
<file path=[Content_Types].xml><?xml version="1.0" encoding="utf-8"?>
<Types xmlns="http://schemas.openxmlformats.org/package/2006/content-types">
  <Default Extension="png" ContentType="image/png"/>
  <Default Extension="jpeg" ContentType="image/jpeg"/>
  <Default Extension="m4a" ContentType="audio/mp4"/>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257" r:id="rId2"/>
    <p:sldId id="258" r:id="rId3"/>
    <p:sldId id="259" r:id="rId4"/>
    <p:sldId id="260" r:id="rId5"/>
    <p:sldId id="264" r:id="rId6"/>
    <p:sldId id="265" r:id="rId7"/>
    <p:sldId id="266" r:id="rId8"/>
    <p:sldId id="267" r:id="rId9"/>
    <p:sldId id="269" r:id="rId10"/>
    <p:sldId id="270" r:id="rId11"/>
    <p:sldId id="271" r:id="rId12"/>
    <p:sldId id="272" r:id="rId13"/>
    <p:sldId id="273" r:id="rId14"/>
    <p:sldId id="274" r:id="rId15"/>
    <p:sldId id="321" r:id="rId16"/>
    <p:sldId id="276" r:id="rId17"/>
    <p:sldId id="277" r:id="rId18"/>
    <p:sldId id="327" r:id="rId19"/>
    <p:sldId id="278" r:id="rId20"/>
    <p:sldId id="279" r:id="rId21"/>
    <p:sldId id="322" r:id="rId22"/>
    <p:sldId id="281" r:id="rId23"/>
    <p:sldId id="283" r:id="rId24"/>
    <p:sldId id="323" r:id="rId25"/>
    <p:sldId id="285" r:id="rId26"/>
    <p:sldId id="286" r:id="rId27"/>
    <p:sldId id="287" r:id="rId28"/>
    <p:sldId id="288" r:id="rId29"/>
    <p:sldId id="289" r:id="rId30"/>
    <p:sldId id="290" r:id="rId31"/>
    <p:sldId id="291" r:id="rId32"/>
    <p:sldId id="292" r:id="rId33"/>
    <p:sldId id="293" r:id="rId34"/>
    <p:sldId id="294" r:id="rId35"/>
    <p:sldId id="295" r:id="rId36"/>
    <p:sldId id="296" r:id="rId37"/>
    <p:sldId id="297" r:id="rId38"/>
    <p:sldId id="298" r:id="rId39"/>
    <p:sldId id="299" r:id="rId40"/>
    <p:sldId id="324" r:id="rId41"/>
    <p:sldId id="301" r:id="rId42"/>
    <p:sldId id="302" r:id="rId43"/>
    <p:sldId id="303" r:id="rId44"/>
    <p:sldId id="304" r:id="rId45"/>
    <p:sldId id="305" r:id="rId46"/>
    <p:sldId id="306" r:id="rId47"/>
    <p:sldId id="307" r:id="rId48"/>
    <p:sldId id="308" r:id="rId49"/>
    <p:sldId id="309" r:id="rId50"/>
    <p:sldId id="310" r:id="rId51"/>
    <p:sldId id="311" r:id="rId52"/>
    <p:sldId id="312" r:id="rId53"/>
    <p:sldId id="313" r:id="rId54"/>
    <p:sldId id="325" r:id="rId55"/>
    <p:sldId id="314" r:id="rId56"/>
    <p:sldId id="315" r:id="rId57"/>
    <p:sldId id="316" r:id="rId58"/>
    <p:sldId id="317" r:id="rId59"/>
    <p:sldId id="320" r:id="rId60"/>
    <p:sldId id="326"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531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58212" autoAdjust="0"/>
  </p:normalViewPr>
  <p:slideViewPr>
    <p:cSldViewPr snapToGrid="0">
      <p:cViewPr varScale="1">
        <p:scale>
          <a:sx n="42" d="100"/>
          <a:sy n="42" d="100"/>
        </p:scale>
        <p:origin x="178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iagrams/_rels/data1.xml.rels><?xml version="1.0" encoding="UTF-8" standalone="yes"?>
<Relationships xmlns="http://schemas.openxmlformats.org/package/2006/relationships"><Relationship Id="rId1" Type="http://schemas.openxmlformats.org/officeDocument/2006/relationships/image" Target="../media/image3.png"/></Relationships>
</file>

<file path=ppt/diagrams/_rels/data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16.xml"/><Relationship Id="rId7" Type="http://schemas.openxmlformats.org/officeDocument/2006/relationships/slide" Target="../slides/slide55.xml"/><Relationship Id="rId2" Type="http://schemas.openxmlformats.org/officeDocument/2006/relationships/slide" Target="../slides/slide8.xml"/><Relationship Id="rId1" Type="http://schemas.openxmlformats.org/officeDocument/2006/relationships/slide" Target="../slides/slide3.xml"/><Relationship Id="rId6" Type="http://schemas.openxmlformats.org/officeDocument/2006/relationships/slide" Target="../slides/slide41.xml"/><Relationship Id="rId5" Type="http://schemas.openxmlformats.org/officeDocument/2006/relationships/slide" Target="../slides/slide25.xml"/><Relationship Id="rId10" Type="http://schemas.openxmlformats.org/officeDocument/2006/relationships/image" Target="../media/image6.png"/><Relationship Id="rId4" Type="http://schemas.openxmlformats.org/officeDocument/2006/relationships/slide" Target="../slides/slide22.xml"/><Relationship Id="rId9" Type="http://schemas.openxmlformats.org/officeDocument/2006/relationships/image" Target="../media/image5.png"/></Relationships>
</file>

<file path=ppt/diagrams/_rels/data3.xml.rels><?xml version="1.0" encoding="UTF-8" standalone="yes"?>
<Relationships xmlns="http://schemas.openxmlformats.org/package/2006/relationships"><Relationship Id="rId1" Type="http://schemas.openxmlformats.org/officeDocument/2006/relationships/image" Target="../media/image3.png"/></Relationships>
</file>

<file path=ppt/diagrams/_rels/drawing1.xml.rels><?xml version="1.0" encoding="UTF-8" standalone="yes"?>
<Relationships xmlns="http://schemas.openxmlformats.org/package/2006/relationships"><Relationship Id="rId1" Type="http://schemas.openxmlformats.org/officeDocument/2006/relationships/image" Target="../media/image3.png"/></Relationships>
</file>

<file path=ppt/diagrams/_rels/drawing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diagrams/_rels/drawing3.xml.rels><?xml version="1.0" encoding="UTF-8" standalone="yes"?>
<Relationships xmlns="http://schemas.openxmlformats.org/package/2006/relationships"><Relationship Id="rId1" Type="http://schemas.openxmlformats.org/officeDocument/2006/relationships/image" Target="../media/image3.png"/></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1239A5-E8EC-413D-BB6F-6741E8C13518}" type="doc">
      <dgm:prSet loTypeId="urn:microsoft.com/office/officeart/2008/layout/AscendingPictureAccentProcess" loCatId="picture" qsTypeId="urn:microsoft.com/office/officeart/2005/8/quickstyle/simple1" qsCatId="simple" csTypeId="urn:microsoft.com/office/officeart/2005/8/colors/accent0_2" csCatId="mainScheme" phldr="1"/>
      <dgm:spPr/>
      <dgm:t>
        <a:bodyPr/>
        <a:lstStyle/>
        <a:p>
          <a:endParaRPr lang="en-US"/>
        </a:p>
      </dgm:t>
    </dgm:pt>
    <dgm:pt modelId="{AB78049D-315E-4FC0-8342-BA9D030DE91C}">
      <dgm:prSet/>
      <dgm:spPr/>
      <dgm:t>
        <a:bodyPr/>
        <a:lstStyle/>
        <a:p>
          <a:r>
            <a:rPr lang="en-US" dirty="0"/>
            <a:t>Trial processes &amp; procedures</a:t>
          </a:r>
        </a:p>
      </dgm:t>
    </dgm:pt>
    <dgm:pt modelId="{29777D82-A4B2-46EA-8106-600809E723C6}" type="parTrans" cxnId="{66CD6449-06F9-4D0D-8270-FA2DAA036BFB}">
      <dgm:prSet/>
      <dgm:spPr/>
      <dgm:t>
        <a:bodyPr/>
        <a:lstStyle/>
        <a:p>
          <a:endParaRPr lang="en-US"/>
        </a:p>
      </dgm:t>
    </dgm:pt>
    <dgm:pt modelId="{3E941075-3FC4-495E-A165-01E15B3F3737}" type="sibTrans" cxnId="{66CD6449-06F9-4D0D-8270-FA2DAA036BFB}">
      <dgm:prSet/>
      <dgm:spPr>
        <a:blipFill rotWithShape="1">
          <a:blip xmlns:r="http://schemas.openxmlformats.org/officeDocument/2006/relationships" r:embed="rId1"/>
          <a:stretch>
            <a:fillRect/>
          </a:stretch>
        </a:blipFill>
      </dgm:spPr>
      <dgm:t>
        <a:bodyPr/>
        <a:lstStyle/>
        <a:p>
          <a:endParaRPr lang="en-US"/>
        </a:p>
      </dgm:t>
    </dgm:pt>
    <dgm:pt modelId="{22DCCA66-6C56-41FC-B00C-838DAEC331D6}" type="pres">
      <dgm:prSet presAssocID="{CB1239A5-E8EC-413D-BB6F-6741E8C13518}" presName="Name0" presStyleCnt="0">
        <dgm:presLayoutVars>
          <dgm:chMax val="7"/>
          <dgm:chPref val="7"/>
          <dgm:dir/>
        </dgm:presLayoutVars>
      </dgm:prSet>
      <dgm:spPr/>
      <dgm:t>
        <a:bodyPr/>
        <a:lstStyle/>
        <a:p>
          <a:endParaRPr lang="en-US"/>
        </a:p>
      </dgm:t>
    </dgm:pt>
    <dgm:pt modelId="{D3491022-E624-4208-ABDE-BC7DB4AB6399}" type="pres">
      <dgm:prSet presAssocID="{AB78049D-315E-4FC0-8342-BA9D030DE91C}" presName="parTx1" presStyleLbl="node1" presStyleIdx="0" presStyleCnt="1"/>
      <dgm:spPr/>
      <dgm:t>
        <a:bodyPr/>
        <a:lstStyle/>
        <a:p>
          <a:endParaRPr lang="en-US"/>
        </a:p>
      </dgm:t>
    </dgm:pt>
    <dgm:pt modelId="{537B2B6D-FC19-4E8E-B4EA-8D449BFA9374}" type="pres">
      <dgm:prSet presAssocID="{3E941075-3FC4-495E-A165-01E15B3F3737}" presName="picture1" presStyleCnt="0"/>
      <dgm:spPr/>
    </dgm:pt>
    <dgm:pt modelId="{CA610613-698D-4644-B0C1-23A4DA4E2177}" type="pres">
      <dgm:prSet presAssocID="{3E941075-3FC4-495E-A165-01E15B3F3737}" presName="imageRepeatNode" presStyleLbl="fgImgPlace1" presStyleIdx="0" presStyleCnt="1"/>
      <dgm:spPr/>
      <dgm:t>
        <a:bodyPr/>
        <a:lstStyle/>
        <a:p>
          <a:endParaRPr lang="en-US"/>
        </a:p>
      </dgm:t>
    </dgm:pt>
  </dgm:ptLst>
  <dgm:cxnLst>
    <dgm:cxn modelId="{B708CC02-D3EC-4712-A209-7B22420DCC8B}" type="presOf" srcId="{AB78049D-315E-4FC0-8342-BA9D030DE91C}" destId="{D3491022-E624-4208-ABDE-BC7DB4AB6399}" srcOrd="0" destOrd="0" presId="urn:microsoft.com/office/officeart/2008/layout/AscendingPictureAccentProcess"/>
    <dgm:cxn modelId="{2107AA18-CA94-44D2-9EAC-8E43E5E3B41F}" type="presOf" srcId="{CB1239A5-E8EC-413D-BB6F-6741E8C13518}" destId="{22DCCA66-6C56-41FC-B00C-838DAEC331D6}" srcOrd="0" destOrd="0" presId="urn:microsoft.com/office/officeart/2008/layout/AscendingPictureAccentProcess"/>
    <dgm:cxn modelId="{66CD6449-06F9-4D0D-8270-FA2DAA036BFB}" srcId="{CB1239A5-E8EC-413D-BB6F-6741E8C13518}" destId="{AB78049D-315E-4FC0-8342-BA9D030DE91C}" srcOrd="0" destOrd="0" parTransId="{29777D82-A4B2-46EA-8106-600809E723C6}" sibTransId="{3E941075-3FC4-495E-A165-01E15B3F3737}"/>
    <dgm:cxn modelId="{354B6CB0-D285-4FBD-B6D5-3E9AF01C55E5}" type="presOf" srcId="{3E941075-3FC4-495E-A165-01E15B3F3737}" destId="{CA610613-698D-4644-B0C1-23A4DA4E2177}" srcOrd="0" destOrd="0" presId="urn:microsoft.com/office/officeart/2008/layout/AscendingPictureAccentProcess"/>
    <dgm:cxn modelId="{D11300CC-D51E-4D35-91FD-0D8AC87CB67C}" type="presParOf" srcId="{22DCCA66-6C56-41FC-B00C-838DAEC331D6}" destId="{D3491022-E624-4208-ABDE-BC7DB4AB6399}" srcOrd="0" destOrd="0" presId="urn:microsoft.com/office/officeart/2008/layout/AscendingPictureAccentProcess"/>
    <dgm:cxn modelId="{012B7213-1094-4E3F-9852-4D00E6334E83}" type="presParOf" srcId="{22DCCA66-6C56-41FC-B00C-838DAEC331D6}" destId="{537B2B6D-FC19-4E8E-B4EA-8D449BFA9374}" srcOrd="1" destOrd="0" presId="urn:microsoft.com/office/officeart/2008/layout/AscendingPictureAccentProcess"/>
    <dgm:cxn modelId="{035AA9A0-6473-4327-8FBB-AA97908C4EB7}" type="presParOf" srcId="{537B2B6D-FC19-4E8E-B4EA-8D449BFA9374}" destId="{CA610613-698D-4644-B0C1-23A4DA4E2177}" srcOrd="0" destOrd="0" presId="urn:microsoft.com/office/officeart/2008/layout/AscendingPictureAccent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2474E1C-F2D6-4C92-A511-10FF1002F91F}" type="doc">
      <dgm:prSet loTypeId="urn:microsoft.com/office/officeart/2008/layout/VerticalCurvedList" loCatId="list" qsTypeId="urn:microsoft.com/office/officeart/2005/8/quickstyle/3d2" qsCatId="3D" csTypeId="urn:microsoft.com/office/officeart/2005/8/colors/accent0_1" csCatId="mainScheme" phldr="1"/>
      <dgm:spPr/>
      <dgm:t>
        <a:bodyPr/>
        <a:lstStyle/>
        <a:p>
          <a:endParaRPr lang="en-US"/>
        </a:p>
      </dgm:t>
    </dgm:pt>
    <dgm:pt modelId="{74C282BD-9964-429B-8E86-15E895B517C0}">
      <dgm:prSet phldrT="[Text]" custT="1"/>
      <dgm:spPr/>
      <dgm:t>
        <a:bodyPr/>
        <a:lstStyle/>
        <a:p>
          <a:pPr algn="l"/>
          <a:r>
            <a:rPr lang="en-US" sz="2400" dirty="0">
              <a:hlinkClick xmlns:r="http://schemas.openxmlformats.org/officeDocument/2006/relationships" r:id="rId1" action="ppaction://hlinksldjump"/>
            </a:rPr>
            <a:t>Screening/enrolment</a:t>
          </a:r>
          <a:endParaRPr lang="en-US" sz="2400" dirty="0"/>
        </a:p>
      </dgm:t>
    </dgm:pt>
    <dgm:pt modelId="{A55217DC-3A51-4828-88F5-45B11F7D9086}" type="parTrans" cxnId="{90972D4C-DF2F-4942-81DB-023FFAA559A4}">
      <dgm:prSet/>
      <dgm:spPr/>
      <dgm:t>
        <a:bodyPr/>
        <a:lstStyle/>
        <a:p>
          <a:pPr algn="l"/>
          <a:endParaRPr lang="en-US" sz="2400"/>
        </a:p>
      </dgm:t>
    </dgm:pt>
    <dgm:pt modelId="{76AB6313-360D-419B-BB07-E298CD4F0131}" type="sibTrans" cxnId="{90972D4C-DF2F-4942-81DB-023FFAA559A4}">
      <dgm:prSet/>
      <dgm:spPr/>
      <dgm:t>
        <a:bodyPr/>
        <a:lstStyle/>
        <a:p>
          <a:pPr algn="l"/>
          <a:endParaRPr lang="en-US" sz="2400"/>
        </a:p>
      </dgm:t>
    </dgm:pt>
    <dgm:pt modelId="{994FBE76-21CE-4A4D-9E8B-08519C8B8ECF}">
      <dgm:prSet phldrT="[Text]" custT="1"/>
      <dgm:spPr/>
      <dgm:t>
        <a:bodyPr/>
        <a:lstStyle/>
        <a:p>
          <a:pPr algn="l"/>
          <a:r>
            <a:rPr lang="en-US" sz="2400" dirty="0">
              <a:hlinkClick xmlns:r="http://schemas.openxmlformats.org/officeDocument/2006/relationships" r:id="rId2" action="ppaction://hlinksldjump"/>
            </a:rPr>
            <a:t>Consent pathways</a:t>
          </a:r>
          <a:endParaRPr lang="en-US" sz="2400" dirty="0"/>
        </a:p>
      </dgm:t>
    </dgm:pt>
    <dgm:pt modelId="{AB990690-F98E-4E20-B58A-B4CFE7497A39}" type="parTrans" cxnId="{627C9FE5-9B4E-4E48-A6EC-FCE75E3B6D16}">
      <dgm:prSet/>
      <dgm:spPr/>
      <dgm:t>
        <a:bodyPr/>
        <a:lstStyle/>
        <a:p>
          <a:pPr algn="l"/>
          <a:endParaRPr lang="en-US" sz="2400"/>
        </a:p>
      </dgm:t>
    </dgm:pt>
    <dgm:pt modelId="{8597DC57-F9A1-405F-9181-0C58F100D7A1}" type="sibTrans" cxnId="{627C9FE5-9B4E-4E48-A6EC-FCE75E3B6D16}">
      <dgm:prSet/>
      <dgm:spPr/>
      <dgm:t>
        <a:bodyPr/>
        <a:lstStyle/>
        <a:p>
          <a:pPr algn="l"/>
          <a:endParaRPr lang="en-US" sz="2400"/>
        </a:p>
      </dgm:t>
    </dgm:pt>
    <dgm:pt modelId="{E2EA0D7F-07F8-4AF0-A38B-5EE8F0EE1390}">
      <dgm:prSet phldrT="[Text]" custT="1"/>
      <dgm:spPr/>
      <dgm:t>
        <a:bodyPr/>
        <a:lstStyle/>
        <a:p>
          <a:pPr algn="l"/>
          <a:r>
            <a:rPr lang="en-US" sz="2400" dirty="0">
              <a:hlinkClick xmlns:r="http://schemas.openxmlformats.org/officeDocument/2006/relationships" r:id="rId3" action="ppaction://hlinksldjump"/>
            </a:rPr>
            <a:t>Eligibility and randomisation</a:t>
          </a:r>
          <a:r>
            <a:rPr lang="en-US" sz="2400" u="none" dirty="0"/>
            <a:t>		</a:t>
          </a:r>
        </a:p>
      </dgm:t>
    </dgm:pt>
    <dgm:pt modelId="{0E288B05-63BC-4BA6-91EB-2FAC2170FD04}" type="parTrans" cxnId="{78309064-2A32-4785-9B67-076D3D072B34}">
      <dgm:prSet/>
      <dgm:spPr/>
      <dgm:t>
        <a:bodyPr/>
        <a:lstStyle/>
        <a:p>
          <a:pPr algn="l"/>
          <a:endParaRPr lang="en-US" sz="2400"/>
        </a:p>
      </dgm:t>
    </dgm:pt>
    <dgm:pt modelId="{B73C5381-2718-43CE-9DF7-3102DB5F4D94}" type="sibTrans" cxnId="{78309064-2A32-4785-9B67-076D3D072B34}">
      <dgm:prSet/>
      <dgm:spPr/>
      <dgm:t>
        <a:bodyPr/>
        <a:lstStyle/>
        <a:p>
          <a:pPr algn="l"/>
          <a:endParaRPr lang="en-US" sz="2400"/>
        </a:p>
      </dgm:t>
    </dgm:pt>
    <dgm:pt modelId="{586A447D-A0CA-4CE0-87A7-FA451827210A}">
      <dgm:prSet phldrT="[Text]" custT="1"/>
      <dgm:spPr/>
      <dgm:t>
        <a:bodyPr/>
        <a:lstStyle/>
        <a:p>
          <a:pPr algn="l"/>
          <a:r>
            <a:rPr lang="en-US" sz="2400" dirty="0">
              <a:hlinkClick xmlns:r="http://schemas.openxmlformats.org/officeDocument/2006/relationships" r:id="rId4" action="ppaction://hlinksldjump"/>
            </a:rPr>
            <a:t>Choice of milk &amp; adherence to feeding</a:t>
          </a:r>
          <a:endParaRPr lang="en-US" sz="2400" dirty="0"/>
        </a:p>
      </dgm:t>
    </dgm:pt>
    <dgm:pt modelId="{8B697C01-2DB7-43C9-BC5F-8D11F4D499FF}" type="parTrans" cxnId="{5DDBBD93-3828-4B08-B4A3-CA9B9ECADEA0}">
      <dgm:prSet/>
      <dgm:spPr/>
      <dgm:t>
        <a:bodyPr/>
        <a:lstStyle/>
        <a:p>
          <a:pPr algn="l"/>
          <a:endParaRPr lang="en-US" sz="2400"/>
        </a:p>
      </dgm:t>
    </dgm:pt>
    <dgm:pt modelId="{E90E467C-05BC-4A38-9DBE-2310BCF1A67D}" type="sibTrans" cxnId="{5DDBBD93-3828-4B08-B4A3-CA9B9ECADEA0}">
      <dgm:prSet/>
      <dgm:spPr/>
      <dgm:t>
        <a:bodyPr/>
        <a:lstStyle/>
        <a:p>
          <a:pPr algn="l"/>
          <a:endParaRPr lang="en-US" sz="2400"/>
        </a:p>
      </dgm:t>
    </dgm:pt>
    <dgm:pt modelId="{1A1176B5-114E-46BE-A0DF-0BD88D5E46DF}">
      <dgm:prSet phldrT="[Text]" custT="1"/>
      <dgm:spPr/>
      <dgm:t>
        <a:bodyPr/>
        <a:lstStyle/>
        <a:p>
          <a:pPr algn="l"/>
          <a:r>
            <a:rPr lang="en-US" sz="2400" dirty="0">
              <a:hlinkClick xmlns:r="http://schemas.openxmlformats.org/officeDocument/2006/relationships" r:id="rId5" action="ppaction://hlinksldjump"/>
            </a:rPr>
            <a:t>Schedule of assessments &amp; data collection</a:t>
          </a:r>
          <a:endParaRPr lang="en-US" sz="2400" dirty="0"/>
        </a:p>
      </dgm:t>
    </dgm:pt>
    <dgm:pt modelId="{02C36F0B-DA5F-4B2F-A5A8-05F15BCBF9D3}" type="parTrans" cxnId="{C4E688EA-DA56-4DB9-8330-1579EB5D37BA}">
      <dgm:prSet/>
      <dgm:spPr/>
      <dgm:t>
        <a:bodyPr/>
        <a:lstStyle/>
        <a:p>
          <a:endParaRPr lang="en-US"/>
        </a:p>
      </dgm:t>
    </dgm:pt>
    <dgm:pt modelId="{DD69B2EF-3FBC-42A2-850B-243E72FCF14C}" type="sibTrans" cxnId="{C4E688EA-DA56-4DB9-8330-1579EB5D37BA}">
      <dgm:prSet/>
      <dgm:spPr/>
      <dgm:t>
        <a:bodyPr/>
        <a:lstStyle/>
        <a:p>
          <a:endParaRPr lang="en-US"/>
        </a:p>
      </dgm:t>
    </dgm:pt>
    <dgm:pt modelId="{BBE6068E-8317-486E-BE1D-01B138E211EC}">
      <dgm:prSet phldrT="[Text]" custT="1"/>
      <dgm:spPr/>
      <dgm:t>
        <a:bodyPr/>
        <a:lstStyle/>
        <a:p>
          <a:pPr algn="l"/>
          <a:r>
            <a:rPr lang="en-US" sz="2400" dirty="0">
              <a:hlinkClick xmlns:r="http://schemas.openxmlformats.org/officeDocument/2006/relationships" r:id="rId6" action="ppaction://hlinksldjump"/>
            </a:rPr>
            <a:t>Safety reporting &amp; monitoring</a:t>
          </a:r>
          <a:endParaRPr lang="en-US" sz="2400" dirty="0"/>
        </a:p>
      </dgm:t>
    </dgm:pt>
    <dgm:pt modelId="{19D972EE-A27D-44C7-BE3A-F02A0896E99E}" type="parTrans" cxnId="{EFEF6C48-6C27-43DB-B7EF-B837BAA15333}">
      <dgm:prSet/>
      <dgm:spPr/>
      <dgm:t>
        <a:bodyPr/>
        <a:lstStyle/>
        <a:p>
          <a:endParaRPr lang="en-US"/>
        </a:p>
      </dgm:t>
    </dgm:pt>
    <dgm:pt modelId="{840138D5-347E-4E4A-9920-FF5011E227E2}" type="sibTrans" cxnId="{EFEF6C48-6C27-43DB-B7EF-B837BAA15333}">
      <dgm:prSet/>
      <dgm:spPr/>
      <dgm:t>
        <a:bodyPr/>
        <a:lstStyle/>
        <a:p>
          <a:endParaRPr lang="en-US"/>
        </a:p>
      </dgm:t>
    </dgm:pt>
    <dgm:pt modelId="{55ACF53F-33B3-4B2F-8D37-9057054E587E}">
      <dgm:prSet phldrT="[Text]" custT="1"/>
      <dgm:spPr/>
      <dgm:t>
        <a:bodyPr/>
        <a:lstStyle/>
        <a:p>
          <a:pPr algn="l"/>
          <a:r>
            <a:rPr lang="en-US" sz="2400" dirty="0">
              <a:hlinkClick xmlns:r="http://schemas.openxmlformats.org/officeDocument/2006/relationships" r:id="rId7" action="ppaction://hlinksldjump"/>
            </a:rPr>
            <a:t>Roles and responsibilities</a:t>
          </a:r>
          <a:endParaRPr lang="en-US" sz="2400" dirty="0"/>
        </a:p>
      </dgm:t>
    </dgm:pt>
    <dgm:pt modelId="{9FE9C858-4E36-44ED-9C47-B3D69CF99EB0}" type="parTrans" cxnId="{21C7F935-4553-4BD1-BD61-90AB835ECE0F}">
      <dgm:prSet/>
      <dgm:spPr/>
      <dgm:t>
        <a:bodyPr/>
        <a:lstStyle/>
        <a:p>
          <a:endParaRPr lang="en-US"/>
        </a:p>
      </dgm:t>
    </dgm:pt>
    <dgm:pt modelId="{4D8A7C3F-B0DF-4B8B-8143-6D7DB3359B52}" type="sibTrans" cxnId="{21C7F935-4553-4BD1-BD61-90AB835ECE0F}">
      <dgm:prSet/>
      <dgm:spPr/>
      <dgm:t>
        <a:bodyPr/>
        <a:lstStyle/>
        <a:p>
          <a:endParaRPr lang="en-US"/>
        </a:p>
      </dgm:t>
    </dgm:pt>
    <dgm:pt modelId="{7A42B22E-8591-4039-BCC4-C58C3CDFB732}" type="pres">
      <dgm:prSet presAssocID="{D2474E1C-F2D6-4C92-A511-10FF1002F91F}" presName="Name0" presStyleCnt="0">
        <dgm:presLayoutVars>
          <dgm:chMax val="7"/>
          <dgm:chPref val="7"/>
          <dgm:dir/>
        </dgm:presLayoutVars>
      </dgm:prSet>
      <dgm:spPr/>
      <dgm:t>
        <a:bodyPr/>
        <a:lstStyle/>
        <a:p>
          <a:endParaRPr lang="en-US"/>
        </a:p>
      </dgm:t>
    </dgm:pt>
    <dgm:pt modelId="{55D07495-94C5-4F56-AA68-28D4C0C74788}" type="pres">
      <dgm:prSet presAssocID="{D2474E1C-F2D6-4C92-A511-10FF1002F91F}" presName="Name1" presStyleCnt="0"/>
      <dgm:spPr/>
    </dgm:pt>
    <dgm:pt modelId="{98C95C1F-4977-4C55-A0C2-45B6B8A9E02E}" type="pres">
      <dgm:prSet presAssocID="{D2474E1C-F2D6-4C92-A511-10FF1002F91F}" presName="cycle" presStyleCnt="0"/>
      <dgm:spPr/>
    </dgm:pt>
    <dgm:pt modelId="{4E5B89D7-9ECB-4C6A-B880-EF890C6CD64D}" type="pres">
      <dgm:prSet presAssocID="{D2474E1C-F2D6-4C92-A511-10FF1002F91F}" presName="srcNode" presStyleLbl="node1" presStyleIdx="0" presStyleCnt="7"/>
      <dgm:spPr/>
    </dgm:pt>
    <dgm:pt modelId="{66AB7C97-8841-4678-9829-181EC2390E33}" type="pres">
      <dgm:prSet presAssocID="{D2474E1C-F2D6-4C92-A511-10FF1002F91F}" presName="conn" presStyleLbl="parChTrans1D2" presStyleIdx="0" presStyleCnt="1"/>
      <dgm:spPr/>
      <dgm:t>
        <a:bodyPr/>
        <a:lstStyle/>
        <a:p>
          <a:endParaRPr lang="en-US"/>
        </a:p>
      </dgm:t>
    </dgm:pt>
    <dgm:pt modelId="{69C78E2F-85B1-4435-B6D0-2D583B09DF59}" type="pres">
      <dgm:prSet presAssocID="{D2474E1C-F2D6-4C92-A511-10FF1002F91F}" presName="extraNode" presStyleLbl="node1" presStyleIdx="0" presStyleCnt="7"/>
      <dgm:spPr/>
    </dgm:pt>
    <dgm:pt modelId="{4A6DC771-FDDE-40FD-AAEF-424CFDC75FEF}" type="pres">
      <dgm:prSet presAssocID="{D2474E1C-F2D6-4C92-A511-10FF1002F91F}" presName="dstNode" presStyleLbl="node1" presStyleIdx="0" presStyleCnt="7"/>
      <dgm:spPr/>
    </dgm:pt>
    <dgm:pt modelId="{79E63F44-D4C9-43DF-927A-700F8C6C71A3}" type="pres">
      <dgm:prSet presAssocID="{74C282BD-9964-429B-8E86-15E895B517C0}" presName="text_1" presStyleLbl="node1" presStyleIdx="0" presStyleCnt="7">
        <dgm:presLayoutVars>
          <dgm:bulletEnabled val="1"/>
        </dgm:presLayoutVars>
      </dgm:prSet>
      <dgm:spPr/>
      <dgm:t>
        <a:bodyPr/>
        <a:lstStyle/>
        <a:p>
          <a:endParaRPr lang="en-US"/>
        </a:p>
      </dgm:t>
    </dgm:pt>
    <dgm:pt modelId="{B4C92BD6-8038-4D3B-BAF4-D362EB1E409C}" type="pres">
      <dgm:prSet presAssocID="{74C282BD-9964-429B-8E86-15E895B517C0}" presName="accent_1" presStyleCnt="0"/>
      <dgm:spPr/>
    </dgm:pt>
    <dgm:pt modelId="{FEAD7B41-AB33-43D1-B7B8-5F1B9A086D33}" type="pres">
      <dgm:prSet presAssocID="{74C282BD-9964-429B-8E86-15E895B517C0}" presName="accentRepeatNode" presStyleLbl="solidFgAcc1" presStyleIdx="0" presStyleCnt="7"/>
      <dgm:spPr>
        <a:blipFill rotWithShape="0">
          <a:blip xmlns:r="http://schemas.openxmlformats.org/officeDocument/2006/relationships" r:embed="rId8"/>
          <a:stretch>
            <a:fillRect/>
          </a:stretch>
        </a:blipFill>
      </dgm:spPr>
    </dgm:pt>
    <dgm:pt modelId="{4B096E13-8F6C-4F44-B66F-E392562812F9}" type="pres">
      <dgm:prSet presAssocID="{994FBE76-21CE-4A4D-9E8B-08519C8B8ECF}" presName="text_2" presStyleLbl="node1" presStyleIdx="1" presStyleCnt="7">
        <dgm:presLayoutVars>
          <dgm:bulletEnabled val="1"/>
        </dgm:presLayoutVars>
      </dgm:prSet>
      <dgm:spPr/>
      <dgm:t>
        <a:bodyPr/>
        <a:lstStyle/>
        <a:p>
          <a:endParaRPr lang="en-US"/>
        </a:p>
      </dgm:t>
    </dgm:pt>
    <dgm:pt modelId="{650690A7-F083-498A-B96B-6EA85392DB06}" type="pres">
      <dgm:prSet presAssocID="{994FBE76-21CE-4A4D-9E8B-08519C8B8ECF}" presName="accent_2" presStyleCnt="0"/>
      <dgm:spPr/>
    </dgm:pt>
    <dgm:pt modelId="{A8BBB221-08FC-46FC-AC4B-8D71FB91CEE4}" type="pres">
      <dgm:prSet presAssocID="{994FBE76-21CE-4A4D-9E8B-08519C8B8ECF}" presName="accentRepeatNode" presStyleLbl="solidFgAcc1" presStyleIdx="1" presStyleCnt="7"/>
      <dgm:spPr>
        <a:blipFill rotWithShape="0">
          <a:blip xmlns:r="http://schemas.openxmlformats.org/officeDocument/2006/relationships" r:embed="rId8"/>
          <a:stretch>
            <a:fillRect/>
          </a:stretch>
        </a:blipFill>
      </dgm:spPr>
    </dgm:pt>
    <dgm:pt modelId="{480200F5-489C-4224-B296-A84518D37B8E}" type="pres">
      <dgm:prSet presAssocID="{E2EA0D7F-07F8-4AF0-A38B-5EE8F0EE1390}" presName="text_3" presStyleLbl="node1" presStyleIdx="2" presStyleCnt="7">
        <dgm:presLayoutVars>
          <dgm:bulletEnabled val="1"/>
        </dgm:presLayoutVars>
      </dgm:prSet>
      <dgm:spPr/>
      <dgm:t>
        <a:bodyPr/>
        <a:lstStyle/>
        <a:p>
          <a:endParaRPr lang="en-US"/>
        </a:p>
      </dgm:t>
    </dgm:pt>
    <dgm:pt modelId="{D41D5A57-94F1-4E00-84E0-AC052EB460ED}" type="pres">
      <dgm:prSet presAssocID="{E2EA0D7F-07F8-4AF0-A38B-5EE8F0EE1390}" presName="accent_3" presStyleCnt="0"/>
      <dgm:spPr/>
    </dgm:pt>
    <dgm:pt modelId="{789D271A-3730-4723-B6FF-0C9CF2502C5C}" type="pres">
      <dgm:prSet presAssocID="{E2EA0D7F-07F8-4AF0-A38B-5EE8F0EE1390}" presName="accentRepeatNode" presStyleLbl="solidFgAcc1" presStyleIdx="2" presStyleCnt="7"/>
      <dgm:spPr>
        <a:blipFill rotWithShape="0">
          <a:blip xmlns:r="http://schemas.openxmlformats.org/officeDocument/2006/relationships" r:embed="rId8"/>
          <a:stretch>
            <a:fillRect/>
          </a:stretch>
        </a:blipFill>
      </dgm:spPr>
    </dgm:pt>
    <dgm:pt modelId="{CBD89FE3-E586-4587-8230-5F88F5112467}" type="pres">
      <dgm:prSet presAssocID="{586A447D-A0CA-4CE0-87A7-FA451827210A}" presName="text_4" presStyleLbl="node1" presStyleIdx="3" presStyleCnt="7">
        <dgm:presLayoutVars>
          <dgm:bulletEnabled val="1"/>
        </dgm:presLayoutVars>
      </dgm:prSet>
      <dgm:spPr/>
      <dgm:t>
        <a:bodyPr/>
        <a:lstStyle/>
        <a:p>
          <a:endParaRPr lang="en-US"/>
        </a:p>
      </dgm:t>
    </dgm:pt>
    <dgm:pt modelId="{A1802C4B-D71F-4368-B81D-D362D6E60F06}" type="pres">
      <dgm:prSet presAssocID="{586A447D-A0CA-4CE0-87A7-FA451827210A}" presName="accent_4" presStyleCnt="0"/>
      <dgm:spPr/>
    </dgm:pt>
    <dgm:pt modelId="{CEA8C037-B8D0-43E9-9649-F364C5E303C0}" type="pres">
      <dgm:prSet presAssocID="{586A447D-A0CA-4CE0-87A7-FA451827210A}" presName="accentRepeatNode" presStyleLbl="solidFgAcc1" presStyleIdx="3" presStyleCnt="7"/>
      <dgm:spPr>
        <a:blipFill rotWithShape="0">
          <a:blip xmlns:r="http://schemas.openxmlformats.org/officeDocument/2006/relationships" r:embed="rId9"/>
          <a:stretch>
            <a:fillRect/>
          </a:stretch>
        </a:blipFill>
      </dgm:spPr>
    </dgm:pt>
    <dgm:pt modelId="{296475FC-6703-4FCC-868B-EF173F2177CE}" type="pres">
      <dgm:prSet presAssocID="{1A1176B5-114E-46BE-A0DF-0BD88D5E46DF}" presName="text_5" presStyleLbl="node1" presStyleIdx="4" presStyleCnt="7">
        <dgm:presLayoutVars>
          <dgm:bulletEnabled val="1"/>
        </dgm:presLayoutVars>
      </dgm:prSet>
      <dgm:spPr/>
      <dgm:t>
        <a:bodyPr/>
        <a:lstStyle/>
        <a:p>
          <a:endParaRPr lang="en-US"/>
        </a:p>
      </dgm:t>
    </dgm:pt>
    <dgm:pt modelId="{C8EED277-98B2-4B7F-9072-261132031C0D}" type="pres">
      <dgm:prSet presAssocID="{1A1176B5-114E-46BE-A0DF-0BD88D5E46DF}" presName="accent_5" presStyleCnt="0"/>
      <dgm:spPr/>
    </dgm:pt>
    <dgm:pt modelId="{E152FD15-1CD3-44BC-8C81-16AEB0F88D5A}" type="pres">
      <dgm:prSet presAssocID="{1A1176B5-114E-46BE-A0DF-0BD88D5E46DF}" presName="accentRepeatNode" presStyleLbl="solidFgAcc1" presStyleIdx="4" presStyleCnt="7"/>
      <dgm:spPr>
        <a:blipFill rotWithShape="0">
          <a:blip xmlns:r="http://schemas.openxmlformats.org/officeDocument/2006/relationships" r:embed="rId10"/>
          <a:stretch>
            <a:fillRect/>
          </a:stretch>
        </a:blipFill>
      </dgm:spPr>
    </dgm:pt>
    <dgm:pt modelId="{0098964D-8C42-45CD-95B4-324A41E10CC8}" type="pres">
      <dgm:prSet presAssocID="{BBE6068E-8317-486E-BE1D-01B138E211EC}" presName="text_6" presStyleLbl="node1" presStyleIdx="5" presStyleCnt="7">
        <dgm:presLayoutVars>
          <dgm:bulletEnabled val="1"/>
        </dgm:presLayoutVars>
      </dgm:prSet>
      <dgm:spPr/>
      <dgm:t>
        <a:bodyPr/>
        <a:lstStyle/>
        <a:p>
          <a:endParaRPr lang="en-US"/>
        </a:p>
      </dgm:t>
    </dgm:pt>
    <dgm:pt modelId="{51CADC23-B7DF-4B19-B6AB-7B6756E52952}" type="pres">
      <dgm:prSet presAssocID="{BBE6068E-8317-486E-BE1D-01B138E211EC}" presName="accent_6" presStyleCnt="0"/>
      <dgm:spPr/>
    </dgm:pt>
    <dgm:pt modelId="{53F57042-7E0D-4074-B28A-804E0273CDAE}" type="pres">
      <dgm:prSet presAssocID="{BBE6068E-8317-486E-BE1D-01B138E211EC}" presName="accentRepeatNode" presStyleLbl="solidFgAcc1" presStyleIdx="5" presStyleCnt="7"/>
      <dgm:spPr>
        <a:blipFill rotWithShape="0">
          <a:blip xmlns:r="http://schemas.openxmlformats.org/officeDocument/2006/relationships" r:embed="rId10"/>
          <a:stretch>
            <a:fillRect/>
          </a:stretch>
        </a:blipFill>
      </dgm:spPr>
    </dgm:pt>
    <dgm:pt modelId="{4A07A3CE-595F-4FA8-BFC9-9D02140836EE}" type="pres">
      <dgm:prSet presAssocID="{55ACF53F-33B3-4B2F-8D37-9057054E587E}" presName="text_7" presStyleLbl="node1" presStyleIdx="6" presStyleCnt="7">
        <dgm:presLayoutVars>
          <dgm:bulletEnabled val="1"/>
        </dgm:presLayoutVars>
      </dgm:prSet>
      <dgm:spPr/>
      <dgm:t>
        <a:bodyPr/>
        <a:lstStyle/>
        <a:p>
          <a:endParaRPr lang="en-US"/>
        </a:p>
      </dgm:t>
    </dgm:pt>
    <dgm:pt modelId="{3D1FE9B7-243A-4A20-A187-EC86C438EBFF}" type="pres">
      <dgm:prSet presAssocID="{55ACF53F-33B3-4B2F-8D37-9057054E587E}" presName="accent_7" presStyleCnt="0"/>
      <dgm:spPr/>
    </dgm:pt>
    <dgm:pt modelId="{11399EC8-EE84-4EA6-813A-8D74A6437FD4}" type="pres">
      <dgm:prSet presAssocID="{55ACF53F-33B3-4B2F-8D37-9057054E587E}" presName="accentRepeatNode" presStyleLbl="solidFgAcc1" presStyleIdx="6" presStyleCnt="7"/>
      <dgm:spPr>
        <a:blipFill rotWithShape="0">
          <a:blip xmlns:r="http://schemas.openxmlformats.org/officeDocument/2006/relationships" r:embed="rId10"/>
          <a:stretch>
            <a:fillRect/>
          </a:stretch>
        </a:blipFill>
      </dgm:spPr>
    </dgm:pt>
  </dgm:ptLst>
  <dgm:cxnLst>
    <dgm:cxn modelId="{2B255420-1250-4EC5-8C73-7AA741E05743}" type="presOf" srcId="{994FBE76-21CE-4A4D-9E8B-08519C8B8ECF}" destId="{4B096E13-8F6C-4F44-B66F-E392562812F9}" srcOrd="0" destOrd="0" presId="urn:microsoft.com/office/officeart/2008/layout/VerticalCurvedList"/>
    <dgm:cxn modelId="{E822770C-29F2-4C6F-9699-8818678B45EC}" type="presOf" srcId="{55ACF53F-33B3-4B2F-8D37-9057054E587E}" destId="{4A07A3CE-595F-4FA8-BFC9-9D02140836EE}" srcOrd="0" destOrd="0" presId="urn:microsoft.com/office/officeart/2008/layout/VerticalCurvedList"/>
    <dgm:cxn modelId="{B6EC95AA-6ADD-43B7-A80A-2CBB20881B90}" type="presOf" srcId="{1A1176B5-114E-46BE-A0DF-0BD88D5E46DF}" destId="{296475FC-6703-4FCC-868B-EF173F2177CE}" srcOrd="0" destOrd="0" presId="urn:microsoft.com/office/officeart/2008/layout/VerticalCurvedList"/>
    <dgm:cxn modelId="{98CBCDF0-8732-41A7-BE5C-CA9828C7C57C}" type="presOf" srcId="{D2474E1C-F2D6-4C92-A511-10FF1002F91F}" destId="{7A42B22E-8591-4039-BCC4-C58C3CDFB732}" srcOrd="0" destOrd="0" presId="urn:microsoft.com/office/officeart/2008/layout/VerticalCurvedList"/>
    <dgm:cxn modelId="{90972D4C-DF2F-4942-81DB-023FFAA559A4}" srcId="{D2474E1C-F2D6-4C92-A511-10FF1002F91F}" destId="{74C282BD-9964-429B-8E86-15E895B517C0}" srcOrd="0" destOrd="0" parTransId="{A55217DC-3A51-4828-88F5-45B11F7D9086}" sibTransId="{76AB6313-360D-419B-BB07-E298CD4F0131}"/>
    <dgm:cxn modelId="{C4E688EA-DA56-4DB9-8330-1579EB5D37BA}" srcId="{D2474E1C-F2D6-4C92-A511-10FF1002F91F}" destId="{1A1176B5-114E-46BE-A0DF-0BD88D5E46DF}" srcOrd="4" destOrd="0" parTransId="{02C36F0B-DA5F-4B2F-A5A8-05F15BCBF9D3}" sibTransId="{DD69B2EF-3FBC-42A2-850B-243E72FCF14C}"/>
    <dgm:cxn modelId="{2C38C236-AF4F-446F-834C-282DE6600A42}" type="presOf" srcId="{74C282BD-9964-429B-8E86-15E895B517C0}" destId="{79E63F44-D4C9-43DF-927A-700F8C6C71A3}" srcOrd="0" destOrd="0" presId="urn:microsoft.com/office/officeart/2008/layout/VerticalCurvedList"/>
    <dgm:cxn modelId="{78309064-2A32-4785-9B67-076D3D072B34}" srcId="{D2474E1C-F2D6-4C92-A511-10FF1002F91F}" destId="{E2EA0D7F-07F8-4AF0-A38B-5EE8F0EE1390}" srcOrd="2" destOrd="0" parTransId="{0E288B05-63BC-4BA6-91EB-2FAC2170FD04}" sibTransId="{B73C5381-2718-43CE-9DF7-3102DB5F4D94}"/>
    <dgm:cxn modelId="{8B39192A-CC61-42AA-BC7F-F419E5ABB9BF}" type="presOf" srcId="{E2EA0D7F-07F8-4AF0-A38B-5EE8F0EE1390}" destId="{480200F5-489C-4224-B296-A84518D37B8E}" srcOrd="0" destOrd="0" presId="urn:microsoft.com/office/officeart/2008/layout/VerticalCurvedList"/>
    <dgm:cxn modelId="{EFEF6C48-6C27-43DB-B7EF-B837BAA15333}" srcId="{D2474E1C-F2D6-4C92-A511-10FF1002F91F}" destId="{BBE6068E-8317-486E-BE1D-01B138E211EC}" srcOrd="5" destOrd="0" parTransId="{19D972EE-A27D-44C7-BE3A-F02A0896E99E}" sibTransId="{840138D5-347E-4E4A-9920-FF5011E227E2}"/>
    <dgm:cxn modelId="{5DDBBD93-3828-4B08-B4A3-CA9B9ECADEA0}" srcId="{D2474E1C-F2D6-4C92-A511-10FF1002F91F}" destId="{586A447D-A0CA-4CE0-87A7-FA451827210A}" srcOrd="3" destOrd="0" parTransId="{8B697C01-2DB7-43C9-BC5F-8D11F4D499FF}" sibTransId="{E90E467C-05BC-4A38-9DBE-2310BCF1A67D}"/>
    <dgm:cxn modelId="{627C9FE5-9B4E-4E48-A6EC-FCE75E3B6D16}" srcId="{D2474E1C-F2D6-4C92-A511-10FF1002F91F}" destId="{994FBE76-21CE-4A4D-9E8B-08519C8B8ECF}" srcOrd="1" destOrd="0" parTransId="{AB990690-F98E-4E20-B58A-B4CFE7497A39}" sibTransId="{8597DC57-F9A1-405F-9181-0C58F100D7A1}"/>
    <dgm:cxn modelId="{6822A56C-0F33-463C-9BC0-CB43748E3CB3}" type="presOf" srcId="{586A447D-A0CA-4CE0-87A7-FA451827210A}" destId="{CBD89FE3-E586-4587-8230-5F88F5112467}" srcOrd="0" destOrd="0" presId="urn:microsoft.com/office/officeart/2008/layout/VerticalCurvedList"/>
    <dgm:cxn modelId="{BEB6346B-F133-45A1-BBE5-6C8F05B749E0}" type="presOf" srcId="{76AB6313-360D-419B-BB07-E298CD4F0131}" destId="{66AB7C97-8841-4678-9829-181EC2390E33}" srcOrd="0" destOrd="0" presId="urn:microsoft.com/office/officeart/2008/layout/VerticalCurvedList"/>
    <dgm:cxn modelId="{BC1CA249-D4AB-4701-BD76-2FC1B0F87E18}" type="presOf" srcId="{BBE6068E-8317-486E-BE1D-01B138E211EC}" destId="{0098964D-8C42-45CD-95B4-324A41E10CC8}" srcOrd="0" destOrd="0" presId="urn:microsoft.com/office/officeart/2008/layout/VerticalCurvedList"/>
    <dgm:cxn modelId="{21C7F935-4553-4BD1-BD61-90AB835ECE0F}" srcId="{D2474E1C-F2D6-4C92-A511-10FF1002F91F}" destId="{55ACF53F-33B3-4B2F-8D37-9057054E587E}" srcOrd="6" destOrd="0" parTransId="{9FE9C858-4E36-44ED-9C47-B3D69CF99EB0}" sibTransId="{4D8A7C3F-B0DF-4B8B-8143-6D7DB3359B52}"/>
    <dgm:cxn modelId="{C042901C-3D06-40F2-A0A0-8BCE44A24286}" type="presParOf" srcId="{7A42B22E-8591-4039-BCC4-C58C3CDFB732}" destId="{55D07495-94C5-4F56-AA68-28D4C0C74788}" srcOrd="0" destOrd="0" presId="urn:microsoft.com/office/officeart/2008/layout/VerticalCurvedList"/>
    <dgm:cxn modelId="{E334941D-458A-43C0-B165-E70BC31D5F0E}" type="presParOf" srcId="{55D07495-94C5-4F56-AA68-28D4C0C74788}" destId="{98C95C1F-4977-4C55-A0C2-45B6B8A9E02E}" srcOrd="0" destOrd="0" presId="urn:microsoft.com/office/officeart/2008/layout/VerticalCurvedList"/>
    <dgm:cxn modelId="{3AA1F574-0E3E-4B3D-BC3B-3C107E0A1352}" type="presParOf" srcId="{98C95C1F-4977-4C55-A0C2-45B6B8A9E02E}" destId="{4E5B89D7-9ECB-4C6A-B880-EF890C6CD64D}" srcOrd="0" destOrd="0" presId="urn:microsoft.com/office/officeart/2008/layout/VerticalCurvedList"/>
    <dgm:cxn modelId="{E96AF475-B501-4B8A-BFBF-5A2C8A4851C2}" type="presParOf" srcId="{98C95C1F-4977-4C55-A0C2-45B6B8A9E02E}" destId="{66AB7C97-8841-4678-9829-181EC2390E33}" srcOrd="1" destOrd="0" presId="urn:microsoft.com/office/officeart/2008/layout/VerticalCurvedList"/>
    <dgm:cxn modelId="{F57E1B86-E981-497C-BF7C-38D0B0A012C8}" type="presParOf" srcId="{98C95C1F-4977-4C55-A0C2-45B6B8A9E02E}" destId="{69C78E2F-85B1-4435-B6D0-2D583B09DF59}" srcOrd="2" destOrd="0" presId="urn:microsoft.com/office/officeart/2008/layout/VerticalCurvedList"/>
    <dgm:cxn modelId="{0EC7BB53-40E9-445E-B7FA-BF3707DF04D1}" type="presParOf" srcId="{98C95C1F-4977-4C55-A0C2-45B6B8A9E02E}" destId="{4A6DC771-FDDE-40FD-AAEF-424CFDC75FEF}" srcOrd="3" destOrd="0" presId="urn:microsoft.com/office/officeart/2008/layout/VerticalCurvedList"/>
    <dgm:cxn modelId="{007CB25A-F4B4-4B87-B699-19BB94B1E039}" type="presParOf" srcId="{55D07495-94C5-4F56-AA68-28D4C0C74788}" destId="{79E63F44-D4C9-43DF-927A-700F8C6C71A3}" srcOrd="1" destOrd="0" presId="urn:microsoft.com/office/officeart/2008/layout/VerticalCurvedList"/>
    <dgm:cxn modelId="{19674080-7943-4EA9-8A71-9474F68605EC}" type="presParOf" srcId="{55D07495-94C5-4F56-AA68-28D4C0C74788}" destId="{B4C92BD6-8038-4D3B-BAF4-D362EB1E409C}" srcOrd="2" destOrd="0" presId="urn:microsoft.com/office/officeart/2008/layout/VerticalCurvedList"/>
    <dgm:cxn modelId="{7FB4E241-C710-4C31-BDDB-C2DBD895531F}" type="presParOf" srcId="{B4C92BD6-8038-4D3B-BAF4-D362EB1E409C}" destId="{FEAD7B41-AB33-43D1-B7B8-5F1B9A086D33}" srcOrd="0" destOrd="0" presId="urn:microsoft.com/office/officeart/2008/layout/VerticalCurvedList"/>
    <dgm:cxn modelId="{2E4122CC-E1AB-42AE-A966-139E5271EE39}" type="presParOf" srcId="{55D07495-94C5-4F56-AA68-28D4C0C74788}" destId="{4B096E13-8F6C-4F44-B66F-E392562812F9}" srcOrd="3" destOrd="0" presId="urn:microsoft.com/office/officeart/2008/layout/VerticalCurvedList"/>
    <dgm:cxn modelId="{EFAB3EFF-E571-45BA-A5E6-1BEEB34E57EE}" type="presParOf" srcId="{55D07495-94C5-4F56-AA68-28D4C0C74788}" destId="{650690A7-F083-498A-B96B-6EA85392DB06}" srcOrd="4" destOrd="0" presId="urn:microsoft.com/office/officeart/2008/layout/VerticalCurvedList"/>
    <dgm:cxn modelId="{3FA5FEA6-6FBA-4B7B-8605-F68A9C3C909E}" type="presParOf" srcId="{650690A7-F083-498A-B96B-6EA85392DB06}" destId="{A8BBB221-08FC-46FC-AC4B-8D71FB91CEE4}" srcOrd="0" destOrd="0" presId="urn:microsoft.com/office/officeart/2008/layout/VerticalCurvedList"/>
    <dgm:cxn modelId="{0F775C1F-8E8D-4D57-ABC8-86EFF58F50EF}" type="presParOf" srcId="{55D07495-94C5-4F56-AA68-28D4C0C74788}" destId="{480200F5-489C-4224-B296-A84518D37B8E}" srcOrd="5" destOrd="0" presId="urn:microsoft.com/office/officeart/2008/layout/VerticalCurvedList"/>
    <dgm:cxn modelId="{3D5E1221-7DD1-4DC2-9C67-C76F74A8D3C2}" type="presParOf" srcId="{55D07495-94C5-4F56-AA68-28D4C0C74788}" destId="{D41D5A57-94F1-4E00-84E0-AC052EB460ED}" srcOrd="6" destOrd="0" presId="urn:microsoft.com/office/officeart/2008/layout/VerticalCurvedList"/>
    <dgm:cxn modelId="{C9667095-B264-408A-89A7-3587FAB2DE69}" type="presParOf" srcId="{D41D5A57-94F1-4E00-84E0-AC052EB460ED}" destId="{789D271A-3730-4723-B6FF-0C9CF2502C5C}" srcOrd="0" destOrd="0" presId="urn:microsoft.com/office/officeart/2008/layout/VerticalCurvedList"/>
    <dgm:cxn modelId="{956A7A01-F349-4324-B3FB-435CD5DDFB6A}" type="presParOf" srcId="{55D07495-94C5-4F56-AA68-28D4C0C74788}" destId="{CBD89FE3-E586-4587-8230-5F88F5112467}" srcOrd="7" destOrd="0" presId="urn:microsoft.com/office/officeart/2008/layout/VerticalCurvedList"/>
    <dgm:cxn modelId="{09A7DE06-0DE4-420B-A6BC-0F6D830093D0}" type="presParOf" srcId="{55D07495-94C5-4F56-AA68-28D4C0C74788}" destId="{A1802C4B-D71F-4368-B81D-D362D6E60F06}" srcOrd="8" destOrd="0" presId="urn:microsoft.com/office/officeart/2008/layout/VerticalCurvedList"/>
    <dgm:cxn modelId="{53ADF54E-551E-4D32-BEE1-029C8CB2927F}" type="presParOf" srcId="{A1802C4B-D71F-4368-B81D-D362D6E60F06}" destId="{CEA8C037-B8D0-43E9-9649-F364C5E303C0}" srcOrd="0" destOrd="0" presId="urn:microsoft.com/office/officeart/2008/layout/VerticalCurvedList"/>
    <dgm:cxn modelId="{0FC06AE2-0222-408E-A7C3-5D09B6059DAC}" type="presParOf" srcId="{55D07495-94C5-4F56-AA68-28D4C0C74788}" destId="{296475FC-6703-4FCC-868B-EF173F2177CE}" srcOrd="9" destOrd="0" presId="urn:microsoft.com/office/officeart/2008/layout/VerticalCurvedList"/>
    <dgm:cxn modelId="{CEE01233-1B56-4965-A2E2-EC68B088012C}" type="presParOf" srcId="{55D07495-94C5-4F56-AA68-28D4C0C74788}" destId="{C8EED277-98B2-4B7F-9072-261132031C0D}" srcOrd="10" destOrd="0" presId="urn:microsoft.com/office/officeart/2008/layout/VerticalCurvedList"/>
    <dgm:cxn modelId="{4CCB27D5-2FE3-4EDC-80DE-C0B1250A639B}" type="presParOf" srcId="{C8EED277-98B2-4B7F-9072-261132031C0D}" destId="{E152FD15-1CD3-44BC-8C81-16AEB0F88D5A}" srcOrd="0" destOrd="0" presId="urn:microsoft.com/office/officeart/2008/layout/VerticalCurvedList"/>
    <dgm:cxn modelId="{B2D66087-F6ED-4F2B-8511-2FF3060B38B8}" type="presParOf" srcId="{55D07495-94C5-4F56-AA68-28D4C0C74788}" destId="{0098964D-8C42-45CD-95B4-324A41E10CC8}" srcOrd="11" destOrd="0" presId="urn:microsoft.com/office/officeart/2008/layout/VerticalCurvedList"/>
    <dgm:cxn modelId="{4F3A8B6C-3E50-4F30-AC85-8BC2760E50DE}" type="presParOf" srcId="{55D07495-94C5-4F56-AA68-28D4C0C74788}" destId="{51CADC23-B7DF-4B19-B6AB-7B6756E52952}" srcOrd="12" destOrd="0" presId="urn:microsoft.com/office/officeart/2008/layout/VerticalCurvedList"/>
    <dgm:cxn modelId="{7BFA8B92-30F8-4E08-A91B-A62AE838FA60}" type="presParOf" srcId="{51CADC23-B7DF-4B19-B6AB-7B6756E52952}" destId="{53F57042-7E0D-4074-B28A-804E0273CDAE}" srcOrd="0" destOrd="0" presId="urn:microsoft.com/office/officeart/2008/layout/VerticalCurvedList"/>
    <dgm:cxn modelId="{A80A1B66-399B-44B5-9B38-ED08AC19B522}" type="presParOf" srcId="{55D07495-94C5-4F56-AA68-28D4C0C74788}" destId="{4A07A3CE-595F-4FA8-BFC9-9D02140836EE}" srcOrd="13" destOrd="0" presId="urn:microsoft.com/office/officeart/2008/layout/VerticalCurvedList"/>
    <dgm:cxn modelId="{6DC6095D-10D8-44DA-8781-6A22244EEF07}" type="presParOf" srcId="{55D07495-94C5-4F56-AA68-28D4C0C74788}" destId="{3D1FE9B7-243A-4A20-A187-EC86C438EBFF}" srcOrd="14" destOrd="0" presId="urn:microsoft.com/office/officeart/2008/layout/VerticalCurvedList"/>
    <dgm:cxn modelId="{DCF5FF0B-E138-410C-B3B1-720928CE0F29}" type="presParOf" srcId="{3D1FE9B7-243A-4A20-A187-EC86C438EBFF}" destId="{11399EC8-EE84-4EA6-813A-8D74A6437FD4}"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B1239A5-E8EC-413D-BB6F-6741E8C13518}" type="doc">
      <dgm:prSet loTypeId="urn:microsoft.com/office/officeart/2008/layout/AscendingPictureAccentProcess" loCatId="picture" qsTypeId="urn:microsoft.com/office/officeart/2005/8/quickstyle/simple1" qsCatId="simple" csTypeId="urn:microsoft.com/office/officeart/2005/8/colors/accent0_2" csCatId="mainScheme" phldr="1"/>
      <dgm:spPr/>
      <dgm:t>
        <a:bodyPr/>
        <a:lstStyle/>
        <a:p>
          <a:endParaRPr lang="en-US"/>
        </a:p>
      </dgm:t>
    </dgm:pt>
    <dgm:pt modelId="{AB78049D-315E-4FC0-8342-BA9D030DE91C}">
      <dgm:prSet/>
      <dgm:spPr/>
      <dgm:t>
        <a:bodyPr/>
        <a:lstStyle/>
        <a:p>
          <a:r>
            <a:rPr lang="en-US" dirty="0"/>
            <a:t>Roles &amp; responsibilities</a:t>
          </a:r>
        </a:p>
      </dgm:t>
    </dgm:pt>
    <dgm:pt modelId="{29777D82-A4B2-46EA-8106-600809E723C6}" type="parTrans" cxnId="{66CD6449-06F9-4D0D-8270-FA2DAA036BFB}">
      <dgm:prSet/>
      <dgm:spPr/>
      <dgm:t>
        <a:bodyPr/>
        <a:lstStyle/>
        <a:p>
          <a:endParaRPr lang="en-US"/>
        </a:p>
      </dgm:t>
    </dgm:pt>
    <dgm:pt modelId="{3E941075-3FC4-495E-A165-01E15B3F3737}" type="sibTrans" cxnId="{66CD6449-06F9-4D0D-8270-FA2DAA036BFB}">
      <dgm:prSet/>
      <dgm:spPr>
        <a:blipFill rotWithShape="1">
          <a:blip xmlns:r="http://schemas.openxmlformats.org/officeDocument/2006/relationships" r:embed="rId1"/>
          <a:stretch>
            <a:fillRect/>
          </a:stretch>
        </a:blipFill>
      </dgm:spPr>
      <dgm:t>
        <a:bodyPr/>
        <a:lstStyle/>
        <a:p>
          <a:endParaRPr lang="en-US"/>
        </a:p>
      </dgm:t>
    </dgm:pt>
    <dgm:pt modelId="{22DCCA66-6C56-41FC-B00C-838DAEC331D6}" type="pres">
      <dgm:prSet presAssocID="{CB1239A5-E8EC-413D-BB6F-6741E8C13518}" presName="Name0" presStyleCnt="0">
        <dgm:presLayoutVars>
          <dgm:chMax val="7"/>
          <dgm:chPref val="7"/>
          <dgm:dir/>
        </dgm:presLayoutVars>
      </dgm:prSet>
      <dgm:spPr/>
      <dgm:t>
        <a:bodyPr/>
        <a:lstStyle/>
        <a:p>
          <a:endParaRPr lang="en-US"/>
        </a:p>
      </dgm:t>
    </dgm:pt>
    <dgm:pt modelId="{D3491022-E624-4208-ABDE-BC7DB4AB6399}" type="pres">
      <dgm:prSet presAssocID="{AB78049D-315E-4FC0-8342-BA9D030DE91C}" presName="parTx1" presStyleLbl="node1" presStyleIdx="0" presStyleCnt="1"/>
      <dgm:spPr/>
      <dgm:t>
        <a:bodyPr/>
        <a:lstStyle/>
        <a:p>
          <a:endParaRPr lang="en-US"/>
        </a:p>
      </dgm:t>
    </dgm:pt>
    <dgm:pt modelId="{537B2B6D-FC19-4E8E-B4EA-8D449BFA9374}" type="pres">
      <dgm:prSet presAssocID="{3E941075-3FC4-495E-A165-01E15B3F3737}" presName="picture1" presStyleCnt="0"/>
      <dgm:spPr/>
    </dgm:pt>
    <dgm:pt modelId="{CA610613-698D-4644-B0C1-23A4DA4E2177}" type="pres">
      <dgm:prSet presAssocID="{3E941075-3FC4-495E-A165-01E15B3F3737}" presName="imageRepeatNode" presStyleLbl="fgImgPlace1" presStyleIdx="0" presStyleCnt="1"/>
      <dgm:spPr/>
      <dgm:t>
        <a:bodyPr/>
        <a:lstStyle/>
        <a:p>
          <a:endParaRPr lang="en-US"/>
        </a:p>
      </dgm:t>
    </dgm:pt>
  </dgm:ptLst>
  <dgm:cxnLst>
    <dgm:cxn modelId="{B708CC02-D3EC-4712-A209-7B22420DCC8B}" type="presOf" srcId="{AB78049D-315E-4FC0-8342-BA9D030DE91C}" destId="{D3491022-E624-4208-ABDE-BC7DB4AB6399}" srcOrd="0" destOrd="0" presId="urn:microsoft.com/office/officeart/2008/layout/AscendingPictureAccentProcess"/>
    <dgm:cxn modelId="{2107AA18-CA94-44D2-9EAC-8E43E5E3B41F}" type="presOf" srcId="{CB1239A5-E8EC-413D-BB6F-6741E8C13518}" destId="{22DCCA66-6C56-41FC-B00C-838DAEC331D6}" srcOrd="0" destOrd="0" presId="urn:microsoft.com/office/officeart/2008/layout/AscendingPictureAccentProcess"/>
    <dgm:cxn modelId="{66CD6449-06F9-4D0D-8270-FA2DAA036BFB}" srcId="{CB1239A5-E8EC-413D-BB6F-6741E8C13518}" destId="{AB78049D-315E-4FC0-8342-BA9D030DE91C}" srcOrd="0" destOrd="0" parTransId="{29777D82-A4B2-46EA-8106-600809E723C6}" sibTransId="{3E941075-3FC4-495E-A165-01E15B3F3737}"/>
    <dgm:cxn modelId="{354B6CB0-D285-4FBD-B6D5-3E9AF01C55E5}" type="presOf" srcId="{3E941075-3FC4-495E-A165-01E15B3F3737}" destId="{CA610613-698D-4644-B0C1-23A4DA4E2177}" srcOrd="0" destOrd="0" presId="urn:microsoft.com/office/officeart/2008/layout/AscendingPictureAccentProcess"/>
    <dgm:cxn modelId="{D11300CC-D51E-4D35-91FD-0D8AC87CB67C}" type="presParOf" srcId="{22DCCA66-6C56-41FC-B00C-838DAEC331D6}" destId="{D3491022-E624-4208-ABDE-BC7DB4AB6399}" srcOrd="0" destOrd="0" presId="urn:microsoft.com/office/officeart/2008/layout/AscendingPictureAccentProcess"/>
    <dgm:cxn modelId="{012B7213-1094-4E3F-9852-4D00E6334E83}" type="presParOf" srcId="{22DCCA66-6C56-41FC-B00C-838DAEC331D6}" destId="{537B2B6D-FC19-4E8E-B4EA-8D449BFA9374}" srcOrd="1" destOrd="0" presId="urn:microsoft.com/office/officeart/2008/layout/AscendingPictureAccentProcess"/>
    <dgm:cxn modelId="{035AA9A0-6473-4327-8FBB-AA97908C4EB7}" type="presParOf" srcId="{537B2B6D-FC19-4E8E-B4EA-8D449BFA9374}" destId="{CA610613-698D-4644-B0C1-23A4DA4E2177}" srcOrd="0" destOrd="0" presId="urn:microsoft.com/office/officeart/2008/layout/AscendingPictureAccent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491022-E624-4208-ABDE-BC7DB4AB6399}">
      <dsp:nvSpPr>
        <dsp:cNvPr id="0" name=""/>
        <dsp:cNvSpPr/>
      </dsp:nvSpPr>
      <dsp:spPr>
        <a:xfrm>
          <a:off x="1920091" y="2540997"/>
          <a:ext cx="5746087" cy="1541028"/>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6255" tIns="148590" rIns="148590" bIns="148590" numCol="1" spcCol="1270" anchor="ctr" anchorCtr="0">
          <a:noAutofit/>
        </a:bodyPr>
        <a:lstStyle/>
        <a:p>
          <a:pPr lvl="0" algn="l" defTabSz="1733550">
            <a:lnSpc>
              <a:spcPct val="90000"/>
            </a:lnSpc>
            <a:spcBef>
              <a:spcPct val="0"/>
            </a:spcBef>
            <a:spcAft>
              <a:spcPct val="35000"/>
            </a:spcAft>
          </a:pPr>
          <a:r>
            <a:rPr lang="en-US" sz="3900" kern="1200" dirty="0"/>
            <a:t>Trial processes &amp; procedures</a:t>
          </a:r>
        </a:p>
      </dsp:txBody>
      <dsp:txXfrm>
        <a:off x="1995318" y="2616224"/>
        <a:ext cx="5595633" cy="1390574"/>
      </dsp:txXfrm>
    </dsp:sp>
    <dsp:sp modelId="{CA610613-698D-4644-B0C1-23A4DA4E2177}">
      <dsp:nvSpPr>
        <dsp:cNvPr id="0" name=""/>
        <dsp:cNvSpPr/>
      </dsp:nvSpPr>
      <dsp:spPr>
        <a:xfrm>
          <a:off x="326709" y="1030541"/>
          <a:ext cx="2664029" cy="2664429"/>
        </a:xfrm>
        <a:prstGeom prst="ellipse">
          <a:avLst/>
        </a:prstGeom>
        <a:blipFill rotWithShape="1">
          <a:blip xmlns:r="http://schemas.openxmlformats.org/officeDocument/2006/relationships" r:embed="rId1"/>
          <a:stretch>
            <a:fillRect/>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AB7C97-8841-4678-9829-181EC2390E33}">
      <dsp:nvSpPr>
        <dsp:cNvPr id="0" name=""/>
        <dsp:cNvSpPr/>
      </dsp:nvSpPr>
      <dsp:spPr>
        <a:xfrm>
          <a:off x="-5144641" y="-788392"/>
          <a:ext cx="6129064" cy="6129064"/>
        </a:xfrm>
        <a:prstGeom prst="blockArc">
          <a:avLst>
            <a:gd name="adj1" fmla="val 18900000"/>
            <a:gd name="adj2" fmla="val 2700000"/>
            <a:gd name="adj3" fmla="val 352"/>
          </a:avLst>
        </a:prstGeom>
        <a:noFill/>
        <a:ln w="12700" cap="flat" cmpd="sng" algn="ctr">
          <a:solidFill>
            <a:schemeClr val="dk1">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9E63F44-D4C9-43DF-927A-700F8C6C71A3}">
      <dsp:nvSpPr>
        <dsp:cNvPr id="0" name=""/>
        <dsp:cNvSpPr/>
      </dsp:nvSpPr>
      <dsp:spPr>
        <a:xfrm>
          <a:off x="319342" y="206946"/>
          <a:ext cx="6484308" cy="413711"/>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28383" tIns="60960" rIns="60960" bIns="60960" numCol="1" spcCol="1270" anchor="ctr" anchorCtr="0">
          <a:noAutofit/>
        </a:bodyPr>
        <a:lstStyle/>
        <a:p>
          <a:pPr lvl="0" algn="l" defTabSz="1066800">
            <a:lnSpc>
              <a:spcPct val="90000"/>
            </a:lnSpc>
            <a:spcBef>
              <a:spcPct val="0"/>
            </a:spcBef>
            <a:spcAft>
              <a:spcPct val="35000"/>
            </a:spcAft>
          </a:pPr>
          <a:r>
            <a:rPr lang="en-US" sz="2400" kern="1200" dirty="0">
              <a:hlinkClick xmlns:r="http://schemas.openxmlformats.org/officeDocument/2006/relationships" r:id="" action="ppaction://hlinksldjump"/>
            </a:rPr>
            <a:t>Screening/enrolment</a:t>
          </a:r>
          <a:endParaRPr lang="en-US" sz="2400" kern="1200" dirty="0"/>
        </a:p>
      </dsp:txBody>
      <dsp:txXfrm>
        <a:off x="319342" y="206946"/>
        <a:ext cx="6484308" cy="413711"/>
      </dsp:txXfrm>
    </dsp:sp>
    <dsp:sp modelId="{FEAD7B41-AB33-43D1-B7B8-5F1B9A086D33}">
      <dsp:nvSpPr>
        <dsp:cNvPr id="0" name=""/>
        <dsp:cNvSpPr/>
      </dsp:nvSpPr>
      <dsp:spPr>
        <a:xfrm>
          <a:off x="60772" y="155232"/>
          <a:ext cx="517139" cy="517139"/>
        </a:xfrm>
        <a:prstGeom prst="ellipse">
          <a:avLst/>
        </a:prstGeom>
        <a:blipFill rotWithShape="0">
          <a:blip xmlns:r="http://schemas.openxmlformats.org/officeDocument/2006/relationships" r:embed="rId1"/>
          <a:stretch>
            <a:fillRect/>
          </a:stretch>
        </a:blipFill>
        <a:ln w="6350" cap="flat" cmpd="sng" algn="ctr">
          <a:solidFill>
            <a:schemeClr val="dk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4B096E13-8F6C-4F44-B66F-E392562812F9}">
      <dsp:nvSpPr>
        <dsp:cNvPr id="0" name=""/>
        <dsp:cNvSpPr/>
      </dsp:nvSpPr>
      <dsp:spPr>
        <a:xfrm>
          <a:off x="693995" y="827877"/>
          <a:ext cx="6109655" cy="413711"/>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28383" tIns="60960" rIns="60960" bIns="60960" numCol="1" spcCol="1270" anchor="ctr" anchorCtr="0">
          <a:noAutofit/>
        </a:bodyPr>
        <a:lstStyle/>
        <a:p>
          <a:pPr lvl="0" algn="l" defTabSz="1066800">
            <a:lnSpc>
              <a:spcPct val="90000"/>
            </a:lnSpc>
            <a:spcBef>
              <a:spcPct val="0"/>
            </a:spcBef>
            <a:spcAft>
              <a:spcPct val="35000"/>
            </a:spcAft>
          </a:pPr>
          <a:r>
            <a:rPr lang="en-US" sz="2400" kern="1200" dirty="0">
              <a:hlinkClick xmlns:r="http://schemas.openxmlformats.org/officeDocument/2006/relationships" r:id="" action="ppaction://hlinksldjump"/>
            </a:rPr>
            <a:t>Consent pathways</a:t>
          </a:r>
          <a:endParaRPr lang="en-US" sz="2400" kern="1200" dirty="0"/>
        </a:p>
      </dsp:txBody>
      <dsp:txXfrm>
        <a:off x="693995" y="827877"/>
        <a:ext cx="6109655" cy="413711"/>
      </dsp:txXfrm>
    </dsp:sp>
    <dsp:sp modelId="{A8BBB221-08FC-46FC-AC4B-8D71FB91CEE4}">
      <dsp:nvSpPr>
        <dsp:cNvPr id="0" name=""/>
        <dsp:cNvSpPr/>
      </dsp:nvSpPr>
      <dsp:spPr>
        <a:xfrm>
          <a:off x="435425" y="776163"/>
          <a:ext cx="517139" cy="517139"/>
        </a:xfrm>
        <a:prstGeom prst="ellipse">
          <a:avLst/>
        </a:prstGeom>
        <a:blipFill rotWithShape="0">
          <a:blip xmlns:r="http://schemas.openxmlformats.org/officeDocument/2006/relationships" r:embed="rId1"/>
          <a:stretch>
            <a:fillRect/>
          </a:stretch>
        </a:blipFill>
        <a:ln w="6350" cap="flat" cmpd="sng" algn="ctr">
          <a:solidFill>
            <a:schemeClr val="dk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480200F5-489C-4224-B296-A84518D37B8E}">
      <dsp:nvSpPr>
        <dsp:cNvPr id="0" name=""/>
        <dsp:cNvSpPr/>
      </dsp:nvSpPr>
      <dsp:spPr>
        <a:xfrm>
          <a:off x="899302" y="1448353"/>
          <a:ext cx="5904348" cy="413711"/>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28383" tIns="60960" rIns="60960" bIns="60960" numCol="1" spcCol="1270" anchor="ctr" anchorCtr="0">
          <a:noAutofit/>
        </a:bodyPr>
        <a:lstStyle/>
        <a:p>
          <a:pPr lvl="0" algn="l" defTabSz="1066800">
            <a:lnSpc>
              <a:spcPct val="90000"/>
            </a:lnSpc>
            <a:spcBef>
              <a:spcPct val="0"/>
            </a:spcBef>
            <a:spcAft>
              <a:spcPct val="35000"/>
            </a:spcAft>
          </a:pPr>
          <a:r>
            <a:rPr lang="en-US" sz="2400" kern="1200" dirty="0">
              <a:hlinkClick xmlns:r="http://schemas.openxmlformats.org/officeDocument/2006/relationships" r:id="" action="ppaction://hlinksldjump"/>
            </a:rPr>
            <a:t>Eligibility and randomisation</a:t>
          </a:r>
          <a:r>
            <a:rPr lang="en-US" sz="2400" u="none" kern="1200" dirty="0"/>
            <a:t>		</a:t>
          </a:r>
        </a:p>
      </dsp:txBody>
      <dsp:txXfrm>
        <a:off x="899302" y="1448353"/>
        <a:ext cx="5904348" cy="413711"/>
      </dsp:txXfrm>
    </dsp:sp>
    <dsp:sp modelId="{789D271A-3730-4723-B6FF-0C9CF2502C5C}">
      <dsp:nvSpPr>
        <dsp:cNvPr id="0" name=""/>
        <dsp:cNvSpPr/>
      </dsp:nvSpPr>
      <dsp:spPr>
        <a:xfrm>
          <a:off x="640733" y="1396639"/>
          <a:ext cx="517139" cy="517139"/>
        </a:xfrm>
        <a:prstGeom prst="ellipse">
          <a:avLst/>
        </a:prstGeom>
        <a:blipFill rotWithShape="0">
          <a:blip xmlns:r="http://schemas.openxmlformats.org/officeDocument/2006/relationships" r:embed="rId1"/>
          <a:stretch>
            <a:fillRect/>
          </a:stretch>
        </a:blipFill>
        <a:ln w="6350" cap="flat" cmpd="sng" algn="ctr">
          <a:solidFill>
            <a:schemeClr val="dk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CBD89FE3-E586-4587-8230-5F88F5112467}">
      <dsp:nvSpPr>
        <dsp:cNvPr id="0" name=""/>
        <dsp:cNvSpPr/>
      </dsp:nvSpPr>
      <dsp:spPr>
        <a:xfrm>
          <a:off x="964855" y="2069284"/>
          <a:ext cx="5838795" cy="413711"/>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28383" tIns="60960" rIns="60960" bIns="60960" numCol="1" spcCol="1270" anchor="ctr" anchorCtr="0">
          <a:noAutofit/>
        </a:bodyPr>
        <a:lstStyle/>
        <a:p>
          <a:pPr lvl="0" algn="l" defTabSz="1066800">
            <a:lnSpc>
              <a:spcPct val="90000"/>
            </a:lnSpc>
            <a:spcBef>
              <a:spcPct val="0"/>
            </a:spcBef>
            <a:spcAft>
              <a:spcPct val="35000"/>
            </a:spcAft>
          </a:pPr>
          <a:r>
            <a:rPr lang="en-US" sz="2400" kern="1200" dirty="0">
              <a:hlinkClick xmlns:r="http://schemas.openxmlformats.org/officeDocument/2006/relationships" r:id="" action="ppaction://hlinksldjump"/>
            </a:rPr>
            <a:t>Choice of milk &amp; adherence to feeding</a:t>
          </a:r>
          <a:endParaRPr lang="en-US" sz="2400" kern="1200" dirty="0"/>
        </a:p>
      </dsp:txBody>
      <dsp:txXfrm>
        <a:off x="964855" y="2069284"/>
        <a:ext cx="5838795" cy="413711"/>
      </dsp:txXfrm>
    </dsp:sp>
    <dsp:sp modelId="{CEA8C037-B8D0-43E9-9649-F364C5E303C0}">
      <dsp:nvSpPr>
        <dsp:cNvPr id="0" name=""/>
        <dsp:cNvSpPr/>
      </dsp:nvSpPr>
      <dsp:spPr>
        <a:xfrm>
          <a:off x="706286" y="2017570"/>
          <a:ext cx="517139" cy="517139"/>
        </a:xfrm>
        <a:prstGeom prst="ellipse">
          <a:avLst/>
        </a:prstGeom>
        <a:blipFill rotWithShape="0">
          <a:blip xmlns:r="http://schemas.openxmlformats.org/officeDocument/2006/relationships" r:embed="rId2"/>
          <a:stretch>
            <a:fillRect/>
          </a:stretch>
        </a:blipFill>
        <a:ln w="6350" cap="flat" cmpd="sng" algn="ctr">
          <a:solidFill>
            <a:schemeClr val="dk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296475FC-6703-4FCC-868B-EF173F2177CE}">
      <dsp:nvSpPr>
        <dsp:cNvPr id="0" name=""/>
        <dsp:cNvSpPr/>
      </dsp:nvSpPr>
      <dsp:spPr>
        <a:xfrm>
          <a:off x="899302" y="2690215"/>
          <a:ext cx="5904348" cy="413711"/>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28383" tIns="60960" rIns="60960" bIns="60960" numCol="1" spcCol="1270" anchor="ctr" anchorCtr="0">
          <a:noAutofit/>
        </a:bodyPr>
        <a:lstStyle/>
        <a:p>
          <a:pPr lvl="0" algn="l" defTabSz="1066800">
            <a:lnSpc>
              <a:spcPct val="90000"/>
            </a:lnSpc>
            <a:spcBef>
              <a:spcPct val="0"/>
            </a:spcBef>
            <a:spcAft>
              <a:spcPct val="35000"/>
            </a:spcAft>
          </a:pPr>
          <a:r>
            <a:rPr lang="en-US" sz="2400" kern="1200" dirty="0">
              <a:hlinkClick xmlns:r="http://schemas.openxmlformats.org/officeDocument/2006/relationships" r:id="" action="ppaction://hlinksldjump"/>
            </a:rPr>
            <a:t>Schedule of assessments &amp; data collection</a:t>
          </a:r>
          <a:endParaRPr lang="en-US" sz="2400" kern="1200" dirty="0"/>
        </a:p>
      </dsp:txBody>
      <dsp:txXfrm>
        <a:off x="899302" y="2690215"/>
        <a:ext cx="5904348" cy="413711"/>
      </dsp:txXfrm>
    </dsp:sp>
    <dsp:sp modelId="{E152FD15-1CD3-44BC-8C81-16AEB0F88D5A}">
      <dsp:nvSpPr>
        <dsp:cNvPr id="0" name=""/>
        <dsp:cNvSpPr/>
      </dsp:nvSpPr>
      <dsp:spPr>
        <a:xfrm>
          <a:off x="640733" y="2638501"/>
          <a:ext cx="517139" cy="517139"/>
        </a:xfrm>
        <a:prstGeom prst="ellipse">
          <a:avLst/>
        </a:prstGeom>
        <a:blipFill rotWithShape="0">
          <a:blip xmlns:r="http://schemas.openxmlformats.org/officeDocument/2006/relationships" r:embed="rId3"/>
          <a:stretch>
            <a:fillRect/>
          </a:stretch>
        </a:blipFill>
        <a:ln w="6350" cap="flat" cmpd="sng" algn="ctr">
          <a:solidFill>
            <a:schemeClr val="dk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0098964D-8C42-45CD-95B4-324A41E10CC8}">
      <dsp:nvSpPr>
        <dsp:cNvPr id="0" name=""/>
        <dsp:cNvSpPr/>
      </dsp:nvSpPr>
      <dsp:spPr>
        <a:xfrm>
          <a:off x="693995" y="3310691"/>
          <a:ext cx="6109655" cy="413711"/>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28383" tIns="60960" rIns="60960" bIns="60960" numCol="1" spcCol="1270" anchor="ctr" anchorCtr="0">
          <a:noAutofit/>
        </a:bodyPr>
        <a:lstStyle/>
        <a:p>
          <a:pPr lvl="0" algn="l" defTabSz="1066800">
            <a:lnSpc>
              <a:spcPct val="90000"/>
            </a:lnSpc>
            <a:spcBef>
              <a:spcPct val="0"/>
            </a:spcBef>
            <a:spcAft>
              <a:spcPct val="35000"/>
            </a:spcAft>
          </a:pPr>
          <a:r>
            <a:rPr lang="en-US" sz="2400" kern="1200" dirty="0">
              <a:hlinkClick xmlns:r="http://schemas.openxmlformats.org/officeDocument/2006/relationships" r:id="" action="ppaction://hlinksldjump"/>
            </a:rPr>
            <a:t>Safety reporting &amp; monitoring</a:t>
          </a:r>
          <a:endParaRPr lang="en-US" sz="2400" kern="1200" dirty="0"/>
        </a:p>
      </dsp:txBody>
      <dsp:txXfrm>
        <a:off x="693995" y="3310691"/>
        <a:ext cx="6109655" cy="413711"/>
      </dsp:txXfrm>
    </dsp:sp>
    <dsp:sp modelId="{53F57042-7E0D-4074-B28A-804E0273CDAE}">
      <dsp:nvSpPr>
        <dsp:cNvPr id="0" name=""/>
        <dsp:cNvSpPr/>
      </dsp:nvSpPr>
      <dsp:spPr>
        <a:xfrm>
          <a:off x="435425" y="3258977"/>
          <a:ext cx="517139" cy="517139"/>
        </a:xfrm>
        <a:prstGeom prst="ellipse">
          <a:avLst/>
        </a:prstGeom>
        <a:blipFill rotWithShape="0">
          <a:blip xmlns:r="http://schemas.openxmlformats.org/officeDocument/2006/relationships" r:embed="rId3"/>
          <a:stretch>
            <a:fillRect/>
          </a:stretch>
        </a:blipFill>
        <a:ln w="6350" cap="flat" cmpd="sng" algn="ctr">
          <a:solidFill>
            <a:schemeClr val="dk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4A07A3CE-595F-4FA8-BFC9-9D02140836EE}">
      <dsp:nvSpPr>
        <dsp:cNvPr id="0" name=""/>
        <dsp:cNvSpPr/>
      </dsp:nvSpPr>
      <dsp:spPr>
        <a:xfrm>
          <a:off x="319342" y="3931622"/>
          <a:ext cx="6484308" cy="413711"/>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28383" tIns="60960" rIns="60960" bIns="60960" numCol="1" spcCol="1270" anchor="ctr" anchorCtr="0">
          <a:noAutofit/>
        </a:bodyPr>
        <a:lstStyle/>
        <a:p>
          <a:pPr lvl="0" algn="l" defTabSz="1066800">
            <a:lnSpc>
              <a:spcPct val="90000"/>
            </a:lnSpc>
            <a:spcBef>
              <a:spcPct val="0"/>
            </a:spcBef>
            <a:spcAft>
              <a:spcPct val="35000"/>
            </a:spcAft>
          </a:pPr>
          <a:r>
            <a:rPr lang="en-US" sz="2400" kern="1200" dirty="0">
              <a:hlinkClick xmlns:r="http://schemas.openxmlformats.org/officeDocument/2006/relationships" r:id="" action="ppaction://hlinksldjump"/>
            </a:rPr>
            <a:t>Roles and responsibilities</a:t>
          </a:r>
          <a:endParaRPr lang="en-US" sz="2400" kern="1200" dirty="0"/>
        </a:p>
      </dsp:txBody>
      <dsp:txXfrm>
        <a:off x="319342" y="3931622"/>
        <a:ext cx="6484308" cy="413711"/>
      </dsp:txXfrm>
    </dsp:sp>
    <dsp:sp modelId="{11399EC8-EE84-4EA6-813A-8D74A6437FD4}">
      <dsp:nvSpPr>
        <dsp:cNvPr id="0" name=""/>
        <dsp:cNvSpPr/>
      </dsp:nvSpPr>
      <dsp:spPr>
        <a:xfrm>
          <a:off x="60772" y="3879908"/>
          <a:ext cx="517139" cy="517139"/>
        </a:xfrm>
        <a:prstGeom prst="ellipse">
          <a:avLst/>
        </a:prstGeom>
        <a:blipFill rotWithShape="0">
          <a:blip xmlns:r="http://schemas.openxmlformats.org/officeDocument/2006/relationships" r:embed="rId3"/>
          <a:stretch>
            <a:fillRect/>
          </a:stretch>
        </a:blipFill>
        <a:ln w="6350" cap="flat" cmpd="sng" algn="ctr">
          <a:solidFill>
            <a:schemeClr val="dk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491022-E624-4208-ABDE-BC7DB4AB6399}">
      <dsp:nvSpPr>
        <dsp:cNvPr id="0" name=""/>
        <dsp:cNvSpPr/>
      </dsp:nvSpPr>
      <dsp:spPr>
        <a:xfrm>
          <a:off x="1920091" y="2540997"/>
          <a:ext cx="5746087" cy="1541028"/>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6255" tIns="148590" rIns="148590" bIns="148590" numCol="1" spcCol="1270" anchor="ctr" anchorCtr="0">
          <a:noAutofit/>
        </a:bodyPr>
        <a:lstStyle/>
        <a:p>
          <a:pPr lvl="0" algn="l" defTabSz="1733550">
            <a:lnSpc>
              <a:spcPct val="90000"/>
            </a:lnSpc>
            <a:spcBef>
              <a:spcPct val="0"/>
            </a:spcBef>
            <a:spcAft>
              <a:spcPct val="35000"/>
            </a:spcAft>
          </a:pPr>
          <a:r>
            <a:rPr lang="en-US" sz="3900" kern="1200" dirty="0"/>
            <a:t>Roles &amp; responsibilities</a:t>
          </a:r>
        </a:p>
      </dsp:txBody>
      <dsp:txXfrm>
        <a:off x="1995318" y="2616224"/>
        <a:ext cx="5595633" cy="1390574"/>
      </dsp:txXfrm>
    </dsp:sp>
    <dsp:sp modelId="{CA610613-698D-4644-B0C1-23A4DA4E2177}">
      <dsp:nvSpPr>
        <dsp:cNvPr id="0" name=""/>
        <dsp:cNvSpPr/>
      </dsp:nvSpPr>
      <dsp:spPr>
        <a:xfrm>
          <a:off x="326709" y="1030541"/>
          <a:ext cx="2664029" cy="2664429"/>
        </a:xfrm>
        <a:prstGeom prst="ellipse">
          <a:avLst/>
        </a:prstGeom>
        <a:blipFill rotWithShape="1">
          <a:blip xmlns:r="http://schemas.openxmlformats.org/officeDocument/2006/relationships" r:embed="rId1"/>
          <a:stretch>
            <a:fillRect/>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1BB63B-FEF2-41BC-96E6-09C9D47AB5D6}" type="datetimeFigureOut">
              <a:rPr lang="en-GB" smtClean="0"/>
              <a:t>25/06/2020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4333BB-154F-4702-A698-6961B4F55F6B}" type="slidenum">
              <a:rPr lang="en-GB" smtClean="0"/>
              <a:t>‹#›</a:t>
            </a:fld>
            <a:endParaRPr lang="en-GB"/>
          </a:p>
        </p:txBody>
      </p:sp>
    </p:spTree>
    <p:extLst>
      <p:ext uri="{BB962C8B-B14F-4D97-AF65-F5344CB8AC3E}">
        <p14:creationId xmlns:p14="http://schemas.microsoft.com/office/powerpoint/2010/main" val="1343676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54333BB-154F-4702-A698-6961B4F55F6B}" type="slidenum">
              <a:rPr lang="en-GB" smtClean="0"/>
              <a:t>1</a:t>
            </a:fld>
            <a:endParaRPr lang="en-GB"/>
          </a:p>
        </p:txBody>
      </p:sp>
    </p:spTree>
    <p:extLst>
      <p:ext uri="{BB962C8B-B14F-4D97-AF65-F5344CB8AC3E}">
        <p14:creationId xmlns:p14="http://schemas.microsoft.com/office/powerpoint/2010/main" val="32208975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second consent pathway</a:t>
            </a:r>
            <a:r>
              <a:rPr lang="en-GB" baseline="0" dirty="0" smtClean="0"/>
              <a:t> is the oral assent pathway, which is to be used for women either presenting in preterm labour or who have just given birth within the target gestation. Should the infants be eligible, they can be randomised to the trial once oral assent has been obtained. </a:t>
            </a:r>
          </a:p>
          <a:p>
            <a:endParaRPr lang="en-GB" baseline="0" dirty="0" smtClean="0"/>
          </a:p>
          <a:p>
            <a:r>
              <a:rPr lang="en-GB" baseline="0" dirty="0" smtClean="0"/>
              <a:t>Written informed consent should be taken at a later time point, when it is felt that it is appropriate to do so.</a:t>
            </a:r>
            <a:endParaRPr lang="en-GB" dirty="0"/>
          </a:p>
        </p:txBody>
      </p:sp>
      <p:sp>
        <p:nvSpPr>
          <p:cNvPr id="4" name="Slide Number Placeholder 3"/>
          <p:cNvSpPr>
            <a:spLocks noGrp="1"/>
          </p:cNvSpPr>
          <p:nvPr>
            <p:ph type="sldNum" sz="quarter" idx="10"/>
          </p:nvPr>
        </p:nvSpPr>
        <p:spPr/>
        <p:txBody>
          <a:bodyPr/>
          <a:lstStyle/>
          <a:p>
            <a:fld id="{9F063467-3E49-4DA4-BAFB-933989FECB1C}" type="slidenum">
              <a:rPr lang="en-GB" smtClean="0"/>
              <a:t>10</a:t>
            </a:fld>
            <a:endParaRPr lang="en-GB"/>
          </a:p>
        </p:txBody>
      </p:sp>
    </p:spTree>
    <p:extLst>
      <p:ext uri="{BB962C8B-B14F-4D97-AF65-F5344CB8AC3E}">
        <p14:creationId xmlns:p14="http://schemas.microsoft.com/office/powerpoint/2010/main" val="20410589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For the oral assent process, the attending</a:t>
            </a:r>
            <a:r>
              <a:rPr lang="en-GB" baseline="0" dirty="0" smtClean="0"/>
              <a:t> clinician or research nurse should discuss the trial with the woman. We have provided a short information flyer that can be used to support this discussion if necessary. It is vital to ensure that the woman has a clear understanding of the trial.</a:t>
            </a:r>
            <a:br>
              <a:rPr lang="en-GB" baseline="0" dirty="0" smtClean="0"/>
            </a:br>
            <a:r>
              <a:rPr lang="en-GB" baseline="0" dirty="0" smtClean="0"/>
              <a:t/>
            </a:r>
            <a:br>
              <a:rPr lang="en-GB" baseline="0" dirty="0" smtClean="0"/>
            </a:br>
            <a:r>
              <a:rPr lang="en-GB" baseline="0" dirty="0" smtClean="0"/>
              <a:t>There is a separate section of the informed consent form in which to document the oral assent discussion. This must be signed by a witness. Although this must be a healthcare witness rather than a friend or relative of the women, the witness does not need to be trained or delegated any FEED1 duties, they are purely signing to confirm that the discussion took place. </a:t>
            </a:r>
          </a:p>
        </p:txBody>
      </p:sp>
      <p:sp>
        <p:nvSpPr>
          <p:cNvPr id="4" name="Slide Number Placeholder 3"/>
          <p:cNvSpPr>
            <a:spLocks noGrp="1"/>
          </p:cNvSpPr>
          <p:nvPr>
            <p:ph type="sldNum" sz="quarter" idx="10"/>
          </p:nvPr>
        </p:nvSpPr>
        <p:spPr/>
        <p:txBody>
          <a:bodyPr/>
          <a:lstStyle/>
          <a:p>
            <a:fld id="{9F063467-3E49-4DA4-BAFB-933989FECB1C}" type="slidenum">
              <a:rPr lang="en-GB" smtClean="0"/>
              <a:t>11</a:t>
            </a:fld>
            <a:endParaRPr lang="en-GB"/>
          </a:p>
        </p:txBody>
      </p:sp>
    </p:spTree>
    <p:extLst>
      <p:ext uri="{BB962C8B-B14F-4D97-AF65-F5344CB8AC3E}">
        <p14:creationId xmlns:p14="http://schemas.microsoft.com/office/powerpoint/2010/main" val="359216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have been provided with a set of oral assent stickers within your site file. The use of these stickers is not compulsory, however you may wish to attach them to the medical records of mothers who have given their oral assent, as a reminder that full written informed consent is outstanding.</a:t>
            </a:r>
          </a:p>
        </p:txBody>
      </p:sp>
      <p:sp>
        <p:nvSpPr>
          <p:cNvPr id="4" name="Slide Number Placeholder 3"/>
          <p:cNvSpPr>
            <a:spLocks noGrp="1"/>
          </p:cNvSpPr>
          <p:nvPr>
            <p:ph type="sldNum" sz="quarter" idx="5"/>
          </p:nvPr>
        </p:nvSpPr>
        <p:spPr/>
        <p:txBody>
          <a:bodyPr/>
          <a:lstStyle/>
          <a:p>
            <a:fld id="{D54333BB-154F-4702-A698-6961B4F55F6B}" type="slidenum">
              <a:rPr lang="en-GB" smtClean="0"/>
              <a:t>12</a:t>
            </a:fld>
            <a:endParaRPr lang="en-GB"/>
          </a:p>
        </p:txBody>
      </p:sp>
    </p:spTree>
    <p:extLst>
      <p:ext uri="{BB962C8B-B14F-4D97-AF65-F5344CB8AC3E}">
        <p14:creationId xmlns:p14="http://schemas.microsoft.com/office/powerpoint/2010/main" val="30654841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Irrespective of the pathway in which</a:t>
            </a:r>
            <a:r>
              <a:rPr lang="en-GB" baseline="0" dirty="0" smtClean="0"/>
              <a:t> the woman is entered into the trial, it is critical that the infants are randomised within 3 hours of birth. This not only helps to ensure that the trial feeding regime, be it routine care or the FEED1 intervention, is started as soon as possible, but also minimises the number of painful procedures, such as cannulas, that infants in the intervention arm are exposed to. </a:t>
            </a:r>
          </a:p>
          <a:p>
            <a:endParaRPr lang="en-GB" baseline="0" dirty="0" smtClean="0"/>
          </a:p>
          <a:p>
            <a:r>
              <a:rPr lang="en-GB" baseline="0" dirty="0" smtClean="0"/>
              <a:t>It is important to note that if an infant has been started on IV fluids, this does not effect their eligibility to participate in the trial.</a:t>
            </a:r>
            <a:endParaRPr lang="en-GB" dirty="0"/>
          </a:p>
        </p:txBody>
      </p:sp>
      <p:sp>
        <p:nvSpPr>
          <p:cNvPr id="4" name="Slide Number Placeholder 3"/>
          <p:cNvSpPr>
            <a:spLocks noGrp="1"/>
          </p:cNvSpPr>
          <p:nvPr>
            <p:ph type="sldNum" sz="quarter" idx="10"/>
          </p:nvPr>
        </p:nvSpPr>
        <p:spPr/>
        <p:txBody>
          <a:bodyPr/>
          <a:lstStyle/>
          <a:p>
            <a:fld id="{9F063467-3E49-4DA4-BAFB-933989FECB1C}" type="slidenum">
              <a:rPr lang="en-GB" smtClean="0"/>
              <a:t>13</a:t>
            </a:fld>
            <a:endParaRPr lang="en-GB"/>
          </a:p>
        </p:txBody>
      </p:sp>
    </p:spTree>
    <p:extLst>
      <p:ext uri="{BB962C8B-B14F-4D97-AF65-F5344CB8AC3E}">
        <p14:creationId xmlns:p14="http://schemas.microsoft.com/office/powerpoint/2010/main" val="30667631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Infants will be randomised in a 1:1 ratio to either the intervention or the control arm of the trial.</a:t>
            </a:r>
          </a:p>
          <a:p>
            <a:endParaRPr lang="en-GB" dirty="0"/>
          </a:p>
          <a:p>
            <a:r>
              <a:rPr lang="en-GB" dirty="0"/>
              <a:t>Those in the intervention arm should be started on full milk feeds at a minimum of 60ml per kg per day, increasing as per their fluid requirements. If an infant in the intervention arm has already been started on IV fluids, then this should be stopped as soon as possible.</a:t>
            </a:r>
          </a:p>
          <a:p>
            <a:r>
              <a:rPr lang="en-GB" dirty="0"/>
              <a:t>Those in the control arm of the trial should be started on IV fluids and parenteral nutrition, as per your local practice, with a maximum of 30ml/kg milk on day 1.</a:t>
            </a:r>
          </a:p>
          <a:p>
            <a:endParaRPr lang="en-GB" dirty="0"/>
          </a:p>
          <a:p>
            <a:r>
              <a:rPr lang="en-GB" dirty="0"/>
              <a:t>The trial has been designed to be as pragmatic as possible. With that in mind, regardless of trial intervention, feeding increments, the addition of fortifiers and any other changes should follow your local practice.</a:t>
            </a:r>
          </a:p>
          <a:p>
            <a:endParaRPr lang="en-GB" dirty="0"/>
          </a:p>
          <a:p>
            <a:r>
              <a:rPr lang="en-GB" dirty="0"/>
              <a:t>Feeding data will be collected until the infant reaches the protocol definition of ‘full feed’s, which is 140ml/kg/day for 3 consecutive days.</a:t>
            </a:r>
          </a:p>
          <a:p>
            <a:endParaRPr lang="en-GB" dirty="0"/>
          </a:p>
          <a:p>
            <a:r>
              <a:rPr lang="en-GB" dirty="0"/>
              <a:t>Further data will be collected until the infant is discharged home, with a follow-up at 6-weeks corrected age coordinated by the trial team at Nottingham CTU. </a:t>
            </a:r>
          </a:p>
          <a:p>
            <a:endParaRPr lang="en-GB" dirty="0"/>
          </a:p>
          <a:p>
            <a:r>
              <a:rPr lang="en-GB" dirty="0"/>
              <a:t>For women who have given their consent, we hope to maintain contact with their families in order to follow-up their infants development at 2 years.</a:t>
            </a:r>
          </a:p>
        </p:txBody>
      </p:sp>
      <p:sp>
        <p:nvSpPr>
          <p:cNvPr id="4" name="Slide Number Placeholder 3"/>
          <p:cNvSpPr>
            <a:spLocks noGrp="1"/>
          </p:cNvSpPr>
          <p:nvPr>
            <p:ph type="sldNum" sz="quarter" idx="10"/>
          </p:nvPr>
        </p:nvSpPr>
        <p:spPr/>
        <p:txBody>
          <a:bodyPr/>
          <a:lstStyle/>
          <a:p>
            <a:fld id="{9F063467-3E49-4DA4-BAFB-933989FECB1C}" type="slidenum">
              <a:rPr lang="en-GB" smtClean="0"/>
              <a:t>14</a:t>
            </a:fld>
            <a:endParaRPr lang="en-GB"/>
          </a:p>
        </p:txBody>
      </p:sp>
    </p:spTree>
    <p:extLst>
      <p:ext uri="{BB962C8B-B14F-4D97-AF65-F5344CB8AC3E}">
        <p14:creationId xmlns:p14="http://schemas.microsoft.com/office/powerpoint/2010/main" val="37430931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54333BB-154F-4702-A698-6961B4F55F6B}" type="slidenum">
              <a:rPr lang="en-GB" smtClean="0"/>
              <a:t>15</a:t>
            </a:fld>
            <a:endParaRPr lang="en-GB"/>
          </a:p>
        </p:txBody>
      </p:sp>
    </p:spTree>
    <p:extLst>
      <p:ext uri="{BB962C8B-B14F-4D97-AF65-F5344CB8AC3E}">
        <p14:creationId xmlns:p14="http://schemas.microsoft.com/office/powerpoint/2010/main" val="42696786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Infants are eligible for the FEED1 trial if they</a:t>
            </a:r>
            <a:r>
              <a:rPr lang="en-GB" baseline="0" dirty="0" smtClean="0"/>
              <a:t> are born within 30+0 and 32+6 weeks gestation and are less than 3 hours of age. There are no restrictions for infants receiving any form of respiratory support, providing the assessing clinician is in equipoise about the infant receiving either routine care or the intervention. </a:t>
            </a:r>
          </a:p>
          <a:p>
            <a:endParaRPr lang="en-GB" baseline="0" dirty="0" smtClean="0"/>
          </a:p>
          <a:p>
            <a:r>
              <a:rPr lang="en-GB" baseline="0" dirty="0" smtClean="0"/>
              <a:t>Infants of women aged 14 or 15 can be included in the trial if the women is deemed to be </a:t>
            </a:r>
            <a:r>
              <a:rPr lang="en-GB" baseline="0" dirty="0" err="1" smtClean="0"/>
              <a:t>Gillick</a:t>
            </a:r>
            <a:r>
              <a:rPr lang="en-GB" baseline="0" dirty="0" smtClean="0"/>
              <a:t> competent. </a:t>
            </a:r>
            <a:endParaRPr lang="en-GB" dirty="0"/>
          </a:p>
        </p:txBody>
      </p:sp>
      <p:sp>
        <p:nvSpPr>
          <p:cNvPr id="4" name="Slide Number Placeholder 3"/>
          <p:cNvSpPr>
            <a:spLocks noGrp="1"/>
          </p:cNvSpPr>
          <p:nvPr>
            <p:ph type="sldNum" sz="quarter" idx="10"/>
          </p:nvPr>
        </p:nvSpPr>
        <p:spPr/>
        <p:txBody>
          <a:bodyPr/>
          <a:lstStyle/>
          <a:p>
            <a:fld id="{9F063467-3E49-4DA4-BAFB-933989FECB1C}" type="slidenum">
              <a:rPr lang="en-GB" smtClean="0"/>
              <a:t>16</a:t>
            </a:fld>
            <a:endParaRPr lang="en-GB"/>
          </a:p>
        </p:txBody>
      </p:sp>
    </p:spTree>
    <p:extLst>
      <p:ext uri="{BB962C8B-B14F-4D97-AF65-F5344CB8AC3E}">
        <p14:creationId xmlns:p14="http://schemas.microsoft.com/office/powerpoint/2010/main" val="2505675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Infants are excluded</a:t>
            </a:r>
            <a:r>
              <a:rPr lang="en-GB" baseline="0" dirty="0" smtClean="0"/>
              <a:t> from participation if they have any anomalies that make enteral feeding unsafe. The second exclusion is a composite. Infants who are BOTH small for gestational age AND have evidence of reversed end-diastolic flow must be excluded from the trial. For infants where there was no umbilical Doppler ultrasound, these can be considered as having no evidence of reversed end diastolic flow and can therefore be included in the trial. </a:t>
            </a:r>
          </a:p>
          <a:p>
            <a:endParaRPr lang="en-GB" baseline="0" dirty="0" smtClean="0"/>
          </a:p>
          <a:p>
            <a:r>
              <a:rPr lang="en-GB" baseline="0" dirty="0" smtClean="0"/>
              <a:t>Given the length of the recruiting period and the short target gestation, it is possible that women may present during a second or more pregnancy. Due to the risk of bias from previous experience, women who have participated during a previous pregnancy should be excluded. </a:t>
            </a:r>
            <a:endParaRPr lang="en-GB" dirty="0"/>
          </a:p>
        </p:txBody>
      </p:sp>
      <p:sp>
        <p:nvSpPr>
          <p:cNvPr id="4" name="Slide Number Placeholder 3"/>
          <p:cNvSpPr>
            <a:spLocks noGrp="1"/>
          </p:cNvSpPr>
          <p:nvPr>
            <p:ph type="sldNum" sz="quarter" idx="10"/>
          </p:nvPr>
        </p:nvSpPr>
        <p:spPr/>
        <p:txBody>
          <a:bodyPr/>
          <a:lstStyle/>
          <a:p>
            <a:fld id="{D54333BB-154F-4702-A698-6961B4F55F6B}" type="slidenum">
              <a:rPr lang="en-GB" smtClean="0"/>
              <a:t>17</a:t>
            </a:fld>
            <a:endParaRPr lang="en-GB"/>
          </a:p>
        </p:txBody>
      </p:sp>
    </p:spTree>
    <p:extLst>
      <p:ext uri="{BB962C8B-B14F-4D97-AF65-F5344CB8AC3E}">
        <p14:creationId xmlns:p14="http://schemas.microsoft.com/office/powerpoint/2010/main" val="15879561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Regardless of the inclusion and exclusion criteria outlined in the previous slides, it is critical that infants are only included in the trial if the assessing</a:t>
            </a:r>
            <a:r>
              <a:rPr lang="en-GB" baseline="0" dirty="0" smtClean="0"/>
              <a:t> clinician is in equipoise. This means, the clinician should be in a position where they do not know feel strongly that the infant should be fed by either of the feeding regimes in particular. </a:t>
            </a:r>
          </a:p>
        </p:txBody>
      </p:sp>
      <p:sp>
        <p:nvSpPr>
          <p:cNvPr id="4" name="Slide Number Placeholder 3"/>
          <p:cNvSpPr>
            <a:spLocks noGrp="1"/>
          </p:cNvSpPr>
          <p:nvPr>
            <p:ph type="sldNum" sz="quarter" idx="10"/>
          </p:nvPr>
        </p:nvSpPr>
        <p:spPr/>
        <p:txBody>
          <a:bodyPr/>
          <a:lstStyle/>
          <a:p>
            <a:fld id="{9F063467-3E49-4DA4-BAFB-933989FECB1C}" type="slidenum">
              <a:rPr lang="en-GB" smtClean="0"/>
              <a:t>18</a:t>
            </a:fld>
            <a:endParaRPr lang="en-GB"/>
          </a:p>
        </p:txBody>
      </p:sp>
    </p:spTree>
    <p:extLst>
      <p:ext uri="{BB962C8B-B14F-4D97-AF65-F5344CB8AC3E}">
        <p14:creationId xmlns:p14="http://schemas.microsoft.com/office/powerpoint/2010/main" val="20838374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Infant eligibility must be assessed by</a:t>
            </a:r>
            <a:r>
              <a:rPr lang="en-GB" baseline="0" dirty="0" smtClean="0"/>
              <a:t> either a medically qualified doctor, an ANNP or a senior nurse. Local policies should depict those staff who constitute a senior nurse. A separate eligibility checklist must be signed for each infant included in the trial, and these should be filed in the site file.</a:t>
            </a:r>
            <a:endParaRPr lang="en-GB" dirty="0"/>
          </a:p>
        </p:txBody>
      </p:sp>
      <p:sp>
        <p:nvSpPr>
          <p:cNvPr id="4" name="Slide Number Placeholder 3"/>
          <p:cNvSpPr>
            <a:spLocks noGrp="1"/>
          </p:cNvSpPr>
          <p:nvPr>
            <p:ph type="sldNum" sz="quarter" idx="10"/>
          </p:nvPr>
        </p:nvSpPr>
        <p:spPr/>
        <p:txBody>
          <a:bodyPr/>
          <a:lstStyle/>
          <a:p>
            <a:fld id="{D54333BB-154F-4702-A698-6961B4F55F6B}" type="slidenum">
              <a:rPr lang="en-GB" smtClean="0"/>
              <a:t>19</a:t>
            </a:fld>
            <a:endParaRPr lang="en-GB"/>
          </a:p>
        </p:txBody>
      </p:sp>
    </p:spTree>
    <p:extLst>
      <p:ext uri="{BB962C8B-B14F-4D97-AF65-F5344CB8AC3E}">
        <p14:creationId xmlns:p14="http://schemas.microsoft.com/office/powerpoint/2010/main" val="1607572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section of the feed1</a:t>
            </a:r>
            <a:r>
              <a:rPr lang="en-GB" baseline="0" dirty="0"/>
              <a:t> training package will go into a little more depth regarding the processes and procedures of the trial. You can navigate through this presentation in the standard way, or, you can click on an individual section in this contents page to move straight to that section.</a:t>
            </a:r>
            <a:endParaRPr lang="en-GB" dirty="0"/>
          </a:p>
        </p:txBody>
      </p:sp>
      <p:sp>
        <p:nvSpPr>
          <p:cNvPr id="4" name="Slide Number Placeholder 3"/>
          <p:cNvSpPr>
            <a:spLocks noGrp="1"/>
          </p:cNvSpPr>
          <p:nvPr>
            <p:ph type="sldNum" sz="quarter" idx="10"/>
          </p:nvPr>
        </p:nvSpPr>
        <p:spPr/>
        <p:txBody>
          <a:bodyPr/>
          <a:lstStyle/>
          <a:p>
            <a:fld id="{D54333BB-154F-4702-A698-6961B4F55F6B}" type="slidenum">
              <a:rPr lang="en-GB" smtClean="0"/>
              <a:t>2</a:t>
            </a:fld>
            <a:endParaRPr lang="en-GB"/>
          </a:p>
        </p:txBody>
      </p:sp>
    </p:spTree>
    <p:extLst>
      <p:ext uri="{BB962C8B-B14F-4D97-AF65-F5344CB8AC3E}">
        <p14:creationId xmlns:p14="http://schemas.microsoft.com/office/powerpoint/2010/main" val="38623662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Following work that was carried out with our parent representatives, it was clear that it is important to mothers that each of their infants are treated in the same manner, for this reason the unit of randomisation is the mother. This ensures that siblings in multiple births are randomised to the same feeding regime. </a:t>
            </a:r>
          </a:p>
          <a:p>
            <a:endParaRPr lang="en-GB" baseline="0" dirty="0" smtClean="0"/>
          </a:p>
          <a:p>
            <a:r>
              <a:rPr lang="en-GB" baseline="0" dirty="0" smtClean="0"/>
              <a:t>Randomisation is carried out via an online database, with the NHS number entered first to mitigate the risk of mothers being entered more than once. Eligibility questions must be answered for each infant that you wish to include in the trial before proceeding to randomising. Randomisation cannot be completed should an infant pass 3 hours of age. </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9F063467-3E49-4DA4-BAFB-933989FECB1C}" type="slidenum">
              <a:rPr lang="en-GB" smtClean="0"/>
              <a:t>20</a:t>
            </a:fld>
            <a:endParaRPr lang="en-GB"/>
          </a:p>
        </p:txBody>
      </p:sp>
    </p:spTree>
    <p:extLst>
      <p:ext uri="{BB962C8B-B14F-4D97-AF65-F5344CB8AC3E}">
        <p14:creationId xmlns:p14="http://schemas.microsoft.com/office/powerpoint/2010/main" val="32620790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54333BB-154F-4702-A698-6961B4F55F6B}" type="slidenum">
              <a:rPr lang="en-GB" smtClean="0"/>
              <a:t>21</a:t>
            </a:fld>
            <a:endParaRPr lang="en-GB"/>
          </a:p>
        </p:txBody>
      </p:sp>
    </p:spTree>
    <p:extLst>
      <p:ext uri="{BB962C8B-B14F-4D97-AF65-F5344CB8AC3E}">
        <p14:creationId xmlns:p14="http://schemas.microsoft.com/office/powerpoint/2010/main" val="24441497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Mother’s own breast milk should always be the first choice. </a:t>
            </a:r>
          </a:p>
          <a:p>
            <a:endParaRPr lang="en-GB" dirty="0" smtClean="0"/>
          </a:p>
          <a:p>
            <a:r>
              <a:rPr lang="en-GB" dirty="0" smtClean="0"/>
              <a:t>It</a:t>
            </a:r>
            <a:r>
              <a:rPr lang="en-GB" baseline="0" dirty="0" smtClean="0"/>
              <a:t> is unlikely that women who give birth at the target gestation will initially produce the quantities required for the full milk arm of the trial. Volume will be supplemented with either preterm formula or donor breast milk, depending on mother’s choice, site practice and the clinicians advice. </a:t>
            </a:r>
          </a:p>
          <a:p>
            <a:endParaRPr lang="en-GB" baseline="0" dirty="0" smtClean="0"/>
          </a:p>
          <a:p>
            <a:r>
              <a:rPr lang="en-GB" baseline="0" dirty="0" smtClean="0"/>
              <a:t>Supplemental milk should only be used to replace IV fluids or parenteral nutrition and not mother’s own milk. </a:t>
            </a:r>
            <a:endParaRPr lang="en-GB" dirty="0"/>
          </a:p>
        </p:txBody>
      </p:sp>
      <p:sp>
        <p:nvSpPr>
          <p:cNvPr id="4" name="Slide Number Placeholder 3"/>
          <p:cNvSpPr>
            <a:spLocks noGrp="1"/>
          </p:cNvSpPr>
          <p:nvPr>
            <p:ph type="sldNum" sz="quarter" idx="10"/>
          </p:nvPr>
        </p:nvSpPr>
        <p:spPr/>
        <p:txBody>
          <a:bodyPr/>
          <a:lstStyle/>
          <a:p>
            <a:fld id="{9F063467-3E49-4DA4-BAFB-933989FECB1C}" type="slidenum">
              <a:rPr lang="en-GB" smtClean="0"/>
              <a:t>22</a:t>
            </a:fld>
            <a:endParaRPr lang="en-GB"/>
          </a:p>
        </p:txBody>
      </p:sp>
    </p:spTree>
    <p:extLst>
      <p:ext uri="{BB962C8B-B14F-4D97-AF65-F5344CB8AC3E}">
        <p14:creationId xmlns:p14="http://schemas.microsoft.com/office/powerpoint/2010/main" val="5892013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Adherence to the</a:t>
            </a:r>
            <a:r>
              <a:rPr lang="en-GB" baseline="0" dirty="0" smtClean="0"/>
              <a:t> allocated feeding regime will be closely monitored. </a:t>
            </a:r>
          </a:p>
          <a:p>
            <a:endParaRPr lang="en-GB" baseline="0" dirty="0" smtClean="0"/>
          </a:p>
          <a:p>
            <a:r>
              <a:rPr lang="en-GB" baseline="0" dirty="0" smtClean="0"/>
              <a:t>Those randomised to the full milk arm should receive less than or equal to 24 hours of iv fluids or parenteral nutrition from birth to reaching full feeds. Those in the routine arm are expected to receive greater than 24 hours of IV fluids or parenteral nutrition. </a:t>
            </a:r>
          </a:p>
          <a:p>
            <a:endParaRPr lang="en-GB" baseline="0" dirty="0" smtClean="0"/>
          </a:p>
          <a:p>
            <a:r>
              <a:rPr lang="en-GB" baseline="0" dirty="0" smtClean="0"/>
              <a:t>The health and safety of the infants is of course paramount. Any required feeding adjustments should be made as per the infants needs and as advised clinically, and must not be dictated in any way by the FEED1 intervention. It is important to record all feeding data accurately so that any adjustments made to feeding allocations can be accounted for in the trial analysis.</a:t>
            </a:r>
            <a:endParaRPr lang="en-GB" dirty="0"/>
          </a:p>
        </p:txBody>
      </p:sp>
      <p:sp>
        <p:nvSpPr>
          <p:cNvPr id="4" name="Slide Number Placeholder 3"/>
          <p:cNvSpPr>
            <a:spLocks noGrp="1"/>
          </p:cNvSpPr>
          <p:nvPr>
            <p:ph type="sldNum" sz="quarter" idx="10"/>
          </p:nvPr>
        </p:nvSpPr>
        <p:spPr/>
        <p:txBody>
          <a:bodyPr/>
          <a:lstStyle/>
          <a:p>
            <a:fld id="{D54333BB-154F-4702-A698-6961B4F55F6B}" type="slidenum">
              <a:rPr lang="en-GB" smtClean="0"/>
              <a:t>23</a:t>
            </a:fld>
            <a:endParaRPr lang="en-GB"/>
          </a:p>
        </p:txBody>
      </p:sp>
    </p:spTree>
    <p:extLst>
      <p:ext uri="{BB962C8B-B14F-4D97-AF65-F5344CB8AC3E}">
        <p14:creationId xmlns:p14="http://schemas.microsoft.com/office/powerpoint/2010/main" val="15162139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54333BB-154F-4702-A698-6961B4F55F6B}" type="slidenum">
              <a:rPr lang="en-GB" smtClean="0"/>
              <a:t>24</a:t>
            </a:fld>
            <a:endParaRPr lang="en-GB"/>
          </a:p>
        </p:txBody>
      </p:sp>
    </p:spTree>
    <p:extLst>
      <p:ext uri="{BB962C8B-B14F-4D97-AF65-F5344CB8AC3E}">
        <p14:creationId xmlns:p14="http://schemas.microsoft.com/office/powerpoint/2010/main" val="42289461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Infants must be randomised within 3 hours of birth.</a:t>
            </a:r>
          </a:p>
          <a:p>
            <a:endParaRPr lang="en-GB" dirty="0"/>
          </a:p>
          <a:p>
            <a:r>
              <a:rPr lang="en-GB" dirty="0"/>
              <a:t>For some women, you will have already taken full written informed consent antenatally, otherwise, oral assent should be taken prior to any trial related activity taking place. </a:t>
            </a:r>
          </a:p>
          <a:p>
            <a:endParaRPr lang="en-GB" dirty="0"/>
          </a:p>
          <a:p>
            <a:r>
              <a:rPr lang="en-GB" dirty="0"/>
              <a:t>Each infant must be assessed for their eligibility for the trial prior to randomisation, with the eligibility checklist being completed and signed as evidence.</a:t>
            </a:r>
          </a:p>
          <a:p>
            <a:endParaRPr lang="en-GB" dirty="0"/>
          </a:p>
          <a:p>
            <a:r>
              <a:rPr lang="en-GB" dirty="0"/>
              <a:t>There is a small amount of data that is required in order to complete the randomisation process, such as eligibility data and data required for balancing the trial arms. </a:t>
            </a:r>
          </a:p>
          <a:p>
            <a:endParaRPr lang="en-GB" dirty="0"/>
          </a:p>
          <a:p>
            <a:r>
              <a:rPr lang="en-GB" dirty="0"/>
              <a:t>Once this has been obtained, the mother can be randomised and all eligible infants will be entered into the trial.</a:t>
            </a:r>
          </a:p>
        </p:txBody>
      </p:sp>
      <p:sp>
        <p:nvSpPr>
          <p:cNvPr id="4" name="Slide Number Placeholder 3"/>
          <p:cNvSpPr>
            <a:spLocks noGrp="1"/>
          </p:cNvSpPr>
          <p:nvPr>
            <p:ph type="sldNum" sz="quarter" idx="10"/>
          </p:nvPr>
        </p:nvSpPr>
        <p:spPr/>
        <p:txBody>
          <a:bodyPr/>
          <a:lstStyle/>
          <a:p>
            <a:fld id="{9F063467-3E49-4DA4-BAFB-933989FECB1C}" type="slidenum">
              <a:rPr lang="en-GB" smtClean="0"/>
              <a:t>25</a:t>
            </a:fld>
            <a:endParaRPr lang="en-GB"/>
          </a:p>
        </p:txBody>
      </p:sp>
    </p:spTree>
    <p:extLst>
      <p:ext uri="{BB962C8B-B14F-4D97-AF65-F5344CB8AC3E}">
        <p14:creationId xmlns:p14="http://schemas.microsoft.com/office/powerpoint/2010/main" val="42312402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soon as possible after randomisation, infants in the intervention arm should be started on full milk feeds. For infants in the control arm, IV fluids and parenteral nutrition should continue as per local practice. </a:t>
            </a:r>
          </a:p>
          <a:p>
            <a:endParaRPr lang="en-GB" dirty="0"/>
          </a:p>
          <a:p>
            <a:r>
              <a:rPr lang="en-GB" dirty="0"/>
              <a:t>For infants who are entered into the trial via the oral assent pathway, it is important to obtain full written informed consent as soon as it is suitable to do so. The suggested timeframe for this is within 72 hours, however we accept that this may not always be appropriate.</a:t>
            </a:r>
          </a:p>
          <a:p>
            <a:endParaRPr lang="en-GB" dirty="0"/>
          </a:p>
          <a:p>
            <a:r>
              <a:rPr lang="en-GB" dirty="0"/>
              <a:t>It is important to note that you will be unable to enter any data into the electronic CRF until written informed consent has been recorded. </a:t>
            </a:r>
          </a:p>
        </p:txBody>
      </p:sp>
      <p:sp>
        <p:nvSpPr>
          <p:cNvPr id="4" name="Slide Number Placeholder 3"/>
          <p:cNvSpPr>
            <a:spLocks noGrp="1"/>
          </p:cNvSpPr>
          <p:nvPr>
            <p:ph type="sldNum" sz="quarter" idx="5"/>
          </p:nvPr>
        </p:nvSpPr>
        <p:spPr/>
        <p:txBody>
          <a:bodyPr/>
          <a:lstStyle/>
          <a:p>
            <a:fld id="{D54333BB-154F-4702-A698-6961B4F55F6B}" type="slidenum">
              <a:rPr lang="en-GB" smtClean="0"/>
              <a:t>26</a:t>
            </a:fld>
            <a:endParaRPr lang="en-GB"/>
          </a:p>
        </p:txBody>
      </p:sp>
    </p:spTree>
    <p:extLst>
      <p:ext uri="{BB962C8B-B14F-4D97-AF65-F5344CB8AC3E}">
        <p14:creationId xmlns:p14="http://schemas.microsoft.com/office/powerpoint/2010/main" val="23545397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most labour intensive part of the data collection process is the daily feeding log. </a:t>
            </a:r>
          </a:p>
          <a:p>
            <a:endParaRPr lang="en-GB" dirty="0"/>
          </a:p>
          <a:p>
            <a:r>
              <a:rPr lang="en-GB" dirty="0"/>
              <a:t>In order to simplify the process, we advise that you follow your local feeding log timelines. This may mean that the first day of feeding data is less than 24h, this has been accepted by the trial team. For example, if your local feeding logs run from midnight to midnight then the first day in FEED1 feeding data will be from the time of birth until midnight. Day 2 will start in line with your local logs. </a:t>
            </a:r>
          </a:p>
          <a:p>
            <a:endParaRPr lang="en-GB" dirty="0"/>
          </a:p>
          <a:p>
            <a:r>
              <a:rPr lang="en-GB" dirty="0"/>
              <a:t>The daily feeding log should be completed until the infant reaches the protocol definition of full feeds and will capture data on the volumes and types of milk given, the feeding methods, any painful procedures and data to monitor for any occurrence of sepsis, necrotising enterocolitis or hypoglycaemia. </a:t>
            </a:r>
          </a:p>
        </p:txBody>
      </p:sp>
      <p:sp>
        <p:nvSpPr>
          <p:cNvPr id="4" name="Slide Number Placeholder 3"/>
          <p:cNvSpPr>
            <a:spLocks noGrp="1"/>
          </p:cNvSpPr>
          <p:nvPr>
            <p:ph type="sldNum" sz="quarter" idx="10"/>
          </p:nvPr>
        </p:nvSpPr>
        <p:spPr/>
        <p:txBody>
          <a:bodyPr/>
          <a:lstStyle/>
          <a:p>
            <a:fld id="{9F063467-3E49-4DA4-BAFB-933989FECB1C}" type="slidenum">
              <a:rPr lang="en-GB" smtClean="0"/>
              <a:t>27</a:t>
            </a:fld>
            <a:endParaRPr lang="en-GB"/>
          </a:p>
        </p:txBody>
      </p:sp>
    </p:spTree>
    <p:extLst>
      <p:ext uri="{BB962C8B-B14F-4D97-AF65-F5344CB8AC3E}">
        <p14:creationId xmlns:p14="http://schemas.microsoft.com/office/powerpoint/2010/main" val="13072906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There are further daily</a:t>
            </a:r>
            <a:r>
              <a:rPr lang="en-GB" baseline="0" dirty="0" smtClean="0"/>
              <a:t> data points that are required to answer important secondary outcomes. We have provided a data collection sheet for this, however this is to be used as an aide memoire and does not need entering into the electronic CRF on a daily basis. </a:t>
            </a:r>
          </a:p>
          <a:p>
            <a:endParaRPr lang="en-GB" baseline="0" dirty="0" smtClean="0"/>
          </a:p>
          <a:p>
            <a:r>
              <a:rPr lang="en-GB" baseline="0" dirty="0" smtClean="0"/>
              <a:t>If you are confident in answering the questions outlined on this slide from routine sources at discharge, then you need not use this daily collection sheet.</a:t>
            </a:r>
            <a:endParaRPr lang="en-GB" dirty="0"/>
          </a:p>
        </p:txBody>
      </p:sp>
      <p:sp>
        <p:nvSpPr>
          <p:cNvPr id="4" name="Slide Number Placeholder 3"/>
          <p:cNvSpPr>
            <a:spLocks noGrp="1"/>
          </p:cNvSpPr>
          <p:nvPr>
            <p:ph type="sldNum" sz="quarter" idx="10"/>
          </p:nvPr>
        </p:nvSpPr>
        <p:spPr/>
        <p:txBody>
          <a:bodyPr/>
          <a:lstStyle/>
          <a:p>
            <a:fld id="{D54333BB-154F-4702-A698-6961B4F55F6B}" type="slidenum">
              <a:rPr lang="en-GB" smtClean="0"/>
              <a:t>28</a:t>
            </a:fld>
            <a:endParaRPr lang="en-GB"/>
          </a:p>
        </p:txBody>
      </p:sp>
    </p:spTree>
    <p:extLst>
      <p:ext uri="{BB962C8B-B14F-4D97-AF65-F5344CB8AC3E}">
        <p14:creationId xmlns:p14="http://schemas.microsoft.com/office/powerpoint/2010/main" val="32053173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Other important</a:t>
            </a:r>
            <a:r>
              <a:rPr lang="en-GB" baseline="0" dirty="0" smtClean="0"/>
              <a:t> outcomes include those who have passed away during their hospital stay, and those who pass away after discharge. </a:t>
            </a:r>
          </a:p>
          <a:p>
            <a:endParaRPr lang="en-GB" baseline="0" dirty="0" smtClean="0"/>
          </a:p>
          <a:p>
            <a:r>
              <a:rPr lang="en-GB" baseline="0" dirty="0" smtClean="0"/>
              <a:t>Any instances of death should be reported as a serious adverse event, within 24 hours of becoming aware of the event. There is also a ‘Death form’ within the </a:t>
            </a:r>
            <a:r>
              <a:rPr lang="en-GB" baseline="0" dirty="0" err="1" smtClean="0"/>
              <a:t>eCRF</a:t>
            </a:r>
            <a:r>
              <a:rPr lang="en-GB" baseline="0" dirty="0" smtClean="0"/>
              <a:t> that should be completed in order to provide the cause of death. </a:t>
            </a:r>
          </a:p>
          <a:p>
            <a:endParaRPr lang="en-GB" baseline="0" dirty="0" smtClean="0"/>
          </a:p>
          <a:p>
            <a:r>
              <a:rPr lang="en-GB" baseline="0" dirty="0" smtClean="0"/>
              <a:t>You will be required to carry out a wellbeing check on all infants once they reach 5-weeks corrected age in order to capture any deaths after discharge. </a:t>
            </a:r>
            <a:endParaRPr lang="en-GB" dirty="0"/>
          </a:p>
        </p:txBody>
      </p:sp>
      <p:sp>
        <p:nvSpPr>
          <p:cNvPr id="4" name="Slide Number Placeholder 3"/>
          <p:cNvSpPr>
            <a:spLocks noGrp="1"/>
          </p:cNvSpPr>
          <p:nvPr>
            <p:ph type="sldNum" sz="quarter" idx="10"/>
          </p:nvPr>
        </p:nvSpPr>
        <p:spPr/>
        <p:txBody>
          <a:bodyPr/>
          <a:lstStyle/>
          <a:p>
            <a:fld id="{D54333BB-154F-4702-A698-6961B4F55F6B}" type="slidenum">
              <a:rPr lang="en-GB" smtClean="0"/>
              <a:t>29</a:t>
            </a:fld>
            <a:endParaRPr lang="en-GB"/>
          </a:p>
        </p:txBody>
      </p:sp>
    </p:spTree>
    <p:extLst>
      <p:ext uri="{BB962C8B-B14F-4D97-AF65-F5344CB8AC3E}">
        <p14:creationId xmlns:p14="http://schemas.microsoft.com/office/powerpoint/2010/main" val="2030475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is an in</a:t>
            </a:r>
            <a:r>
              <a:rPr lang="en-GB" baseline="0" dirty="0"/>
              <a:t> depth screening pathway for the feed1 trial. It is important to the validity of the trial results that we are able to account for as many of the infants born between 30+0 and 32+6 weeks gestation across our recruiting centres as possible. The top line of the CONSORT will therefore be the total number of infants born with the target gestation. The areas of this CONSORT highlighted in yellow are prior to consent being obtained, for this reason we will be asking for a summary of numbers only for these sections. For those areas post-consent, highlighted in blue, we will be asking for more detailed information on an infant level within the database.</a:t>
            </a:r>
            <a:endParaRPr lang="en-GB" dirty="0"/>
          </a:p>
        </p:txBody>
      </p:sp>
      <p:sp>
        <p:nvSpPr>
          <p:cNvPr id="4" name="Slide Number Placeholder 3"/>
          <p:cNvSpPr>
            <a:spLocks noGrp="1"/>
          </p:cNvSpPr>
          <p:nvPr>
            <p:ph type="sldNum" sz="quarter" idx="10"/>
          </p:nvPr>
        </p:nvSpPr>
        <p:spPr/>
        <p:txBody>
          <a:bodyPr/>
          <a:lstStyle/>
          <a:p>
            <a:fld id="{D54333BB-154F-4702-A698-6961B4F55F6B}" type="slidenum">
              <a:rPr lang="en-GB" smtClean="0"/>
              <a:t>3</a:t>
            </a:fld>
            <a:endParaRPr lang="en-GB"/>
          </a:p>
        </p:txBody>
      </p:sp>
    </p:spTree>
    <p:extLst>
      <p:ext uri="{BB962C8B-B14F-4D97-AF65-F5344CB8AC3E}">
        <p14:creationId xmlns:p14="http://schemas.microsoft.com/office/powerpoint/2010/main" val="29033312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At discharge, you will be</a:t>
            </a:r>
            <a:r>
              <a:rPr lang="en-GB" baseline="0" dirty="0" smtClean="0"/>
              <a:t> asked to report on the infants weight and head circumference, from which we will calculate the z-scores. It is understood that head circumference is not always recorded at discharge, however we ask that you work with your local teams in order to try to ensure that this is carried out. </a:t>
            </a:r>
          </a:p>
          <a:p>
            <a:endParaRPr lang="en-GB" baseline="0" dirty="0" smtClean="0"/>
          </a:p>
          <a:p>
            <a:r>
              <a:rPr lang="en-GB" baseline="0" dirty="0" smtClean="0"/>
              <a:t>We will also ask for data on the types and modes of feeding at discharge and any need for home oxygen. You should report any results of retinopathy of prematurity screening, if this took place, however we do not expect this screening to be performed purely for the purposes of the trial.</a:t>
            </a:r>
            <a:endParaRPr lang="en-GB" dirty="0"/>
          </a:p>
        </p:txBody>
      </p:sp>
      <p:sp>
        <p:nvSpPr>
          <p:cNvPr id="4" name="Slide Number Placeholder 3"/>
          <p:cNvSpPr>
            <a:spLocks noGrp="1"/>
          </p:cNvSpPr>
          <p:nvPr>
            <p:ph type="sldNum" sz="quarter" idx="10"/>
          </p:nvPr>
        </p:nvSpPr>
        <p:spPr/>
        <p:txBody>
          <a:bodyPr/>
          <a:lstStyle/>
          <a:p>
            <a:fld id="{D54333BB-154F-4702-A698-6961B4F55F6B}" type="slidenum">
              <a:rPr lang="en-GB" smtClean="0"/>
              <a:t>30</a:t>
            </a:fld>
            <a:endParaRPr lang="en-GB"/>
          </a:p>
        </p:txBody>
      </p:sp>
    </p:spTree>
    <p:extLst>
      <p:ext uri="{BB962C8B-B14F-4D97-AF65-F5344CB8AC3E}">
        <p14:creationId xmlns:p14="http://schemas.microsoft.com/office/powerpoint/2010/main" val="24911190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There are additional</a:t>
            </a:r>
            <a:r>
              <a:rPr lang="en-GB" baseline="0" dirty="0" smtClean="0"/>
              <a:t> data fields that are required in order to facilitate the follow-up process. We ask that these are entered into the database no later than the time of hospital discharge.</a:t>
            </a:r>
            <a:endParaRPr lang="en-GB" dirty="0"/>
          </a:p>
        </p:txBody>
      </p:sp>
      <p:sp>
        <p:nvSpPr>
          <p:cNvPr id="4" name="Slide Number Placeholder 3"/>
          <p:cNvSpPr>
            <a:spLocks noGrp="1"/>
          </p:cNvSpPr>
          <p:nvPr>
            <p:ph type="sldNum" sz="quarter" idx="10"/>
          </p:nvPr>
        </p:nvSpPr>
        <p:spPr/>
        <p:txBody>
          <a:bodyPr/>
          <a:lstStyle/>
          <a:p>
            <a:fld id="{D54333BB-154F-4702-A698-6961B4F55F6B}" type="slidenum">
              <a:rPr lang="en-GB" smtClean="0"/>
              <a:t>31</a:t>
            </a:fld>
            <a:endParaRPr lang="en-GB"/>
          </a:p>
        </p:txBody>
      </p:sp>
    </p:spTree>
    <p:extLst>
      <p:ext uri="{BB962C8B-B14F-4D97-AF65-F5344CB8AC3E}">
        <p14:creationId xmlns:p14="http://schemas.microsoft.com/office/powerpoint/2010/main" val="14320084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Mothers will be sent a follow-up questionnaire</a:t>
            </a:r>
            <a:r>
              <a:rPr lang="en-GB" baseline="0" dirty="0" smtClean="0"/>
              <a:t> at 6-weeks corrected age. Although this can be completed either online or via post, in order to streamline the data collection process and to reduce the administrative burden we ask that you obtain an email address from all mothers in order for questionnaires to be delivered online where possible. </a:t>
            </a:r>
          </a:p>
          <a:p>
            <a:endParaRPr lang="en-GB" baseline="0" dirty="0" smtClean="0"/>
          </a:p>
          <a:p>
            <a:r>
              <a:rPr lang="en-GB" baseline="0" dirty="0" smtClean="0"/>
              <a:t>Follow-up will be coordinated centrally by Nottingham Clinical Trials Unit.</a:t>
            </a:r>
          </a:p>
          <a:p>
            <a:endParaRPr lang="en-GB" baseline="0" dirty="0" smtClean="0"/>
          </a:p>
          <a:p>
            <a:r>
              <a:rPr lang="en-GB" baseline="0" dirty="0" smtClean="0"/>
              <a:t>The role of site staff will be to complete a wellbeing check on all infants once they reach 5-weeks corrected age, this will allow us to adjust the follow-up questionnaire and accompanying letter should any infants have passed away.</a:t>
            </a:r>
            <a:endParaRPr lang="en-GB" dirty="0"/>
          </a:p>
        </p:txBody>
      </p:sp>
      <p:sp>
        <p:nvSpPr>
          <p:cNvPr id="4" name="Slide Number Placeholder 3"/>
          <p:cNvSpPr>
            <a:spLocks noGrp="1"/>
          </p:cNvSpPr>
          <p:nvPr>
            <p:ph type="sldNum" sz="quarter" idx="10"/>
          </p:nvPr>
        </p:nvSpPr>
        <p:spPr/>
        <p:txBody>
          <a:bodyPr/>
          <a:lstStyle/>
          <a:p>
            <a:fld id="{D54333BB-154F-4702-A698-6961B4F55F6B}" type="slidenum">
              <a:rPr lang="en-GB" smtClean="0"/>
              <a:t>32</a:t>
            </a:fld>
            <a:endParaRPr lang="en-GB"/>
          </a:p>
        </p:txBody>
      </p:sp>
    </p:spTree>
    <p:extLst>
      <p:ext uri="{BB962C8B-B14F-4D97-AF65-F5344CB8AC3E}">
        <p14:creationId xmlns:p14="http://schemas.microsoft.com/office/powerpoint/2010/main" val="16591337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For infants with either</a:t>
            </a:r>
            <a:r>
              <a:rPr lang="en-GB" baseline="0" dirty="0" smtClean="0"/>
              <a:t> microbiologically-confirmed or clinically-suspected sepsis, a Late Onset Infection form should be completed within the electronic CRF. Each episode requires electronic sign-off by the Principal Investigator.</a:t>
            </a:r>
          </a:p>
          <a:p>
            <a:endParaRPr lang="en-GB" baseline="0" dirty="0" smtClean="0"/>
          </a:p>
          <a:p>
            <a:r>
              <a:rPr lang="en-GB" baseline="0" dirty="0" smtClean="0"/>
              <a:t>Definitions for both </a:t>
            </a:r>
            <a:r>
              <a:rPr lang="en-GB" baseline="0" dirty="0" smtClean="0"/>
              <a:t>microbiologically-confirmed and clinically-suspected sepsis are shown on the next two slides.</a:t>
            </a:r>
            <a:endParaRPr lang="en-GB" dirty="0"/>
          </a:p>
        </p:txBody>
      </p:sp>
      <p:sp>
        <p:nvSpPr>
          <p:cNvPr id="4" name="Slide Number Placeholder 3"/>
          <p:cNvSpPr>
            <a:spLocks noGrp="1"/>
          </p:cNvSpPr>
          <p:nvPr>
            <p:ph type="sldNum" sz="quarter" idx="10"/>
          </p:nvPr>
        </p:nvSpPr>
        <p:spPr/>
        <p:txBody>
          <a:bodyPr/>
          <a:lstStyle/>
          <a:p>
            <a:fld id="{D54333BB-154F-4702-A698-6961B4F55F6B}" type="slidenum">
              <a:rPr lang="en-GB" smtClean="0"/>
              <a:t>33</a:t>
            </a:fld>
            <a:endParaRPr lang="en-GB"/>
          </a:p>
        </p:txBody>
      </p:sp>
    </p:spTree>
    <p:extLst>
      <p:ext uri="{BB962C8B-B14F-4D97-AF65-F5344CB8AC3E}">
        <p14:creationId xmlns:p14="http://schemas.microsoft.com/office/powerpoint/2010/main" val="33229934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Similarly</a:t>
            </a:r>
            <a:r>
              <a:rPr lang="en-GB" baseline="0" dirty="0" smtClean="0"/>
              <a:t> to the reports for sepsis, any episodes of </a:t>
            </a:r>
            <a:r>
              <a:rPr lang="en-GB" baseline="0" dirty="0" err="1" smtClean="0"/>
              <a:t>nectrotising</a:t>
            </a:r>
            <a:r>
              <a:rPr lang="en-GB" baseline="0" dirty="0" smtClean="0"/>
              <a:t> </a:t>
            </a:r>
            <a:r>
              <a:rPr lang="en-GB" baseline="0" dirty="0" err="1" smtClean="0"/>
              <a:t>enterocolitis</a:t>
            </a:r>
            <a:r>
              <a:rPr lang="en-GB" baseline="0" dirty="0" smtClean="0"/>
              <a:t> should be reported in the electronic CRF, however this time via the Gut Signs form. Each must be signed off by the Principle Investigator. </a:t>
            </a:r>
            <a:endParaRPr lang="en-GB" dirty="0"/>
          </a:p>
        </p:txBody>
      </p:sp>
      <p:sp>
        <p:nvSpPr>
          <p:cNvPr id="4" name="Slide Number Placeholder 3"/>
          <p:cNvSpPr>
            <a:spLocks noGrp="1"/>
          </p:cNvSpPr>
          <p:nvPr>
            <p:ph type="sldNum" sz="quarter" idx="10"/>
          </p:nvPr>
        </p:nvSpPr>
        <p:spPr/>
        <p:txBody>
          <a:bodyPr/>
          <a:lstStyle/>
          <a:p>
            <a:fld id="{D54333BB-154F-4702-A698-6961B4F55F6B}" type="slidenum">
              <a:rPr lang="en-GB" smtClean="0"/>
              <a:t>36</a:t>
            </a:fld>
            <a:endParaRPr lang="en-GB"/>
          </a:p>
        </p:txBody>
      </p:sp>
    </p:spTree>
    <p:extLst>
      <p:ext uri="{BB962C8B-B14F-4D97-AF65-F5344CB8AC3E}">
        <p14:creationId xmlns:p14="http://schemas.microsoft.com/office/powerpoint/2010/main" val="41947812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CRF for the FEED1 trial is electronic.</a:t>
            </a:r>
            <a:r>
              <a:rPr lang="en-GB" baseline="0" dirty="0" smtClean="0"/>
              <a:t> All staff trained and delegated the role of data entry will be granted access. Paper CRF workbooks are provide as an aide memoire to assist with the data collection process, however their use is not compulsory. </a:t>
            </a:r>
          </a:p>
          <a:p>
            <a:endParaRPr lang="en-GB" baseline="0" dirty="0" smtClean="0"/>
          </a:p>
          <a:p>
            <a:r>
              <a:rPr lang="en-GB" baseline="0" dirty="0" smtClean="0"/>
              <a:t>Paper CRF workbooks should be retained at site as source data. For those using the workbooks, we ask that data is entered into the </a:t>
            </a:r>
            <a:r>
              <a:rPr lang="en-GB" baseline="0" dirty="0" err="1" smtClean="0"/>
              <a:t>eCRF</a:t>
            </a:r>
            <a:r>
              <a:rPr lang="en-GB" baseline="0" dirty="0" smtClean="0"/>
              <a:t> within 7 days of data collection where possible, to assist us with the ongoing data monitoring process and data cleaning process. </a:t>
            </a:r>
          </a:p>
          <a:p>
            <a:endParaRPr lang="en-GB" baseline="0" dirty="0" smtClean="0"/>
          </a:p>
          <a:p>
            <a:r>
              <a:rPr lang="en-GB" baseline="0" dirty="0" smtClean="0"/>
              <a:t>The following two slides provide the links to the randomisation database and the electronic CRF.</a:t>
            </a:r>
            <a:endParaRPr lang="en-GB" dirty="0"/>
          </a:p>
        </p:txBody>
      </p:sp>
      <p:sp>
        <p:nvSpPr>
          <p:cNvPr id="4" name="Slide Number Placeholder 3"/>
          <p:cNvSpPr>
            <a:spLocks noGrp="1"/>
          </p:cNvSpPr>
          <p:nvPr>
            <p:ph type="sldNum" sz="quarter" idx="10"/>
          </p:nvPr>
        </p:nvSpPr>
        <p:spPr/>
        <p:txBody>
          <a:bodyPr/>
          <a:lstStyle/>
          <a:p>
            <a:fld id="{9F063467-3E49-4DA4-BAFB-933989FECB1C}" type="slidenum">
              <a:rPr lang="en-GB" smtClean="0"/>
              <a:t>37</a:t>
            </a:fld>
            <a:endParaRPr lang="en-GB"/>
          </a:p>
        </p:txBody>
      </p:sp>
    </p:spTree>
    <p:extLst>
      <p:ext uri="{BB962C8B-B14F-4D97-AF65-F5344CB8AC3E}">
        <p14:creationId xmlns:p14="http://schemas.microsoft.com/office/powerpoint/2010/main" val="7089875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54333BB-154F-4702-A698-6961B4F55F6B}" type="slidenum">
              <a:rPr lang="en-GB" smtClean="0"/>
              <a:t>40</a:t>
            </a:fld>
            <a:endParaRPr lang="en-GB"/>
          </a:p>
        </p:txBody>
      </p:sp>
    </p:spTree>
    <p:extLst>
      <p:ext uri="{BB962C8B-B14F-4D97-AF65-F5344CB8AC3E}">
        <p14:creationId xmlns:p14="http://schemas.microsoft.com/office/powerpoint/2010/main" val="27479611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Adverse events are</a:t>
            </a:r>
            <a:r>
              <a:rPr lang="en-GB" baseline="0" dirty="0" smtClean="0"/>
              <a:t> common in infants requiring neonatal care. There is no separate adverse reaction log for this trial as these are collected as a part of the trial dataset. </a:t>
            </a:r>
          </a:p>
          <a:p>
            <a:endParaRPr lang="en-GB" baseline="0" dirty="0" smtClean="0"/>
          </a:p>
          <a:p>
            <a:r>
              <a:rPr lang="en-GB" baseline="0" dirty="0" smtClean="0"/>
              <a:t>There is a separate form for the reporting of any instances of hypoglycaemia, defined as a blood glucose level of less than 2.2mmol/L.</a:t>
            </a:r>
            <a:endParaRPr lang="en-GB" dirty="0"/>
          </a:p>
        </p:txBody>
      </p:sp>
      <p:sp>
        <p:nvSpPr>
          <p:cNvPr id="4" name="Slide Number Placeholder 3"/>
          <p:cNvSpPr>
            <a:spLocks noGrp="1"/>
          </p:cNvSpPr>
          <p:nvPr>
            <p:ph type="sldNum" sz="quarter" idx="10"/>
          </p:nvPr>
        </p:nvSpPr>
        <p:spPr/>
        <p:txBody>
          <a:bodyPr/>
          <a:lstStyle/>
          <a:p>
            <a:fld id="{9F063467-3E49-4DA4-BAFB-933989FECB1C}" type="slidenum">
              <a:rPr lang="en-GB" smtClean="0"/>
              <a:t>41</a:t>
            </a:fld>
            <a:endParaRPr lang="en-GB"/>
          </a:p>
        </p:txBody>
      </p:sp>
    </p:spTree>
    <p:extLst>
      <p:ext uri="{BB962C8B-B14F-4D97-AF65-F5344CB8AC3E}">
        <p14:creationId xmlns:p14="http://schemas.microsoft.com/office/powerpoint/2010/main" val="18936098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Please take the time to familiarise</a:t>
            </a:r>
            <a:r>
              <a:rPr lang="en-GB" baseline="0" dirty="0" smtClean="0"/>
              <a:t> yourself with the definitions of a serious adverse event shown on this slide.</a:t>
            </a:r>
            <a:endParaRPr lang="en-GB" dirty="0"/>
          </a:p>
        </p:txBody>
      </p:sp>
      <p:sp>
        <p:nvSpPr>
          <p:cNvPr id="4" name="Slide Number Placeholder 3"/>
          <p:cNvSpPr>
            <a:spLocks noGrp="1"/>
          </p:cNvSpPr>
          <p:nvPr>
            <p:ph type="sldNum" sz="quarter" idx="10"/>
          </p:nvPr>
        </p:nvSpPr>
        <p:spPr/>
        <p:txBody>
          <a:bodyPr/>
          <a:lstStyle/>
          <a:p>
            <a:fld id="{D54333BB-154F-4702-A698-6961B4F55F6B}" type="slidenum">
              <a:rPr lang="en-GB" smtClean="0"/>
              <a:t>42</a:t>
            </a:fld>
            <a:endParaRPr lang="en-GB"/>
          </a:p>
        </p:txBody>
      </p:sp>
    </p:spTree>
    <p:extLst>
      <p:ext uri="{BB962C8B-B14F-4D97-AF65-F5344CB8AC3E}">
        <p14:creationId xmlns:p14="http://schemas.microsoft.com/office/powerpoint/2010/main" val="17418747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SAEs must</a:t>
            </a:r>
            <a:r>
              <a:rPr lang="en-GB" baseline="0" dirty="0" smtClean="0"/>
              <a:t> be reported to NCTU within 24 hours of becoming aware of the event. These must be submitted using the SAE form provided in your site file, via email or fax using the details shown on this slide.</a:t>
            </a:r>
            <a:endParaRPr lang="en-GB" dirty="0"/>
          </a:p>
        </p:txBody>
      </p:sp>
      <p:sp>
        <p:nvSpPr>
          <p:cNvPr id="4" name="Slide Number Placeholder 3"/>
          <p:cNvSpPr>
            <a:spLocks noGrp="1"/>
          </p:cNvSpPr>
          <p:nvPr>
            <p:ph type="sldNum" sz="quarter" idx="10"/>
          </p:nvPr>
        </p:nvSpPr>
        <p:spPr/>
        <p:txBody>
          <a:bodyPr/>
          <a:lstStyle/>
          <a:p>
            <a:fld id="{D54333BB-154F-4702-A698-6961B4F55F6B}" type="slidenum">
              <a:rPr lang="en-GB" smtClean="0"/>
              <a:t>43</a:t>
            </a:fld>
            <a:endParaRPr lang="en-GB"/>
          </a:p>
        </p:txBody>
      </p:sp>
    </p:spTree>
    <p:extLst>
      <p:ext uri="{BB962C8B-B14F-4D97-AF65-F5344CB8AC3E}">
        <p14:creationId xmlns:p14="http://schemas.microsoft.com/office/powerpoint/2010/main" val="2457150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you can see an example of the paper screening and enrolment</a:t>
            </a:r>
            <a:r>
              <a:rPr lang="en-GB" baseline="0" dirty="0"/>
              <a:t> log. You should c</a:t>
            </a:r>
            <a:r>
              <a:rPr lang="en-GB" dirty="0"/>
              <a:t>reate a separate screening form for each month.</a:t>
            </a:r>
          </a:p>
          <a:p>
            <a:endParaRPr lang="en-GB" dirty="0"/>
          </a:p>
          <a:p>
            <a:pPr marL="285750" indent="-285750">
              <a:buFont typeface="Arial" panose="020B0604020202020204" pitchFamily="34" charset="0"/>
              <a:buChar char="•"/>
            </a:pPr>
            <a:r>
              <a:rPr lang="en-GB" dirty="0"/>
              <a:t>Throughout the month:, you should record details of all women and infants screened for trail</a:t>
            </a:r>
            <a:r>
              <a:rPr lang="en-GB" baseline="0" dirty="0"/>
              <a:t> suitability</a:t>
            </a:r>
            <a:r>
              <a:rPr lang="en-GB" dirty="0"/>
              <a:t> (either </a:t>
            </a:r>
            <a:r>
              <a:rPr lang="en-GB" dirty="0" err="1"/>
              <a:t>antenatally</a:t>
            </a:r>
            <a:r>
              <a:rPr lang="en-GB" dirty="0"/>
              <a:t> or </a:t>
            </a:r>
            <a:r>
              <a:rPr lang="en-GB" dirty="0" err="1"/>
              <a:t>postnatally</a:t>
            </a:r>
            <a:r>
              <a:rPr lang="en-GB" dirty="0"/>
              <a:t>),</a:t>
            </a:r>
            <a:r>
              <a:rPr lang="en-GB" baseline="0" dirty="0"/>
              <a:t> detailing the reasons for any women who were not approached or </a:t>
            </a:r>
            <a:r>
              <a:rPr lang="en-GB" dirty="0"/>
              <a:t>not consented</a:t>
            </a:r>
          </a:p>
          <a:p>
            <a:endParaRPr lang="en-GB" dirty="0"/>
          </a:p>
          <a:p>
            <a:pPr marL="285750" indent="-285750">
              <a:buFont typeface="Arial" panose="020B0604020202020204" pitchFamily="34" charset="0"/>
              <a:buChar char="•"/>
            </a:pPr>
            <a:r>
              <a:rPr lang="en-GB" dirty="0"/>
              <a:t>At the end of the month,</a:t>
            </a:r>
            <a:r>
              <a:rPr lang="en-GB" baseline="0" dirty="0"/>
              <a:t> please c</a:t>
            </a:r>
            <a:r>
              <a:rPr lang="en-GB" dirty="0"/>
              <a:t>heck your local systems for any infants born within the target gestation who have not yet been added to the log.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A</a:t>
            </a:r>
            <a:r>
              <a:rPr lang="en-GB" baseline="0" dirty="0"/>
              <a:t> </a:t>
            </a:r>
            <a:r>
              <a:rPr lang="en-GB" dirty="0"/>
              <a:t>summary of the information from this form should be uploaded to the database at the end of each month</a:t>
            </a:r>
          </a:p>
          <a:p>
            <a:endParaRPr lang="en-GB" dirty="0"/>
          </a:p>
        </p:txBody>
      </p:sp>
      <p:sp>
        <p:nvSpPr>
          <p:cNvPr id="4" name="Slide Number Placeholder 3"/>
          <p:cNvSpPr>
            <a:spLocks noGrp="1"/>
          </p:cNvSpPr>
          <p:nvPr>
            <p:ph type="sldNum" sz="quarter" idx="10"/>
          </p:nvPr>
        </p:nvSpPr>
        <p:spPr/>
        <p:txBody>
          <a:bodyPr/>
          <a:lstStyle/>
          <a:p>
            <a:fld id="{D54333BB-154F-4702-A698-6961B4F55F6B}" type="slidenum">
              <a:rPr lang="en-GB" smtClean="0"/>
              <a:t>4</a:t>
            </a:fld>
            <a:endParaRPr lang="en-GB"/>
          </a:p>
        </p:txBody>
      </p:sp>
    </p:spTree>
    <p:extLst>
      <p:ext uri="{BB962C8B-B14F-4D97-AF65-F5344CB8AC3E}">
        <p14:creationId xmlns:p14="http://schemas.microsoft.com/office/powerpoint/2010/main" val="6300599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There are various</a:t>
            </a:r>
            <a:r>
              <a:rPr lang="en-GB" baseline="0" dirty="0" smtClean="0"/>
              <a:t> events that could meet the definition of a serious adverse event, that we do not require reporting as such. </a:t>
            </a:r>
          </a:p>
          <a:p>
            <a:endParaRPr lang="en-GB" baseline="0" dirty="0" smtClean="0"/>
          </a:p>
          <a:p>
            <a:r>
              <a:rPr lang="en-GB" baseline="0" dirty="0" smtClean="0"/>
              <a:t>Any episodes of late-onset sepsis of necrotising </a:t>
            </a:r>
            <a:r>
              <a:rPr lang="en-GB" baseline="0" dirty="0" err="1" smtClean="0"/>
              <a:t>enterocolitis</a:t>
            </a:r>
            <a:r>
              <a:rPr lang="en-GB" baseline="0" dirty="0" smtClean="0"/>
              <a:t> should be reported via their respective reporting forms rather than as a SAE. Given that preterm infants are at risk of various events as a complication of prematurity, we do not require such events to be reported as an SAE, these should however be recorded in the medical notes as per usual practice. It is the responsibility of the investigator to determine whether or not an event is an expected complication of prematurity. </a:t>
            </a:r>
          </a:p>
          <a:p>
            <a:endParaRPr lang="en-GB" baseline="0" dirty="0" smtClean="0"/>
          </a:p>
          <a:p>
            <a:r>
              <a:rPr lang="en-GB" baseline="0" dirty="0" smtClean="0"/>
              <a:t>If you are unsure whether an event needs to be reported as a SAE, then please contact the FEED1 trial team.</a:t>
            </a:r>
            <a:endParaRPr lang="en-GB" dirty="0"/>
          </a:p>
        </p:txBody>
      </p:sp>
      <p:sp>
        <p:nvSpPr>
          <p:cNvPr id="4" name="Slide Number Placeholder 3"/>
          <p:cNvSpPr>
            <a:spLocks noGrp="1"/>
          </p:cNvSpPr>
          <p:nvPr>
            <p:ph type="sldNum" sz="quarter" idx="10"/>
          </p:nvPr>
        </p:nvSpPr>
        <p:spPr/>
        <p:txBody>
          <a:bodyPr/>
          <a:lstStyle/>
          <a:p>
            <a:fld id="{D54333BB-154F-4702-A698-6961B4F55F6B}" type="slidenum">
              <a:rPr lang="en-GB" smtClean="0"/>
              <a:t>44</a:t>
            </a:fld>
            <a:endParaRPr lang="en-GB"/>
          </a:p>
        </p:txBody>
      </p:sp>
    </p:spTree>
    <p:extLst>
      <p:ext uri="{BB962C8B-B14F-4D97-AF65-F5344CB8AC3E}">
        <p14:creationId xmlns:p14="http://schemas.microsoft.com/office/powerpoint/2010/main" val="37197910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CRF has been designed in</a:t>
            </a:r>
            <a:r>
              <a:rPr lang="en-GB" baseline="0" dirty="0" smtClean="0"/>
              <a:t> a way whereby the majority of expected deviations will be captured in the data itself. Any deviations from the allocated feeding pathway need not be reported as a protocol deviation as these will be captured from the feeding log data. If there are any errors in the data that is entered for infant eligibility, prior to randomisation, then these need to be reported as a deviation as they cannot be amended post-randomisation. </a:t>
            </a:r>
          </a:p>
          <a:p>
            <a:endParaRPr lang="en-GB" baseline="0" dirty="0" smtClean="0"/>
          </a:p>
          <a:p>
            <a:r>
              <a:rPr lang="en-GB" baseline="0" dirty="0" smtClean="0"/>
              <a:t>If you are unsure whether or not you need to report an event as a deviation, then please contact the FEED1 trial team. </a:t>
            </a:r>
            <a:endParaRPr lang="en-GB" dirty="0"/>
          </a:p>
        </p:txBody>
      </p:sp>
      <p:sp>
        <p:nvSpPr>
          <p:cNvPr id="4" name="Slide Number Placeholder 3"/>
          <p:cNvSpPr>
            <a:spLocks noGrp="1"/>
          </p:cNvSpPr>
          <p:nvPr>
            <p:ph type="sldNum" sz="quarter" idx="10"/>
          </p:nvPr>
        </p:nvSpPr>
        <p:spPr/>
        <p:txBody>
          <a:bodyPr/>
          <a:lstStyle/>
          <a:p>
            <a:fld id="{9F063467-3E49-4DA4-BAFB-933989FECB1C}" type="slidenum">
              <a:rPr lang="en-GB" smtClean="0"/>
              <a:t>45</a:t>
            </a:fld>
            <a:endParaRPr lang="en-GB"/>
          </a:p>
        </p:txBody>
      </p:sp>
    </p:spTree>
    <p:extLst>
      <p:ext uri="{BB962C8B-B14F-4D97-AF65-F5344CB8AC3E}">
        <p14:creationId xmlns:p14="http://schemas.microsoft.com/office/powerpoint/2010/main" val="21335352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It is important that source</a:t>
            </a:r>
            <a:r>
              <a:rPr lang="en-GB" baseline="0" dirty="0" smtClean="0"/>
              <a:t> data is retained and is easily recalled if required. If your site is using the paper CRF workbooks then these should be retained, as they will constitute source data for certain data fields. </a:t>
            </a:r>
          </a:p>
          <a:p>
            <a:endParaRPr lang="en-GB" baseline="0" dirty="0" smtClean="0"/>
          </a:p>
          <a:p>
            <a:r>
              <a:rPr lang="en-GB" baseline="0" dirty="0" smtClean="0"/>
              <a:t>Each site must complete a Source Data Location log prior to being given the green light for recruitment to commence.</a:t>
            </a:r>
          </a:p>
          <a:p>
            <a:endParaRPr lang="en-GB" baseline="0" dirty="0" smtClean="0"/>
          </a:p>
          <a:p>
            <a:r>
              <a:rPr lang="en-GB" baseline="0" dirty="0" smtClean="0"/>
              <a:t>Key trial documents, such as evidence of consent and a copy of the Patient Information Sheet should be filed in the infants medical notes.</a:t>
            </a:r>
            <a:endParaRPr lang="en-GB" dirty="0"/>
          </a:p>
        </p:txBody>
      </p:sp>
      <p:sp>
        <p:nvSpPr>
          <p:cNvPr id="4" name="Slide Number Placeholder 3"/>
          <p:cNvSpPr>
            <a:spLocks noGrp="1"/>
          </p:cNvSpPr>
          <p:nvPr>
            <p:ph type="sldNum" sz="quarter" idx="10"/>
          </p:nvPr>
        </p:nvSpPr>
        <p:spPr/>
        <p:txBody>
          <a:bodyPr/>
          <a:lstStyle/>
          <a:p>
            <a:fld id="{9F063467-3E49-4DA4-BAFB-933989FECB1C}" type="slidenum">
              <a:rPr lang="en-GB" smtClean="0"/>
              <a:t>46</a:t>
            </a:fld>
            <a:endParaRPr lang="en-GB"/>
          </a:p>
        </p:txBody>
      </p:sp>
    </p:spTree>
    <p:extLst>
      <p:ext uri="{BB962C8B-B14F-4D97-AF65-F5344CB8AC3E}">
        <p14:creationId xmlns:p14="http://schemas.microsoft.com/office/powerpoint/2010/main" val="29587208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It is possible</a:t>
            </a:r>
            <a:r>
              <a:rPr lang="en-GB" baseline="0" dirty="0" smtClean="0"/>
              <a:t> that infants will be transferred to another hospital whilst enrolled in the FEED1 trial. There are three crucial steps you should take in order to ensure the ongoing provision of data for these infants. </a:t>
            </a:r>
          </a:p>
          <a:p>
            <a:endParaRPr lang="en-GB" baseline="0" dirty="0" smtClean="0"/>
          </a:p>
          <a:p>
            <a:r>
              <a:rPr lang="en-GB" baseline="0" dirty="0" smtClean="0"/>
              <a:t>Firstly, make contact with the receiving hospital in order to identify a member of staff who is willing to provide ongoing data.</a:t>
            </a:r>
          </a:p>
          <a:p>
            <a:endParaRPr lang="en-GB" baseline="0" dirty="0" smtClean="0"/>
          </a:p>
          <a:p>
            <a:r>
              <a:rPr lang="en-GB" baseline="0" dirty="0" smtClean="0"/>
              <a:t>Secondly to ensure that the Transfer Pack provided accompanies any transferred infants. </a:t>
            </a:r>
          </a:p>
          <a:p>
            <a:endParaRPr lang="en-GB" baseline="0" dirty="0" smtClean="0"/>
          </a:p>
          <a:p>
            <a:r>
              <a:rPr lang="en-GB" baseline="0" dirty="0" smtClean="0"/>
              <a:t>Finally, the Transfer form should be completed within the CRF so that the FEED1 trial team are aware of the transfer and are able to help facilitate ongoing data collection.</a:t>
            </a:r>
          </a:p>
          <a:p>
            <a:endParaRPr lang="en-GB" baseline="0" dirty="0" smtClean="0"/>
          </a:p>
          <a:p>
            <a:r>
              <a:rPr lang="en-GB" baseline="0" dirty="0" smtClean="0"/>
              <a:t>These points are particularly crucial for infants who have yet to reach full feeds, as there will be a large amount of data still to collect.</a:t>
            </a:r>
            <a:endParaRPr lang="en-GB" dirty="0"/>
          </a:p>
        </p:txBody>
      </p:sp>
      <p:sp>
        <p:nvSpPr>
          <p:cNvPr id="4" name="Slide Number Placeholder 3"/>
          <p:cNvSpPr>
            <a:spLocks noGrp="1"/>
          </p:cNvSpPr>
          <p:nvPr>
            <p:ph type="sldNum" sz="quarter" idx="10"/>
          </p:nvPr>
        </p:nvSpPr>
        <p:spPr/>
        <p:txBody>
          <a:bodyPr/>
          <a:lstStyle/>
          <a:p>
            <a:fld id="{D54333BB-154F-4702-A698-6961B4F55F6B}" type="slidenum">
              <a:rPr lang="en-GB" smtClean="0"/>
              <a:t>47</a:t>
            </a:fld>
            <a:endParaRPr lang="en-GB"/>
          </a:p>
        </p:txBody>
      </p:sp>
    </p:spTree>
    <p:extLst>
      <p:ext uri="{BB962C8B-B14F-4D97-AF65-F5344CB8AC3E}">
        <p14:creationId xmlns:p14="http://schemas.microsoft.com/office/powerpoint/2010/main" val="12805121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slide</a:t>
            </a:r>
            <a:r>
              <a:rPr lang="en-GB" baseline="0" dirty="0" smtClean="0"/>
              <a:t> shows the various people involved in the delivery of the trial, and outlines those who are either blinded or not blinded to feeding allocations. Of course, it is not possible to blind the parents of the infants or site staff to the feeding allocation, but importantly the Chief Investigator and those who are responsible for the analysis of trial data will remain blinded throughout.</a:t>
            </a:r>
            <a:endParaRPr lang="en-GB" dirty="0"/>
          </a:p>
        </p:txBody>
      </p:sp>
      <p:sp>
        <p:nvSpPr>
          <p:cNvPr id="4" name="Slide Number Placeholder 3"/>
          <p:cNvSpPr>
            <a:spLocks noGrp="1"/>
          </p:cNvSpPr>
          <p:nvPr>
            <p:ph type="sldNum" sz="quarter" idx="10"/>
          </p:nvPr>
        </p:nvSpPr>
        <p:spPr/>
        <p:txBody>
          <a:bodyPr/>
          <a:lstStyle/>
          <a:p>
            <a:fld id="{D54333BB-154F-4702-A698-6961B4F55F6B}" type="slidenum">
              <a:rPr lang="en-GB" smtClean="0"/>
              <a:t>48</a:t>
            </a:fld>
            <a:endParaRPr lang="en-GB"/>
          </a:p>
        </p:txBody>
      </p:sp>
    </p:spTree>
    <p:extLst>
      <p:ext uri="{BB962C8B-B14F-4D97-AF65-F5344CB8AC3E}">
        <p14:creationId xmlns:p14="http://schemas.microsoft.com/office/powerpoint/2010/main" val="13495760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 order to ensure</a:t>
            </a:r>
            <a:r>
              <a:rPr lang="en-GB" baseline="0" dirty="0" smtClean="0"/>
              <a:t> robust data for important secondary outcomes, a proportion of the reports for both sepsis and NEC will be reviewed by a blinded endpoint review committee. This committee may raise any apparent inconsistencies with sites, and will discuss individual cases with Principle Investigators in order to agree a consensus where necessary. </a:t>
            </a:r>
            <a:endParaRPr lang="en-GB" dirty="0"/>
          </a:p>
        </p:txBody>
      </p:sp>
      <p:sp>
        <p:nvSpPr>
          <p:cNvPr id="4" name="Slide Number Placeholder 3"/>
          <p:cNvSpPr>
            <a:spLocks noGrp="1"/>
          </p:cNvSpPr>
          <p:nvPr>
            <p:ph type="sldNum" sz="quarter" idx="10"/>
          </p:nvPr>
        </p:nvSpPr>
        <p:spPr/>
        <p:txBody>
          <a:bodyPr/>
          <a:lstStyle/>
          <a:p>
            <a:fld id="{D54333BB-154F-4702-A698-6961B4F55F6B}" type="slidenum">
              <a:rPr lang="en-GB" smtClean="0"/>
              <a:t>49</a:t>
            </a:fld>
            <a:endParaRPr lang="en-GB"/>
          </a:p>
        </p:txBody>
      </p:sp>
    </p:spTree>
    <p:extLst>
      <p:ext uri="{BB962C8B-B14F-4D97-AF65-F5344CB8AC3E}">
        <p14:creationId xmlns:p14="http://schemas.microsoft.com/office/powerpoint/2010/main" val="14719646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 mother can withdraw</a:t>
            </a:r>
            <a:r>
              <a:rPr lang="en-GB" baseline="0" dirty="0" smtClean="0"/>
              <a:t> her infant from the trial at any time, however, given that the intervention has likely already taken place, withdrawal from the trial is unlikely to effect the treatment of the infant. It therefore is hoped that infants will remain in the trial for the provision of trial data. </a:t>
            </a:r>
          </a:p>
          <a:p>
            <a:endParaRPr lang="en-GB" baseline="0" dirty="0" smtClean="0"/>
          </a:p>
          <a:p>
            <a:r>
              <a:rPr lang="en-GB" baseline="0" dirty="0" smtClean="0"/>
              <a:t>For example, if an infant was randomised to receive full milk feeds and was tolerating them well, then withdrawal from the trial is unlikely to lead to the clinician reducing milk feeds and introducing IV fluids or parenteral nutrition. </a:t>
            </a:r>
          </a:p>
          <a:p>
            <a:endParaRPr lang="en-GB" baseline="0" dirty="0" smtClean="0"/>
          </a:p>
          <a:p>
            <a:r>
              <a:rPr lang="en-GB" baseline="0" dirty="0" smtClean="0"/>
              <a:t>This should be discussed in detail with any woman wishing to withdraw her infants, and women should be asked if they are happy for data collection to continue.</a:t>
            </a:r>
          </a:p>
          <a:p>
            <a:endParaRPr lang="en-GB" baseline="0" dirty="0" smtClean="0"/>
          </a:p>
          <a:p>
            <a:r>
              <a:rPr lang="en-GB" baseline="0" dirty="0" smtClean="0"/>
              <a:t>Infants should only be marked as withdrawn if the mother wishes to withdraw the consent, and no longer wishes for data to be provided. </a:t>
            </a:r>
            <a:endParaRPr lang="en-GB" dirty="0"/>
          </a:p>
        </p:txBody>
      </p:sp>
      <p:sp>
        <p:nvSpPr>
          <p:cNvPr id="4" name="Slide Number Placeholder 3"/>
          <p:cNvSpPr>
            <a:spLocks noGrp="1"/>
          </p:cNvSpPr>
          <p:nvPr>
            <p:ph type="sldNum" sz="quarter" idx="10"/>
          </p:nvPr>
        </p:nvSpPr>
        <p:spPr/>
        <p:txBody>
          <a:bodyPr/>
          <a:lstStyle/>
          <a:p>
            <a:fld id="{9F063467-3E49-4DA4-BAFB-933989FECB1C}" type="slidenum">
              <a:rPr lang="en-GB" smtClean="0"/>
              <a:t>50</a:t>
            </a:fld>
            <a:endParaRPr lang="en-GB"/>
          </a:p>
        </p:txBody>
      </p:sp>
    </p:spTree>
    <p:extLst>
      <p:ext uri="{BB962C8B-B14F-4D97-AF65-F5344CB8AC3E}">
        <p14:creationId xmlns:p14="http://schemas.microsoft.com/office/powerpoint/2010/main" val="37524355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Principal Investigator</a:t>
            </a:r>
            <a:r>
              <a:rPr lang="en-GB" baseline="0" dirty="0" smtClean="0"/>
              <a:t> has overall responsibility for the conduct of the trial at their site, and for the completeness and quality of the data provided. For this reason, the PI must complete an electronic sign-off of each infants CRF once data collection has been completed. </a:t>
            </a:r>
            <a:endParaRPr lang="en-GB" dirty="0"/>
          </a:p>
        </p:txBody>
      </p:sp>
      <p:sp>
        <p:nvSpPr>
          <p:cNvPr id="4" name="Slide Number Placeholder 3"/>
          <p:cNvSpPr>
            <a:spLocks noGrp="1"/>
          </p:cNvSpPr>
          <p:nvPr>
            <p:ph type="sldNum" sz="quarter" idx="10"/>
          </p:nvPr>
        </p:nvSpPr>
        <p:spPr/>
        <p:txBody>
          <a:bodyPr/>
          <a:lstStyle/>
          <a:p>
            <a:fld id="{D54333BB-154F-4702-A698-6961B4F55F6B}" type="slidenum">
              <a:rPr lang="en-GB" smtClean="0"/>
              <a:t>51</a:t>
            </a:fld>
            <a:endParaRPr lang="en-GB"/>
          </a:p>
        </p:txBody>
      </p:sp>
    </p:spTree>
    <p:extLst>
      <p:ext uri="{BB962C8B-B14F-4D97-AF65-F5344CB8AC3E}">
        <p14:creationId xmlns:p14="http://schemas.microsoft.com/office/powerpoint/2010/main" val="37084974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FEED1 trial has been assessed as low-risk. For this reason, there are no planned routine monitoring visits. The FEED1 trial team will monitor</a:t>
            </a:r>
            <a:r>
              <a:rPr lang="en-GB" baseline="0" dirty="0" smtClean="0"/>
              <a:t> data centrally on a regular basis. </a:t>
            </a:r>
          </a:p>
          <a:p>
            <a:endParaRPr lang="en-GB" baseline="0" dirty="0" smtClean="0"/>
          </a:p>
          <a:p>
            <a:r>
              <a:rPr lang="en-GB" baseline="0" dirty="0" smtClean="0"/>
              <a:t>Should there be any apparent emerging issues at your site, the FEED1 trial team may contact you in order to arrange a monitoring visit. </a:t>
            </a:r>
          </a:p>
          <a:p>
            <a:endParaRPr lang="en-GB" baseline="0" dirty="0" smtClean="0"/>
          </a:p>
          <a:p>
            <a:r>
              <a:rPr lang="en-GB" baseline="0" dirty="0" smtClean="0"/>
              <a:t>Monitoring visits however need not always take place as a result of arising issues, if you or your team feel that you may benefit from an on-site monitoring visit at any time, then please contact a member of the FEED1 trial team. </a:t>
            </a:r>
            <a:endParaRPr lang="en-GB" dirty="0"/>
          </a:p>
        </p:txBody>
      </p:sp>
      <p:sp>
        <p:nvSpPr>
          <p:cNvPr id="4" name="Slide Number Placeholder 3"/>
          <p:cNvSpPr>
            <a:spLocks noGrp="1"/>
          </p:cNvSpPr>
          <p:nvPr>
            <p:ph type="sldNum" sz="quarter" idx="10"/>
          </p:nvPr>
        </p:nvSpPr>
        <p:spPr/>
        <p:txBody>
          <a:bodyPr/>
          <a:lstStyle/>
          <a:p>
            <a:fld id="{9F063467-3E49-4DA4-BAFB-933989FECB1C}" type="slidenum">
              <a:rPr lang="en-GB" smtClean="0"/>
              <a:t>52</a:t>
            </a:fld>
            <a:endParaRPr lang="en-GB"/>
          </a:p>
        </p:txBody>
      </p:sp>
    </p:spTree>
    <p:extLst>
      <p:ext uri="{BB962C8B-B14F-4D97-AF65-F5344CB8AC3E}">
        <p14:creationId xmlns:p14="http://schemas.microsoft.com/office/powerpoint/2010/main" val="40119848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As stated</a:t>
            </a:r>
            <a:r>
              <a:rPr lang="en-GB" baseline="0" dirty="0" smtClean="0"/>
              <a:t> on the previous slide, the FEED1 trial will be monitored centrally through a series of data reports. Please ensure that your data is entered in a timely manner to support this process. </a:t>
            </a:r>
          </a:p>
          <a:p>
            <a:endParaRPr lang="en-GB" baseline="0" dirty="0" smtClean="0"/>
          </a:p>
          <a:p>
            <a:r>
              <a:rPr lang="en-GB" baseline="0" dirty="0" smtClean="0"/>
              <a:t>Should any issues arise, then the team will contact you to ensure that they are resolved promptly. </a:t>
            </a:r>
            <a:endParaRPr lang="en-GB" dirty="0"/>
          </a:p>
        </p:txBody>
      </p:sp>
      <p:sp>
        <p:nvSpPr>
          <p:cNvPr id="4" name="Slide Number Placeholder 3"/>
          <p:cNvSpPr>
            <a:spLocks noGrp="1"/>
          </p:cNvSpPr>
          <p:nvPr>
            <p:ph type="sldNum" sz="quarter" idx="10"/>
          </p:nvPr>
        </p:nvSpPr>
        <p:spPr/>
        <p:txBody>
          <a:bodyPr/>
          <a:lstStyle/>
          <a:p>
            <a:fld id="{9F063467-3E49-4DA4-BAFB-933989FECB1C}" type="slidenum">
              <a:rPr lang="en-GB" smtClean="0"/>
              <a:t>53</a:t>
            </a:fld>
            <a:endParaRPr lang="en-GB"/>
          </a:p>
        </p:txBody>
      </p:sp>
    </p:spTree>
    <p:extLst>
      <p:ext uri="{BB962C8B-B14F-4D97-AF65-F5344CB8AC3E}">
        <p14:creationId xmlns:p14="http://schemas.microsoft.com/office/powerpoint/2010/main" val="24787501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FEED1</a:t>
            </a:r>
            <a:r>
              <a:rPr lang="en-GB" baseline="0" dirty="0"/>
              <a:t> trial aims to recruit 1770 women across a 36 month period, which based on the expected number of multiple births should equate to 2088 infants.</a:t>
            </a:r>
          </a:p>
          <a:p>
            <a:endParaRPr lang="en-GB" baseline="0" dirty="0"/>
          </a:p>
          <a:p>
            <a:r>
              <a:rPr lang="en-GB" baseline="0" dirty="0"/>
              <a:t>We plan to include 40 participating sites across the UK, giving each site a target of approximately 50 infants, or 1-2 per month.</a:t>
            </a:r>
            <a:endParaRPr lang="en-GB" dirty="0"/>
          </a:p>
        </p:txBody>
      </p:sp>
      <p:sp>
        <p:nvSpPr>
          <p:cNvPr id="4" name="Slide Number Placeholder 3"/>
          <p:cNvSpPr>
            <a:spLocks noGrp="1"/>
          </p:cNvSpPr>
          <p:nvPr>
            <p:ph type="sldNum" sz="quarter" idx="10"/>
          </p:nvPr>
        </p:nvSpPr>
        <p:spPr/>
        <p:txBody>
          <a:bodyPr/>
          <a:lstStyle/>
          <a:p>
            <a:fld id="{D54333BB-154F-4702-A698-6961B4F55F6B}" type="slidenum">
              <a:rPr lang="en-GB" smtClean="0"/>
              <a:t>5</a:t>
            </a:fld>
            <a:endParaRPr lang="en-GB"/>
          </a:p>
        </p:txBody>
      </p:sp>
    </p:spTree>
    <p:extLst>
      <p:ext uri="{BB962C8B-B14F-4D97-AF65-F5344CB8AC3E}">
        <p14:creationId xmlns:p14="http://schemas.microsoft.com/office/powerpoint/2010/main" val="6986504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54333BB-154F-4702-A698-6961B4F55F6B}" type="slidenum">
              <a:rPr lang="en-GB" smtClean="0"/>
              <a:t>54</a:t>
            </a:fld>
            <a:endParaRPr lang="en-GB"/>
          </a:p>
        </p:txBody>
      </p:sp>
    </p:spTree>
    <p:extLst>
      <p:ext uri="{BB962C8B-B14F-4D97-AF65-F5344CB8AC3E}">
        <p14:creationId xmlns:p14="http://schemas.microsoft.com/office/powerpoint/2010/main" val="3163687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following slides outline the key roles and responsibilities for all parties working to deliver the trial. Please take the time to digest</a:t>
            </a:r>
            <a:r>
              <a:rPr lang="en-GB" baseline="0" dirty="0" smtClean="0"/>
              <a:t> the responsibilities that are associated with your role in the trial.</a:t>
            </a:r>
            <a:endParaRPr lang="en-GB" dirty="0"/>
          </a:p>
        </p:txBody>
      </p:sp>
      <p:sp>
        <p:nvSpPr>
          <p:cNvPr id="4" name="Slide Number Placeholder 3"/>
          <p:cNvSpPr>
            <a:spLocks noGrp="1"/>
          </p:cNvSpPr>
          <p:nvPr>
            <p:ph type="sldNum" sz="quarter" idx="10"/>
          </p:nvPr>
        </p:nvSpPr>
        <p:spPr/>
        <p:txBody>
          <a:bodyPr/>
          <a:lstStyle/>
          <a:p>
            <a:fld id="{D54333BB-154F-4702-A698-6961B4F55F6B}" type="slidenum">
              <a:rPr lang="en-GB" smtClean="0"/>
              <a:t>55</a:t>
            </a:fld>
            <a:endParaRPr lang="en-GB"/>
          </a:p>
        </p:txBody>
      </p:sp>
    </p:spTree>
    <p:extLst>
      <p:ext uri="{BB962C8B-B14F-4D97-AF65-F5344CB8AC3E}">
        <p14:creationId xmlns:p14="http://schemas.microsoft.com/office/powerpoint/2010/main" val="21607014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For further information, please see other slides sets in this series. You can find out more about the trial by contacting us using </a:t>
            </a:r>
            <a:r>
              <a:rPr lang="en-US" dirty="0" smtClean="0">
                <a:cs typeface="Calibri"/>
              </a:rPr>
              <a:t>the information provided on this slide.</a:t>
            </a:r>
            <a:endParaRPr lang="en-US" dirty="0">
              <a:cs typeface="Calibri"/>
            </a:endParaRPr>
          </a:p>
        </p:txBody>
      </p:sp>
      <p:sp>
        <p:nvSpPr>
          <p:cNvPr id="4" name="Slide Number Placeholder 3"/>
          <p:cNvSpPr>
            <a:spLocks noGrp="1"/>
          </p:cNvSpPr>
          <p:nvPr>
            <p:ph type="sldNum" sz="quarter" idx="5"/>
          </p:nvPr>
        </p:nvSpPr>
        <p:spPr/>
        <p:txBody>
          <a:bodyPr/>
          <a:lstStyle/>
          <a:p>
            <a:fld id="{DB84074B-5F41-47E3-B2D6-4C61163DC590}" type="slidenum">
              <a:rPr lang="en-GB" smtClean="0"/>
              <a:t>59</a:t>
            </a:fld>
            <a:endParaRPr lang="en-GB"/>
          </a:p>
        </p:txBody>
      </p:sp>
    </p:spTree>
    <p:extLst>
      <p:ext uri="{BB962C8B-B14F-4D97-AF65-F5344CB8AC3E}">
        <p14:creationId xmlns:p14="http://schemas.microsoft.com/office/powerpoint/2010/main" val="339017796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54333BB-154F-4702-A698-6961B4F55F6B}" type="slidenum">
              <a:rPr lang="en-GB" smtClean="0"/>
              <a:t>60</a:t>
            </a:fld>
            <a:endParaRPr lang="en-GB"/>
          </a:p>
        </p:txBody>
      </p:sp>
    </p:spTree>
    <p:extLst>
      <p:ext uri="{BB962C8B-B14F-4D97-AF65-F5344CB8AC3E}">
        <p14:creationId xmlns:p14="http://schemas.microsoft.com/office/powerpoint/2010/main" val="12643500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2 different patient</a:t>
            </a:r>
            <a:r>
              <a:rPr lang="en-GB" baseline="0" dirty="0"/>
              <a:t> information sheets to be used for the FEED1 trial, each has it’s own purpose depending on the specific consent pathway in which the woman is being approached. </a:t>
            </a:r>
          </a:p>
          <a:p>
            <a:endParaRPr lang="en-GB" baseline="0" dirty="0"/>
          </a:p>
          <a:p>
            <a:r>
              <a:rPr lang="en-GB" baseline="0" dirty="0"/>
              <a:t>The 4 page Patient Information Sheet is the more routine document that you are used to seeing in the majority of trials. This document contains detailed information on all aspects of the trial and has been designed to support the fully informed written consent pathway. </a:t>
            </a:r>
          </a:p>
          <a:p>
            <a:endParaRPr lang="en-GB" baseline="0" dirty="0"/>
          </a:p>
          <a:p>
            <a:r>
              <a:rPr lang="en-GB" baseline="0" dirty="0"/>
              <a:t>The 1 page short information flyer contains all key aspects of the trial, however this time in a summarised format. This document has been designed to support the oral assent discussion for women who are presenting in preterm labour or have just given birth within the target gestation.</a:t>
            </a:r>
          </a:p>
          <a:p>
            <a:endParaRPr lang="en-GB" baseline="0" dirty="0"/>
          </a:p>
          <a:p>
            <a:r>
              <a:rPr lang="en-GB" baseline="0" dirty="0"/>
              <a:t>You can find out more about the consent pathways in the next section of this presentation.</a:t>
            </a:r>
            <a:endParaRPr lang="en-GB" dirty="0"/>
          </a:p>
        </p:txBody>
      </p:sp>
      <p:sp>
        <p:nvSpPr>
          <p:cNvPr id="4" name="Slide Number Placeholder 3"/>
          <p:cNvSpPr>
            <a:spLocks noGrp="1"/>
          </p:cNvSpPr>
          <p:nvPr>
            <p:ph type="sldNum" sz="quarter" idx="10"/>
          </p:nvPr>
        </p:nvSpPr>
        <p:spPr/>
        <p:txBody>
          <a:bodyPr/>
          <a:lstStyle/>
          <a:p>
            <a:fld id="{D54333BB-154F-4702-A698-6961B4F55F6B}" type="slidenum">
              <a:rPr lang="en-GB" smtClean="0"/>
              <a:t>6</a:t>
            </a:fld>
            <a:endParaRPr lang="en-GB"/>
          </a:p>
        </p:txBody>
      </p:sp>
    </p:spTree>
    <p:extLst>
      <p:ext uri="{BB962C8B-B14F-4D97-AF65-F5344CB8AC3E}">
        <p14:creationId xmlns:p14="http://schemas.microsoft.com/office/powerpoint/2010/main" val="16379271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54333BB-154F-4702-A698-6961B4F55F6B}" type="slidenum">
              <a:rPr lang="en-GB" smtClean="0"/>
              <a:t>7</a:t>
            </a:fld>
            <a:endParaRPr lang="en-GB"/>
          </a:p>
        </p:txBody>
      </p:sp>
    </p:spTree>
    <p:extLst>
      <p:ext uri="{BB962C8B-B14F-4D97-AF65-F5344CB8AC3E}">
        <p14:creationId xmlns:p14="http://schemas.microsoft.com/office/powerpoint/2010/main" val="3542652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two consent pathways in the FEED1 trial.</a:t>
            </a:r>
          </a:p>
          <a:p>
            <a:endParaRPr lang="en-GB" dirty="0"/>
          </a:p>
          <a:p>
            <a:r>
              <a:rPr lang="en-GB" dirty="0"/>
              <a:t>The first, is the antenatal written informed consent pathway. Here, women who are expecting to deliver early (and therefore may deliver within the target gestation) are approached during antenatal counselling. These women should be given the full 4-page Information Sheet in order for them to consider participation. </a:t>
            </a:r>
          </a:p>
          <a:p>
            <a:endParaRPr lang="en-GB" dirty="0"/>
          </a:p>
          <a:p>
            <a:r>
              <a:rPr lang="en-GB" dirty="0"/>
              <a:t>Women who do not give their consent should be treated as per your local routine practice. For those who give their consent, and who deliver within the target gestation, their infants will be assessed for eligibility post-birth. Any infants who are not eligible should be treated as per local practice, whilst those who are eligible will be randomised into the trial. </a:t>
            </a:r>
          </a:p>
          <a:p>
            <a:endParaRPr lang="en-GB" dirty="0"/>
          </a:p>
          <a:p>
            <a:r>
              <a:rPr lang="en-GB" dirty="0"/>
              <a:t>It is important to note that there is no requirement to re-confirm consent prior to randomisation, and therefore any eligible infants should be randomised unless the mother has explicitly stated otherwise. </a:t>
            </a:r>
          </a:p>
          <a:p>
            <a:endParaRPr lang="en-GB" dirty="0"/>
          </a:p>
          <a:p>
            <a:r>
              <a:rPr lang="en-GB" dirty="0"/>
              <a:t>For multiple births where not all infants are eligible, those who do meet the criteria should still be randomised. </a:t>
            </a:r>
          </a:p>
        </p:txBody>
      </p:sp>
      <p:sp>
        <p:nvSpPr>
          <p:cNvPr id="4" name="Slide Number Placeholder 3"/>
          <p:cNvSpPr>
            <a:spLocks noGrp="1"/>
          </p:cNvSpPr>
          <p:nvPr>
            <p:ph type="sldNum" sz="quarter" idx="10"/>
          </p:nvPr>
        </p:nvSpPr>
        <p:spPr/>
        <p:txBody>
          <a:bodyPr/>
          <a:lstStyle/>
          <a:p>
            <a:fld id="{9F063467-3E49-4DA4-BAFB-933989FECB1C}" type="slidenum">
              <a:rPr lang="en-GB" smtClean="0"/>
              <a:t>8</a:t>
            </a:fld>
            <a:endParaRPr lang="en-GB"/>
          </a:p>
        </p:txBody>
      </p:sp>
    </p:spTree>
    <p:extLst>
      <p:ext uri="{BB962C8B-B14F-4D97-AF65-F5344CB8AC3E}">
        <p14:creationId xmlns:p14="http://schemas.microsoft.com/office/powerpoint/2010/main" val="24158176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spcAft>
                <a:spcPts val="600"/>
              </a:spcAft>
            </a:pPr>
            <a:r>
              <a:rPr lang="en-GB" sz="2400" dirty="0"/>
              <a:t>Both the consenting investigator and the woman should sign and date the consent form at the time of the discussion. </a:t>
            </a:r>
          </a:p>
          <a:p>
            <a:pPr>
              <a:spcBef>
                <a:spcPts val="600"/>
              </a:spcBef>
              <a:spcAft>
                <a:spcPts val="600"/>
              </a:spcAft>
            </a:pPr>
            <a:endParaRPr lang="en-GB" sz="2400" dirty="0"/>
          </a:p>
          <a:p>
            <a:pPr>
              <a:spcBef>
                <a:spcPts val="600"/>
              </a:spcBef>
              <a:spcAft>
                <a:spcPts val="600"/>
              </a:spcAft>
            </a:pPr>
            <a:r>
              <a:rPr lang="en-GB" sz="2400" dirty="0"/>
              <a:t>Once written informed consent has been obtained antenatally, the woman’s details should be added to the trial enrolment database, this will allow for the close monitoring of all women with antenatal consent in place at your site and will clearly display the current gestation of each women. It is advised that site staff review this list on a regular basis, to build an awareness of which women are within the target gestation at any given time in order to minimise the risk of infants being missed. </a:t>
            </a:r>
          </a:p>
          <a:p>
            <a:pPr>
              <a:spcBef>
                <a:spcPts val="600"/>
              </a:spcBef>
              <a:spcAft>
                <a:spcPts val="600"/>
              </a:spcAft>
            </a:pPr>
            <a:endParaRPr lang="en-GB" sz="2400" dirty="0"/>
          </a:p>
          <a:p>
            <a:pPr>
              <a:spcBef>
                <a:spcPts val="600"/>
              </a:spcBef>
              <a:spcAft>
                <a:spcPts val="600"/>
              </a:spcAft>
            </a:pPr>
            <a:r>
              <a:rPr lang="en-GB" sz="2400" dirty="0"/>
              <a:t>Once the woman gives birth, the database can be accessed and the infants eligibility can be entered and checked. Eligible infants can then be randomised.</a:t>
            </a:r>
          </a:p>
          <a:p>
            <a:pPr>
              <a:spcBef>
                <a:spcPts val="600"/>
              </a:spcBef>
              <a:spcAft>
                <a:spcPts val="600"/>
              </a:spcAft>
            </a:pPr>
            <a:r>
              <a:rPr lang="en-GB" sz="2400" dirty="0"/>
              <a:t> </a:t>
            </a:r>
          </a:p>
          <a:p>
            <a:pPr>
              <a:spcBef>
                <a:spcPts val="600"/>
              </a:spcBef>
              <a:spcAft>
                <a:spcPts val="600"/>
              </a:spcAft>
            </a:pPr>
            <a:r>
              <a:rPr lang="en-GB" sz="2400" dirty="0"/>
              <a:t>There are only 3 hours in which to randomise the infants after birth, by ensuring that the enrolment data for women who are consented antenatally is entered at the time of consent rather than waiting for them to deliver, the amount of data entry required in the time-critical period post-birth is greatly reduced.</a:t>
            </a:r>
            <a:endParaRPr lang="en-GB" dirty="0"/>
          </a:p>
          <a:p>
            <a:endParaRPr lang="en-GB" dirty="0"/>
          </a:p>
        </p:txBody>
      </p:sp>
      <p:sp>
        <p:nvSpPr>
          <p:cNvPr id="4" name="Slide Number Placeholder 3"/>
          <p:cNvSpPr>
            <a:spLocks noGrp="1"/>
          </p:cNvSpPr>
          <p:nvPr>
            <p:ph type="sldNum" sz="quarter" idx="10"/>
          </p:nvPr>
        </p:nvSpPr>
        <p:spPr/>
        <p:txBody>
          <a:bodyPr/>
          <a:lstStyle/>
          <a:p>
            <a:fld id="{9F063467-3E49-4DA4-BAFB-933989FECB1C}" type="slidenum">
              <a:rPr lang="en-GB" smtClean="0"/>
              <a:t>9</a:t>
            </a:fld>
            <a:endParaRPr lang="en-GB"/>
          </a:p>
        </p:txBody>
      </p:sp>
    </p:spTree>
    <p:extLst>
      <p:ext uri="{BB962C8B-B14F-4D97-AF65-F5344CB8AC3E}">
        <p14:creationId xmlns:p14="http://schemas.microsoft.com/office/powerpoint/2010/main" val="9472115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6C1666B4-41E4-438A-9D18-97976156AE5C}" type="datetimeFigureOut">
              <a:rPr lang="en-GB" smtClean="0"/>
              <a:t>25/06/2020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B058D25-E9B7-4689-B9E3-FBC281BF93BF}" type="slidenum">
              <a:rPr lang="en-GB" smtClean="0"/>
              <a:t>‹#›</a:t>
            </a:fld>
            <a:endParaRPr lang="en-GB"/>
          </a:p>
        </p:txBody>
      </p:sp>
    </p:spTree>
    <p:extLst>
      <p:ext uri="{BB962C8B-B14F-4D97-AF65-F5344CB8AC3E}">
        <p14:creationId xmlns:p14="http://schemas.microsoft.com/office/powerpoint/2010/main" val="5768860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C1666B4-41E4-438A-9D18-97976156AE5C}" type="datetimeFigureOut">
              <a:rPr lang="en-GB" smtClean="0"/>
              <a:t>25/06/2020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B058D25-E9B7-4689-B9E3-FBC281BF93BF}" type="slidenum">
              <a:rPr lang="en-GB" smtClean="0"/>
              <a:t>‹#›</a:t>
            </a:fld>
            <a:endParaRPr lang="en-GB"/>
          </a:p>
        </p:txBody>
      </p:sp>
    </p:spTree>
    <p:extLst>
      <p:ext uri="{BB962C8B-B14F-4D97-AF65-F5344CB8AC3E}">
        <p14:creationId xmlns:p14="http://schemas.microsoft.com/office/powerpoint/2010/main" val="439750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C1666B4-41E4-438A-9D18-97976156AE5C}" type="datetimeFigureOut">
              <a:rPr lang="en-GB" smtClean="0"/>
              <a:t>25/06/2020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B058D25-E9B7-4689-B9E3-FBC281BF93BF}" type="slidenum">
              <a:rPr lang="en-GB" smtClean="0"/>
              <a:t>‹#›</a:t>
            </a:fld>
            <a:endParaRPr lang="en-GB"/>
          </a:p>
        </p:txBody>
      </p:sp>
    </p:spTree>
    <p:extLst>
      <p:ext uri="{BB962C8B-B14F-4D97-AF65-F5344CB8AC3E}">
        <p14:creationId xmlns:p14="http://schemas.microsoft.com/office/powerpoint/2010/main" val="42808367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pPr>
              <a:defRPr/>
            </a:pPr>
            <a:fld id="{5A8B0129-84EE-4B7C-A1F2-89D5B0407095}" type="datetimeFigureOut">
              <a:rPr lang="en-GB"/>
              <a:pPr>
                <a:defRPr/>
              </a:pPr>
              <a:t>25/06/2020</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3EE3F40C-8C5F-4607-A2E9-3CD5DFAE1852}" type="slidenum">
              <a:rPr lang="en-GB"/>
              <a:pPr>
                <a:defRPr/>
              </a:pPr>
              <a:t>‹#›</a:t>
            </a:fld>
            <a:endParaRPr lang="en-GB"/>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5359" y="6165304"/>
            <a:ext cx="1740987" cy="612094"/>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25118" y="6170404"/>
            <a:ext cx="2669764" cy="632051"/>
          </a:xfrm>
          <a:prstGeom prst="rect">
            <a:avLst/>
          </a:prstGeom>
        </p:spPr>
      </p:pic>
    </p:spTree>
    <p:extLst>
      <p:ext uri="{BB962C8B-B14F-4D97-AF65-F5344CB8AC3E}">
        <p14:creationId xmlns:p14="http://schemas.microsoft.com/office/powerpoint/2010/main" val="1089140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C1666B4-41E4-438A-9D18-97976156AE5C}" type="datetimeFigureOut">
              <a:rPr lang="en-GB" smtClean="0"/>
              <a:t>25/06/2020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B058D25-E9B7-4689-B9E3-FBC281BF93BF}" type="slidenum">
              <a:rPr lang="en-GB" smtClean="0"/>
              <a:t>‹#›</a:t>
            </a:fld>
            <a:endParaRPr lang="en-GB"/>
          </a:p>
        </p:txBody>
      </p:sp>
    </p:spTree>
    <p:extLst>
      <p:ext uri="{BB962C8B-B14F-4D97-AF65-F5344CB8AC3E}">
        <p14:creationId xmlns:p14="http://schemas.microsoft.com/office/powerpoint/2010/main" val="615811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C1666B4-41E4-438A-9D18-97976156AE5C}" type="datetimeFigureOut">
              <a:rPr lang="en-GB" smtClean="0"/>
              <a:t>25/06/2020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B058D25-E9B7-4689-B9E3-FBC281BF93BF}" type="slidenum">
              <a:rPr lang="en-GB" smtClean="0"/>
              <a:t>‹#›</a:t>
            </a:fld>
            <a:endParaRPr lang="en-GB"/>
          </a:p>
        </p:txBody>
      </p:sp>
    </p:spTree>
    <p:extLst>
      <p:ext uri="{BB962C8B-B14F-4D97-AF65-F5344CB8AC3E}">
        <p14:creationId xmlns:p14="http://schemas.microsoft.com/office/powerpoint/2010/main" val="1480589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C1666B4-41E4-438A-9D18-97976156AE5C}" type="datetimeFigureOut">
              <a:rPr lang="en-GB" smtClean="0"/>
              <a:t>25/06/2020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B058D25-E9B7-4689-B9E3-FBC281BF93BF}" type="slidenum">
              <a:rPr lang="en-GB" smtClean="0"/>
              <a:t>‹#›</a:t>
            </a:fld>
            <a:endParaRPr lang="en-GB"/>
          </a:p>
        </p:txBody>
      </p:sp>
    </p:spTree>
    <p:extLst>
      <p:ext uri="{BB962C8B-B14F-4D97-AF65-F5344CB8AC3E}">
        <p14:creationId xmlns:p14="http://schemas.microsoft.com/office/powerpoint/2010/main" val="1828066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6C1666B4-41E4-438A-9D18-97976156AE5C}" type="datetimeFigureOut">
              <a:rPr lang="en-GB" smtClean="0"/>
              <a:t>25/06/2020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B058D25-E9B7-4689-B9E3-FBC281BF93BF}" type="slidenum">
              <a:rPr lang="en-GB" smtClean="0"/>
              <a:t>‹#›</a:t>
            </a:fld>
            <a:endParaRPr lang="en-GB"/>
          </a:p>
        </p:txBody>
      </p:sp>
    </p:spTree>
    <p:extLst>
      <p:ext uri="{BB962C8B-B14F-4D97-AF65-F5344CB8AC3E}">
        <p14:creationId xmlns:p14="http://schemas.microsoft.com/office/powerpoint/2010/main" val="7633265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C1666B4-41E4-438A-9D18-97976156AE5C}" type="datetimeFigureOut">
              <a:rPr lang="en-GB" smtClean="0"/>
              <a:t>25/06/2020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B058D25-E9B7-4689-B9E3-FBC281BF93BF}" type="slidenum">
              <a:rPr lang="en-GB" smtClean="0"/>
              <a:t>‹#›</a:t>
            </a:fld>
            <a:endParaRPr lang="en-GB"/>
          </a:p>
        </p:txBody>
      </p:sp>
    </p:spTree>
    <p:extLst>
      <p:ext uri="{BB962C8B-B14F-4D97-AF65-F5344CB8AC3E}">
        <p14:creationId xmlns:p14="http://schemas.microsoft.com/office/powerpoint/2010/main" val="6558051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1666B4-41E4-438A-9D18-97976156AE5C}" type="datetimeFigureOut">
              <a:rPr lang="en-GB" smtClean="0"/>
              <a:t>25/06/2020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B058D25-E9B7-4689-B9E3-FBC281BF93BF}" type="slidenum">
              <a:rPr lang="en-GB" smtClean="0"/>
              <a:t>‹#›</a:t>
            </a:fld>
            <a:endParaRPr lang="en-GB"/>
          </a:p>
        </p:txBody>
      </p:sp>
    </p:spTree>
    <p:extLst>
      <p:ext uri="{BB962C8B-B14F-4D97-AF65-F5344CB8AC3E}">
        <p14:creationId xmlns:p14="http://schemas.microsoft.com/office/powerpoint/2010/main" val="1355198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C1666B4-41E4-438A-9D18-97976156AE5C}" type="datetimeFigureOut">
              <a:rPr lang="en-GB" smtClean="0"/>
              <a:t>25/06/2020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B058D25-E9B7-4689-B9E3-FBC281BF93BF}" type="slidenum">
              <a:rPr lang="en-GB" smtClean="0"/>
              <a:t>‹#›</a:t>
            </a:fld>
            <a:endParaRPr lang="en-GB"/>
          </a:p>
        </p:txBody>
      </p:sp>
    </p:spTree>
    <p:extLst>
      <p:ext uri="{BB962C8B-B14F-4D97-AF65-F5344CB8AC3E}">
        <p14:creationId xmlns:p14="http://schemas.microsoft.com/office/powerpoint/2010/main" val="980740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C1666B4-41E4-438A-9D18-97976156AE5C}" type="datetimeFigureOut">
              <a:rPr lang="en-GB" smtClean="0"/>
              <a:t>25/06/2020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B058D25-E9B7-4689-B9E3-FBC281BF93BF}" type="slidenum">
              <a:rPr lang="en-GB" smtClean="0"/>
              <a:t>‹#›</a:t>
            </a:fld>
            <a:endParaRPr lang="en-GB"/>
          </a:p>
        </p:txBody>
      </p:sp>
    </p:spTree>
    <p:extLst>
      <p:ext uri="{BB962C8B-B14F-4D97-AF65-F5344CB8AC3E}">
        <p14:creationId xmlns:p14="http://schemas.microsoft.com/office/powerpoint/2010/main" val="34175370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1666B4-41E4-438A-9D18-97976156AE5C}" type="datetimeFigureOut">
              <a:rPr lang="en-GB" smtClean="0"/>
              <a:t>25/06/2020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058D25-E9B7-4689-B9E3-FBC281BF93BF}" type="slidenum">
              <a:rPr lang="en-GB" smtClean="0"/>
              <a:t>‹#›</a:t>
            </a:fld>
            <a:endParaRPr lang="en-GB"/>
          </a:p>
        </p:txBody>
      </p:sp>
    </p:spTree>
    <p:extLst>
      <p:ext uri="{BB962C8B-B14F-4D97-AF65-F5344CB8AC3E}">
        <p14:creationId xmlns:p14="http://schemas.microsoft.com/office/powerpoint/2010/main" val="14694512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7.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slide" Target="slide16.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7.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4.jpeg"/><Relationship Id="rId5" Type="http://schemas.openxmlformats.org/officeDocument/2006/relationships/image" Target="../media/image8.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12.xml"/><Relationship Id="rId7" Type="http://schemas.openxmlformats.org/officeDocument/2006/relationships/diagramQuickStyle" Target="../diagrams/quickStyle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7.png"/><Relationship Id="rId4" Type="http://schemas.openxmlformats.org/officeDocument/2006/relationships/notesSlide" Target="../notesSlides/notesSlide2.xml"/><Relationship Id="rId9" Type="http://schemas.microsoft.com/office/2007/relationships/diagramDrawing" Target="../diagrams/drawing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slide" Target="slide22.xm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slide" Target="slide25.xml"/><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9.emf"/><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notesSlide" Target="../notesSlides/notesSlide34.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notesSlide" Target="../notesSlides/notesSlide35.xml"/></Relationships>
</file>

<file path=ppt/slides/_rels/slide38.xml.rels><?xml version="1.0" encoding="UTF-8" standalone="yes"?>
<Relationships xmlns="http://schemas.openxmlformats.org/package/2006/relationships"><Relationship Id="rId3" Type="http://schemas.openxmlformats.org/officeDocument/2006/relationships/hyperlink" Target="https://ctu2.nottingham.ac.uk/1704/login.asp" TargetMode="External"/><Relationship Id="rId2" Type="http://schemas.openxmlformats.org/officeDocument/2006/relationships/image" Target="../media/image8.png"/><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hyperlink" Target="https://macro01.nottingham.ac.uk/Macro/"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macro01.nottingham.ac.uk/Macro/" TargetMode="External"/><Relationship Id="rId2" Type="http://schemas.openxmlformats.org/officeDocument/2006/relationships/image" Target="../media/image8.png"/><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7.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6.xml"/><Relationship Id="rId1" Type="http://schemas.openxmlformats.org/officeDocument/2006/relationships/slideLayout" Target="../slideLayouts/slideLayout12.xml"/><Relationship Id="rId5" Type="http://schemas.openxmlformats.org/officeDocument/2006/relationships/slide" Target="slide41.xml"/><Relationship Id="rId4" Type="http://schemas.openxmlformats.org/officeDocument/2006/relationships/image" Target="../media/image8.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notesSlide" Target="../notesSlides/notesSlide37.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notesSlide" Target="../notesSlides/notesSlide38.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notesSlide" Target="../notesSlides/notesSlide39.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notesSlide" Target="../notesSlides/notesSlide40.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notesSlide" Target="../notesSlides/notesSlide41.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notesSlide" Target="../notesSlides/notesSlide42.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notesSlide" Target="../notesSlides/notesSlide43.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notesSlide" Target="../notesSlides/notesSlide44.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notesSlide" Target="../notesSlides/notesSlide45.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notesSlide" Target="../notesSlides/notesSlide46.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notesSlide" Target="../notesSlides/notesSlide47.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notesSlide" Target="../notesSlides/notesSlide48.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notesSlide" Target="../notesSlides/notesSlide49.xml"/></Relationships>
</file>

<file path=ppt/slides/_rels/slide5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50.xml"/><Relationship Id="rId1" Type="http://schemas.openxmlformats.org/officeDocument/2006/relationships/slideLayout" Target="../slideLayouts/slideLayout12.xml"/><Relationship Id="rId5" Type="http://schemas.openxmlformats.org/officeDocument/2006/relationships/slide" Target="slide56.xml"/><Relationship Id="rId4" Type="http://schemas.openxmlformats.org/officeDocument/2006/relationships/image" Target="../media/image8.png"/></Relationships>
</file>

<file path=ppt/slides/_rels/slide55.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12.xml"/><Relationship Id="rId7" Type="http://schemas.openxmlformats.org/officeDocument/2006/relationships/diagramQuickStyle" Target="../diagrams/quickStyle3.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7.png"/><Relationship Id="rId4" Type="http://schemas.openxmlformats.org/officeDocument/2006/relationships/notesSlide" Target="../notesSlides/notesSlide51.xml"/><Relationship Id="rId9" Type="http://schemas.microsoft.com/office/2007/relationships/diagramDrawing" Target="../diagrams/drawing3.xml"/></Relationships>
</file>

<file path=ppt/slides/_rels/slide5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8" Type="http://schemas.openxmlformats.org/officeDocument/2006/relationships/hyperlink" Target="mailto:shalini.ojha@nottingham.ac.uk" TargetMode="External"/><Relationship Id="rId3" Type="http://schemas.openxmlformats.org/officeDocument/2006/relationships/slideLayout" Target="../slideLayouts/slideLayout12.xml"/><Relationship Id="rId7" Type="http://schemas.openxmlformats.org/officeDocument/2006/relationships/hyperlink" Target="http://www.feed1.ac.uk/" TargetMode="External"/><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hyperlink" Target="mailto:feed1@nottingham.ac.uk" TargetMode="External"/><Relationship Id="rId5" Type="http://schemas.openxmlformats.org/officeDocument/2006/relationships/image" Target="../media/image19.png"/><Relationship Id="rId4" Type="http://schemas.openxmlformats.org/officeDocument/2006/relationships/notesSlide" Target="../notesSlides/notesSlide52.xml"/><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2.xml"/><Relationship Id="rId7" Type="http://schemas.openxmlformats.org/officeDocument/2006/relationships/image" Target="../media/image1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53.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slide" Target="slide8.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2135560" y="260648"/>
          <a:ext cx="7992888" cy="5112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364611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p:cNvSpPr txBox="1"/>
          <p:nvPr/>
        </p:nvSpPr>
        <p:spPr>
          <a:xfrm>
            <a:off x="3206871" y="279269"/>
            <a:ext cx="6431692" cy="646331"/>
          </a:xfrm>
          <a:prstGeom prst="rect">
            <a:avLst/>
          </a:prstGeom>
          <a:noFill/>
        </p:spPr>
        <p:txBody>
          <a:bodyPr wrap="square" rtlCol="0">
            <a:spAutoFit/>
          </a:bodyPr>
          <a:lstStyle/>
          <a:p>
            <a:pPr algn="ctr"/>
            <a:r>
              <a:rPr lang="en-GB" sz="3600" b="1" dirty="0">
                <a:solidFill>
                  <a:schemeClr val="accent1">
                    <a:lumMod val="50000"/>
                  </a:schemeClr>
                </a:solidFill>
                <a:cs typeface="Arial" panose="020B0604020202020204" pitchFamily="34" charset="0"/>
              </a:rPr>
              <a:t>Consent pathway</a:t>
            </a:r>
          </a:p>
        </p:txBody>
      </p:sp>
      <p:pic>
        <p:nvPicPr>
          <p:cNvPr id="40" name="Picture 39"/>
          <p:cNvPicPr>
            <a:picLocks noChangeAspect="1"/>
          </p:cNvPicPr>
          <p:nvPr/>
        </p:nvPicPr>
        <p:blipFill>
          <a:blip r:embed="rId5"/>
          <a:stretch>
            <a:fillRect/>
          </a:stretch>
        </p:blipFill>
        <p:spPr>
          <a:xfrm>
            <a:off x="2092096" y="188640"/>
            <a:ext cx="1172612" cy="1143000"/>
          </a:xfrm>
          <a:prstGeom prst="rect">
            <a:avLst/>
          </a:prstGeom>
        </p:spPr>
      </p:pic>
      <p:grpSp>
        <p:nvGrpSpPr>
          <p:cNvPr id="2" name="Group 1"/>
          <p:cNvGrpSpPr/>
          <p:nvPr/>
        </p:nvGrpSpPr>
        <p:grpSpPr>
          <a:xfrm>
            <a:off x="1868582" y="911424"/>
            <a:ext cx="8331875" cy="5109865"/>
            <a:chOff x="344581" y="911423"/>
            <a:chExt cx="8331875" cy="5109865"/>
          </a:xfrm>
        </p:grpSpPr>
        <p:sp>
          <p:nvSpPr>
            <p:cNvPr id="41" name="TextBox 40"/>
            <p:cNvSpPr txBox="1"/>
            <p:nvPr/>
          </p:nvSpPr>
          <p:spPr>
            <a:xfrm>
              <a:off x="1818806" y="911423"/>
              <a:ext cx="6781800" cy="276999"/>
            </a:xfrm>
            <a:prstGeom prst="rect">
              <a:avLst/>
            </a:prstGeom>
            <a:noFill/>
            <a:ln>
              <a:solidFill>
                <a:schemeClr val="tx1"/>
              </a:solidFill>
            </a:ln>
          </p:spPr>
          <p:txBody>
            <a:bodyPr wrap="square" rtlCol="0">
              <a:spAutoFit/>
            </a:bodyPr>
            <a:lstStyle/>
            <a:p>
              <a:pPr algn="ctr"/>
              <a:r>
                <a:rPr lang="en-GB" sz="1200" b="1" dirty="0">
                  <a:latin typeface="Arial" panose="020B0604020202020204" pitchFamily="34" charset="0"/>
                  <a:cs typeface="Arial" panose="020B0604020202020204" pitchFamily="34" charset="0"/>
                </a:rPr>
                <a:t>Information publicising the trial available in antenatal clinics, wards, neonatal unit</a:t>
              </a:r>
            </a:p>
          </p:txBody>
        </p:sp>
        <p:sp>
          <p:nvSpPr>
            <p:cNvPr id="42" name="TextBox 41"/>
            <p:cNvSpPr txBox="1"/>
            <p:nvPr/>
          </p:nvSpPr>
          <p:spPr>
            <a:xfrm>
              <a:off x="1784581" y="1488757"/>
              <a:ext cx="3276000" cy="646331"/>
            </a:xfrm>
            <a:prstGeom prst="rect">
              <a:avLst/>
            </a:prstGeom>
            <a:noFill/>
            <a:ln>
              <a:solidFill>
                <a:schemeClr val="tx1"/>
              </a:solidFill>
            </a:ln>
          </p:spPr>
          <p:txBody>
            <a:bodyPr wrap="square" rtlCol="0">
              <a:spAutoFit/>
            </a:bodyPr>
            <a:lstStyle/>
            <a:p>
              <a:pPr algn="ctr"/>
              <a:r>
                <a:rPr lang="en-GB" sz="1200" b="1" dirty="0">
                  <a:latin typeface="Arial" panose="020B0604020202020204" pitchFamily="34" charset="0"/>
                  <a:cs typeface="Arial" panose="020B0604020202020204" pitchFamily="34" charset="0"/>
                </a:rPr>
                <a:t>Trial information given to women who may deliver at 30</a:t>
              </a:r>
              <a:r>
                <a:rPr lang="en-GB" sz="1200" b="1" baseline="30000" dirty="0">
                  <a:latin typeface="Arial" panose="020B0604020202020204" pitchFamily="34" charset="0"/>
                  <a:cs typeface="Arial" panose="020B0604020202020204" pitchFamily="34" charset="0"/>
                </a:rPr>
                <a:t>+0</a:t>
              </a:r>
              <a:r>
                <a:rPr lang="en-GB" sz="1200" b="1" dirty="0">
                  <a:latin typeface="Arial" panose="020B0604020202020204" pitchFamily="34" charset="0"/>
                  <a:cs typeface="Arial" panose="020B0604020202020204" pitchFamily="34" charset="0"/>
                </a:rPr>
                <a:t> to 32</a:t>
              </a:r>
              <a:r>
                <a:rPr lang="en-GB" sz="1200" b="1" baseline="30000" dirty="0">
                  <a:latin typeface="Arial" panose="020B0604020202020204" pitchFamily="34" charset="0"/>
                  <a:cs typeface="Arial" panose="020B0604020202020204" pitchFamily="34" charset="0"/>
                </a:rPr>
                <a:t>+6</a:t>
              </a:r>
              <a:r>
                <a:rPr lang="en-GB" sz="1200" b="1" dirty="0">
                  <a:latin typeface="Arial" panose="020B0604020202020204" pitchFamily="34" charset="0"/>
                  <a:cs typeface="Arial" panose="020B0604020202020204" pitchFamily="34" charset="0"/>
                </a:rPr>
                <a:t> weeks gestation during antenatal counselling</a:t>
              </a:r>
            </a:p>
          </p:txBody>
        </p:sp>
        <p:sp>
          <p:nvSpPr>
            <p:cNvPr id="43" name="TextBox 42"/>
            <p:cNvSpPr txBox="1"/>
            <p:nvPr/>
          </p:nvSpPr>
          <p:spPr>
            <a:xfrm>
              <a:off x="1544006" y="2592288"/>
              <a:ext cx="3780000" cy="276999"/>
            </a:xfrm>
            <a:prstGeom prst="rect">
              <a:avLst/>
            </a:prstGeom>
            <a:noFill/>
            <a:ln>
              <a:solidFill>
                <a:schemeClr val="tx1"/>
              </a:solidFill>
            </a:ln>
          </p:spPr>
          <p:txBody>
            <a:bodyPr wrap="square" rtlCol="0">
              <a:spAutoFit/>
            </a:bodyPr>
            <a:lstStyle/>
            <a:p>
              <a:pPr algn="ctr"/>
              <a:r>
                <a:rPr lang="en-GB" sz="1200" b="1" dirty="0">
                  <a:latin typeface="Arial" panose="020B0604020202020204" pitchFamily="34" charset="0"/>
                  <a:cs typeface="Arial" panose="020B0604020202020204" pitchFamily="34" charset="0"/>
                </a:rPr>
                <a:t>Women willing to give antenatal written consent</a:t>
              </a:r>
            </a:p>
          </p:txBody>
        </p:sp>
        <p:sp>
          <p:nvSpPr>
            <p:cNvPr id="44" name="TextBox 43"/>
            <p:cNvSpPr txBox="1"/>
            <p:nvPr/>
          </p:nvSpPr>
          <p:spPr>
            <a:xfrm>
              <a:off x="344581" y="3045023"/>
              <a:ext cx="1440000" cy="461665"/>
            </a:xfrm>
            <a:prstGeom prst="rect">
              <a:avLst/>
            </a:prstGeom>
            <a:noFill/>
            <a:ln>
              <a:solidFill>
                <a:schemeClr val="tx1"/>
              </a:solidFill>
            </a:ln>
          </p:spPr>
          <p:txBody>
            <a:bodyPr wrap="square" rtlCol="0">
              <a:spAutoFit/>
            </a:bodyPr>
            <a:lstStyle/>
            <a:p>
              <a:pPr algn="ctr"/>
              <a:r>
                <a:rPr lang="en-GB" sz="1200" b="1" dirty="0">
                  <a:latin typeface="Arial" panose="020B0604020202020204" pitchFamily="34" charset="0"/>
                  <a:cs typeface="Arial" panose="020B0604020202020204" pitchFamily="34" charset="0"/>
                </a:rPr>
                <a:t>Treat as per local standard care</a:t>
              </a:r>
            </a:p>
          </p:txBody>
        </p:sp>
        <p:sp>
          <p:nvSpPr>
            <p:cNvPr id="45" name="TextBox 44"/>
            <p:cNvSpPr txBox="1"/>
            <p:nvPr/>
          </p:nvSpPr>
          <p:spPr>
            <a:xfrm>
              <a:off x="1544006" y="3686889"/>
              <a:ext cx="3780000" cy="276999"/>
            </a:xfrm>
            <a:prstGeom prst="rect">
              <a:avLst/>
            </a:prstGeom>
            <a:noFill/>
            <a:ln>
              <a:solidFill>
                <a:schemeClr val="tx1"/>
              </a:solidFill>
            </a:ln>
          </p:spPr>
          <p:txBody>
            <a:bodyPr wrap="square" rtlCol="0">
              <a:spAutoFit/>
            </a:bodyPr>
            <a:lstStyle/>
            <a:p>
              <a:pPr algn="ctr"/>
              <a:r>
                <a:rPr lang="en-GB" sz="1200" b="1" dirty="0">
                  <a:latin typeface="Arial" panose="020B0604020202020204" pitchFamily="34" charset="0"/>
                  <a:cs typeface="Arial" panose="020B0604020202020204" pitchFamily="34" charset="0"/>
                </a:rPr>
                <a:t>Infant delivered at 30+0 to 32+6 weeks gestation</a:t>
              </a:r>
            </a:p>
          </p:txBody>
        </p:sp>
        <p:sp>
          <p:nvSpPr>
            <p:cNvPr id="46" name="TextBox 45"/>
            <p:cNvSpPr txBox="1"/>
            <p:nvPr/>
          </p:nvSpPr>
          <p:spPr>
            <a:xfrm>
              <a:off x="1958006" y="4372689"/>
              <a:ext cx="2952000" cy="276999"/>
            </a:xfrm>
            <a:prstGeom prst="rect">
              <a:avLst/>
            </a:prstGeom>
            <a:noFill/>
            <a:ln>
              <a:solidFill>
                <a:schemeClr val="tx1"/>
              </a:solidFill>
            </a:ln>
          </p:spPr>
          <p:txBody>
            <a:bodyPr wrap="square" rtlCol="0">
              <a:spAutoFit/>
            </a:bodyPr>
            <a:lstStyle/>
            <a:p>
              <a:pPr algn="ctr"/>
              <a:r>
                <a:rPr lang="en-GB" sz="1200" b="1" dirty="0">
                  <a:latin typeface="Arial" panose="020B0604020202020204" pitchFamily="34" charset="0"/>
                  <a:cs typeface="Arial" panose="020B0604020202020204" pitchFamily="34" charset="0"/>
                </a:rPr>
                <a:t>Infant meets eligibility criteria?</a:t>
              </a:r>
            </a:p>
          </p:txBody>
        </p:sp>
        <p:sp>
          <p:nvSpPr>
            <p:cNvPr id="47" name="TextBox 46"/>
            <p:cNvSpPr txBox="1"/>
            <p:nvPr/>
          </p:nvSpPr>
          <p:spPr>
            <a:xfrm>
              <a:off x="344581" y="4873823"/>
              <a:ext cx="1440000" cy="461665"/>
            </a:xfrm>
            <a:prstGeom prst="rect">
              <a:avLst/>
            </a:prstGeom>
            <a:noFill/>
            <a:ln>
              <a:solidFill>
                <a:schemeClr val="tx1"/>
              </a:solidFill>
            </a:ln>
          </p:spPr>
          <p:txBody>
            <a:bodyPr wrap="square" rtlCol="0">
              <a:spAutoFit/>
            </a:bodyPr>
            <a:lstStyle/>
            <a:p>
              <a:pPr algn="ctr"/>
              <a:r>
                <a:rPr lang="en-GB" sz="1200" b="1" dirty="0">
                  <a:latin typeface="Arial" panose="020B0604020202020204" pitchFamily="34" charset="0"/>
                  <a:cs typeface="Arial" panose="020B0604020202020204" pitchFamily="34" charset="0"/>
                </a:rPr>
                <a:t>Treat as per local standard care</a:t>
              </a:r>
            </a:p>
          </p:txBody>
        </p:sp>
        <p:sp>
          <p:nvSpPr>
            <p:cNvPr id="48" name="TextBox 47"/>
            <p:cNvSpPr txBox="1"/>
            <p:nvPr/>
          </p:nvSpPr>
          <p:spPr>
            <a:xfrm>
              <a:off x="1946581" y="5208625"/>
              <a:ext cx="2952000" cy="276999"/>
            </a:xfrm>
            <a:prstGeom prst="rect">
              <a:avLst/>
            </a:prstGeom>
            <a:noFill/>
            <a:ln>
              <a:solidFill>
                <a:schemeClr val="tx1"/>
              </a:solidFill>
            </a:ln>
          </p:spPr>
          <p:txBody>
            <a:bodyPr wrap="square" rtlCol="0">
              <a:spAutoFit/>
            </a:bodyPr>
            <a:lstStyle/>
            <a:p>
              <a:pPr algn="ctr"/>
              <a:r>
                <a:rPr lang="en-GB" sz="1200" b="1" dirty="0">
                  <a:latin typeface="Arial" panose="020B0604020202020204" pitchFamily="34" charset="0"/>
                  <a:cs typeface="Arial" panose="020B0604020202020204" pitchFamily="34" charset="0"/>
                </a:rPr>
                <a:t>Randomisation within 3 hours of birth</a:t>
              </a:r>
            </a:p>
          </p:txBody>
        </p:sp>
        <p:cxnSp>
          <p:nvCxnSpPr>
            <p:cNvPr id="49" name="Straight Arrow Connector 48"/>
            <p:cNvCxnSpPr>
              <a:stCxn id="45" idx="2"/>
              <a:endCxn id="46" idx="0"/>
            </p:cNvCxnSpPr>
            <p:nvPr/>
          </p:nvCxnSpPr>
          <p:spPr>
            <a:xfrm>
              <a:off x="3434006" y="3963888"/>
              <a:ext cx="0" cy="40880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43" idx="2"/>
              <a:endCxn id="45" idx="0"/>
            </p:cNvCxnSpPr>
            <p:nvPr/>
          </p:nvCxnSpPr>
          <p:spPr>
            <a:xfrm>
              <a:off x="3434006" y="2869287"/>
              <a:ext cx="0" cy="81760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42" idx="2"/>
              <a:endCxn id="43" idx="0"/>
            </p:cNvCxnSpPr>
            <p:nvPr/>
          </p:nvCxnSpPr>
          <p:spPr>
            <a:xfrm>
              <a:off x="3422581" y="2135088"/>
              <a:ext cx="11425" cy="4572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a:stCxn id="46" idx="2"/>
              <a:endCxn id="48" idx="0"/>
            </p:cNvCxnSpPr>
            <p:nvPr/>
          </p:nvCxnSpPr>
          <p:spPr>
            <a:xfrm flipH="1">
              <a:off x="3422581" y="4649688"/>
              <a:ext cx="11425" cy="55893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stCxn id="43" idx="2"/>
              <a:endCxn id="44" idx="3"/>
            </p:cNvCxnSpPr>
            <p:nvPr/>
          </p:nvCxnSpPr>
          <p:spPr>
            <a:xfrm flipH="1">
              <a:off x="1784581" y="2869287"/>
              <a:ext cx="1649425" cy="40656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3218006" y="3049488"/>
              <a:ext cx="432000" cy="252000"/>
            </a:xfrm>
            <a:prstGeom prst="rect">
              <a:avLst/>
            </a:prstGeom>
            <a:solidFill>
              <a:schemeClr val="bg1"/>
            </a:solidFill>
            <a:ln>
              <a:noFill/>
            </a:ln>
          </p:spPr>
          <p:txBody>
            <a:bodyPr wrap="square" rtlCol="0">
              <a:spAutoFit/>
            </a:bodyPr>
            <a:lstStyle/>
            <a:p>
              <a:pPr algn="ctr"/>
              <a:r>
                <a:rPr lang="en-GB" sz="1050" b="1" dirty="0">
                  <a:latin typeface="Arial" panose="020B0604020202020204" pitchFamily="34" charset="0"/>
                  <a:cs typeface="Arial" panose="020B0604020202020204" pitchFamily="34" charset="0"/>
                </a:rPr>
                <a:t>Yes</a:t>
              </a:r>
            </a:p>
          </p:txBody>
        </p:sp>
        <p:sp>
          <p:nvSpPr>
            <p:cNvPr id="55" name="TextBox 54"/>
            <p:cNvSpPr txBox="1"/>
            <p:nvPr/>
          </p:nvSpPr>
          <p:spPr>
            <a:xfrm>
              <a:off x="2114581" y="3026088"/>
              <a:ext cx="432000" cy="252000"/>
            </a:xfrm>
            <a:prstGeom prst="rect">
              <a:avLst/>
            </a:prstGeom>
            <a:solidFill>
              <a:schemeClr val="bg1"/>
            </a:solidFill>
            <a:ln>
              <a:noFill/>
            </a:ln>
          </p:spPr>
          <p:txBody>
            <a:bodyPr wrap="square" rtlCol="0">
              <a:spAutoFit/>
            </a:bodyPr>
            <a:lstStyle/>
            <a:p>
              <a:pPr algn="ctr"/>
              <a:r>
                <a:rPr lang="en-GB" sz="1050" b="1" dirty="0">
                  <a:latin typeface="Arial" panose="020B0604020202020204" pitchFamily="34" charset="0"/>
                  <a:cs typeface="Arial" panose="020B0604020202020204" pitchFamily="34" charset="0"/>
                </a:rPr>
                <a:t>No</a:t>
              </a:r>
            </a:p>
          </p:txBody>
        </p:sp>
        <p:cxnSp>
          <p:nvCxnSpPr>
            <p:cNvPr id="56" name="Straight Arrow Connector 55"/>
            <p:cNvCxnSpPr>
              <a:stCxn id="46" idx="2"/>
              <a:endCxn id="47" idx="3"/>
            </p:cNvCxnSpPr>
            <p:nvPr/>
          </p:nvCxnSpPr>
          <p:spPr>
            <a:xfrm flipH="1">
              <a:off x="1784581" y="4649688"/>
              <a:ext cx="1649425" cy="45496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3218006" y="4778688"/>
              <a:ext cx="432000" cy="252000"/>
            </a:xfrm>
            <a:prstGeom prst="rect">
              <a:avLst/>
            </a:prstGeom>
            <a:solidFill>
              <a:schemeClr val="bg1"/>
            </a:solidFill>
            <a:ln>
              <a:noFill/>
            </a:ln>
          </p:spPr>
          <p:txBody>
            <a:bodyPr wrap="square" rtlCol="0">
              <a:spAutoFit/>
            </a:bodyPr>
            <a:lstStyle/>
            <a:p>
              <a:pPr algn="ctr"/>
              <a:r>
                <a:rPr lang="en-GB" sz="1050" b="1" dirty="0">
                  <a:latin typeface="Arial" panose="020B0604020202020204" pitchFamily="34" charset="0"/>
                  <a:cs typeface="Arial" panose="020B0604020202020204" pitchFamily="34" charset="0"/>
                </a:rPr>
                <a:t>Yes</a:t>
              </a:r>
            </a:p>
          </p:txBody>
        </p:sp>
        <p:sp>
          <p:nvSpPr>
            <p:cNvPr id="58" name="TextBox 57"/>
            <p:cNvSpPr txBox="1"/>
            <p:nvPr/>
          </p:nvSpPr>
          <p:spPr>
            <a:xfrm>
              <a:off x="2114581" y="4854888"/>
              <a:ext cx="432000" cy="252000"/>
            </a:xfrm>
            <a:prstGeom prst="rect">
              <a:avLst/>
            </a:prstGeom>
            <a:solidFill>
              <a:schemeClr val="bg1"/>
            </a:solidFill>
            <a:ln>
              <a:noFill/>
            </a:ln>
          </p:spPr>
          <p:txBody>
            <a:bodyPr wrap="square" rtlCol="0">
              <a:spAutoFit/>
            </a:bodyPr>
            <a:lstStyle/>
            <a:p>
              <a:pPr algn="ctr"/>
              <a:r>
                <a:rPr lang="en-GB" sz="1050" b="1" dirty="0">
                  <a:latin typeface="Arial" panose="020B0604020202020204" pitchFamily="34" charset="0"/>
                  <a:cs typeface="Arial" panose="020B0604020202020204" pitchFamily="34" charset="0"/>
                </a:rPr>
                <a:t>No</a:t>
              </a:r>
            </a:p>
          </p:txBody>
        </p:sp>
        <p:sp>
          <p:nvSpPr>
            <p:cNvPr id="59" name="TextBox 58"/>
            <p:cNvSpPr txBox="1"/>
            <p:nvPr/>
          </p:nvSpPr>
          <p:spPr>
            <a:xfrm>
              <a:off x="5400456" y="1488757"/>
              <a:ext cx="3276000" cy="648000"/>
            </a:xfrm>
            <a:prstGeom prst="rect">
              <a:avLst/>
            </a:prstGeom>
            <a:noFill/>
            <a:ln>
              <a:solidFill>
                <a:schemeClr val="tx1"/>
              </a:solidFill>
            </a:ln>
          </p:spPr>
          <p:txBody>
            <a:bodyPr wrap="square" rtlCol="0">
              <a:spAutoFit/>
            </a:bodyPr>
            <a:lstStyle/>
            <a:p>
              <a:pPr algn="ctr"/>
              <a:r>
                <a:rPr lang="en-GB" sz="1200" b="1" dirty="0">
                  <a:latin typeface="Arial" panose="020B0604020202020204" pitchFamily="34" charset="0"/>
                  <a:cs typeface="Arial" panose="020B0604020202020204" pitchFamily="34" charset="0"/>
                </a:rPr>
                <a:t>Women presenting in preterm labour (antenatal) or who has just delivered (postnatal)  at 30</a:t>
              </a:r>
              <a:r>
                <a:rPr lang="en-GB" sz="1200" b="1" baseline="30000" dirty="0">
                  <a:latin typeface="Arial" panose="020B0604020202020204" pitchFamily="34" charset="0"/>
                  <a:cs typeface="Arial" panose="020B0604020202020204" pitchFamily="34" charset="0"/>
                </a:rPr>
                <a:t>+0</a:t>
              </a:r>
              <a:r>
                <a:rPr lang="en-GB" sz="1200" b="1" dirty="0">
                  <a:latin typeface="Arial" panose="020B0604020202020204" pitchFamily="34" charset="0"/>
                  <a:cs typeface="Arial" panose="020B0604020202020204" pitchFamily="34" charset="0"/>
                </a:rPr>
                <a:t> to 32</a:t>
              </a:r>
              <a:r>
                <a:rPr lang="en-GB" sz="1200" b="1" baseline="30000" dirty="0">
                  <a:latin typeface="Arial" panose="020B0604020202020204" pitchFamily="34" charset="0"/>
                  <a:cs typeface="Arial" panose="020B0604020202020204" pitchFamily="34" charset="0"/>
                </a:rPr>
                <a:t>+6</a:t>
              </a:r>
              <a:r>
                <a:rPr lang="en-GB" sz="1200" b="1" dirty="0">
                  <a:latin typeface="Arial" panose="020B0604020202020204" pitchFamily="34" charset="0"/>
                  <a:cs typeface="Arial" panose="020B0604020202020204" pitchFamily="34" charset="0"/>
                </a:rPr>
                <a:t> weeks gestation</a:t>
              </a:r>
            </a:p>
          </p:txBody>
        </p:sp>
        <p:sp>
          <p:nvSpPr>
            <p:cNvPr id="60" name="TextBox 59"/>
            <p:cNvSpPr txBox="1"/>
            <p:nvPr/>
          </p:nvSpPr>
          <p:spPr>
            <a:xfrm>
              <a:off x="5573881" y="2897088"/>
              <a:ext cx="2952000" cy="276999"/>
            </a:xfrm>
            <a:prstGeom prst="rect">
              <a:avLst/>
            </a:prstGeom>
            <a:noFill/>
            <a:ln>
              <a:solidFill>
                <a:schemeClr val="tx1"/>
              </a:solidFill>
            </a:ln>
          </p:spPr>
          <p:txBody>
            <a:bodyPr wrap="square" rtlCol="0">
              <a:spAutoFit/>
            </a:bodyPr>
            <a:lstStyle/>
            <a:p>
              <a:pPr algn="ctr"/>
              <a:r>
                <a:rPr lang="en-GB" sz="1200" b="1" dirty="0">
                  <a:latin typeface="Arial" panose="020B0604020202020204" pitchFamily="34" charset="0"/>
                  <a:cs typeface="Arial" panose="020B0604020202020204" pitchFamily="34" charset="0"/>
                </a:rPr>
                <a:t>Infant meets eligibility criteria?</a:t>
              </a:r>
            </a:p>
          </p:txBody>
        </p:sp>
        <p:sp>
          <p:nvSpPr>
            <p:cNvPr id="61" name="TextBox 60"/>
            <p:cNvSpPr txBox="1"/>
            <p:nvPr/>
          </p:nvSpPr>
          <p:spPr>
            <a:xfrm>
              <a:off x="5573881" y="3619007"/>
              <a:ext cx="2952000" cy="276999"/>
            </a:xfrm>
            <a:prstGeom prst="rect">
              <a:avLst/>
            </a:prstGeom>
            <a:noFill/>
            <a:ln>
              <a:solidFill>
                <a:schemeClr val="tx1"/>
              </a:solidFill>
            </a:ln>
          </p:spPr>
          <p:txBody>
            <a:bodyPr wrap="square" rtlCol="0">
              <a:spAutoFit/>
            </a:bodyPr>
            <a:lstStyle/>
            <a:p>
              <a:pPr algn="ctr"/>
              <a:r>
                <a:rPr lang="en-GB" sz="1200" b="1" dirty="0">
                  <a:latin typeface="Arial" panose="020B0604020202020204" pitchFamily="34" charset="0"/>
                  <a:cs typeface="Arial" panose="020B0604020202020204" pitchFamily="34" charset="0"/>
                </a:rPr>
                <a:t>Mother gives oral assent </a:t>
              </a:r>
            </a:p>
          </p:txBody>
        </p:sp>
        <p:cxnSp>
          <p:nvCxnSpPr>
            <p:cNvPr id="62" name="Straight Arrow Connector 61"/>
            <p:cNvCxnSpPr>
              <a:stCxn id="59" idx="2"/>
              <a:endCxn id="60" idx="0"/>
            </p:cNvCxnSpPr>
            <p:nvPr/>
          </p:nvCxnSpPr>
          <p:spPr>
            <a:xfrm>
              <a:off x="7038456" y="2136757"/>
              <a:ext cx="11425" cy="76033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a:stCxn id="60" idx="2"/>
              <a:endCxn id="61" idx="0"/>
            </p:cNvCxnSpPr>
            <p:nvPr/>
          </p:nvCxnSpPr>
          <p:spPr>
            <a:xfrm>
              <a:off x="7049881" y="3174087"/>
              <a:ext cx="0" cy="44492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a:stCxn id="61" idx="2"/>
              <a:endCxn id="48" idx="3"/>
            </p:cNvCxnSpPr>
            <p:nvPr/>
          </p:nvCxnSpPr>
          <p:spPr>
            <a:xfrm flipH="1">
              <a:off x="4898581" y="3896006"/>
              <a:ext cx="2151300" cy="145111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stCxn id="66" idx="2"/>
              <a:endCxn id="70" idx="0"/>
            </p:cNvCxnSpPr>
            <p:nvPr/>
          </p:nvCxnSpPr>
          <p:spPr>
            <a:xfrm>
              <a:off x="6365306" y="4520688"/>
              <a:ext cx="440975" cy="103893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6149306" y="4268688"/>
              <a:ext cx="432000" cy="252000"/>
            </a:xfrm>
            <a:prstGeom prst="rect">
              <a:avLst/>
            </a:prstGeom>
            <a:solidFill>
              <a:schemeClr val="bg1"/>
            </a:solidFill>
            <a:ln>
              <a:noFill/>
            </a:ln>
          </p:spPr>
          <p:txBody>
            <a:bodyPr wrap="square" rtlCol="0">
              <a:spAutoFit/>
            </a:bodyPr>
            <a:lstStyle/>
            <a:p>
              <a:pPr algn="ctr"/>
              <a:r>
                <a:rPr lang="en-GB" sz="1050" b="1" dirty="0">
                  <a:latin typeface="Arial" panose="020B0604020202020204" pitchFamily="34" charset="0"/>
                  <a:cs typeface="Arial" panose="020B0604020202020204" pitchFamily="34" charset="0"/>
                </a:rPr>
                <a:t>Yes</a:t>
              </a:r>
            </a:p>
          </p:txBody>
        </p:sp>
        <p:sp>
          <p:nvSpPr>
            <p:cNvPr id="67" name="TextBox 66"/>
            <p:cNvSpPr txBox="1"/>
            <p:nvPr/>
          </p:nvSpPr>
          <p:spPr>
            <a:xfrm>
              <a:off x="7038506" y="4422419"/>
              <a:ext cx="1440000" cy="461665"/>
            </a:xfrm>
            <a:prstGeom prst="rect">
              <a:avLst/>
            </a:prstGeom>
            <a:noFill/>
            <a:ln>
              <a:solidFill>
                <a:schemeClr val="tx1"/>
              </a:solidFill>
            </a:ln>
          </p:spPr>
          <p:txBody>
            <a:bodyPr wrap="square" rtlCol="0">
              <a:spAutoFit/>
            </a:bodyPr>
            <a:lstStyle/>
            <a:p>
              <a:pPr algn="ctr"/>
              <a:r>
                <a:rPr lang="en-GB" sz="1200" b="1" dirty="0">
                  <a:latin typeface="Arial" panose="020B0604020202020204" pitchFamily="34" charset="0"/>
                  <a:cs typeface="Arial" panose="020B0604020202020204" pitchFamily="34" charset="0"/>
                </a:rPr>
                <a:t>Treat as per local standard care</a:t>
              </a:r>
            </a:p>
          </p:txBody>
        </p:sp>
        <p:cxnSp>
          <p:nvCxnSpPr>
            <p:cNvPr id="68" name="Straight Arrow Connector 67"/>
            <p:cNvCxnSpPr>
              <a:stCxn id="61" idx="2"/>
              <a:endCxn id="67" idx="0"/>
            </p:cNvCxnSpPr>
            <p:nvPr/>
          </p:nvCxnSpPr>
          <p:spPr>
            <a:xfrm>
              <a:off x="7049881" y="3896006"/>
              <a:ext cx="708625" cy="52641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7241306" y="4025006"/>
              <a:ext cx="432000" cy="252000"/>
            </a:xfrm>
            <a:prstGeom prst="rect">
              <a:avLst/>
            </a:prstGeom>
            <a:solidFill>
              <a:schemeClr val="bg1"/>
            </a:solidFill>
            <a:ln>
              <a:noFill/>
            </a:ln>
          </p:spPr>
          <p:txBody>
            <a:bodyPr wrap="square" rtlCol="0">
              <a:spAutoFit/>
            </a:bodyPr>
            <a:lstStyle/>
            <a:p>
              <a:pPr algn="ctr"/>
              <a:r>
                <a:rPr lang="en-GB" sz="1050" b="1" dirty="0">
                  <a:latin typeface="Arial" panose="020B0604020202020204" pitchFamily="34" charset="0"/>
                  <a:cs typeface="Arial" panose="020B0604020202020204" pitchFamily="34" charset="0"/>
                </a:rPr>
                <a:t>No</a:t>
              </a:r>
            </a:p>
          </p:txBody>
        </p:sp>
        <p:sp>
          <p:nvSpPr>
            <p:cNvPr id="70" name="TextBox 69"/>
            <p:cNvSpPr txBox="1"/>
            <p:nvPr/>
          </p:nvSpPr>
          <p:spPr>
            <a:xfrm>
              <a:off x="5213581" y="5559623"/>
              <a:ext cx="3185400" cy="461665"/>
            </a:xfrm>
            <a:prstGeom prst="rect">
              <a:avLst/>
            </a:prstGeom>
            <a:noFill/>
            <a:ln>
              <a:solidFill>
                <a:schemeClr val="tx1"/>
              </a:solidFill>
            </a:ln>
          </p:spPr>
          <p:txBody>
            <a:bodyPr wrap="square" rtlCol="0">
              <a:spAutoFit/>
            </a:bodyPr>
            <a:lstStyle/>
            <a:p>
              <a:pPr algn="ctr"/>
              <a:r>
                <a:rPr lang="en-GB" sz="1200" b="1" dirty="0">
                  <a:latin typeface="Arial" panose="020B0604020202020204" pitchFamily="34" charset="0"/>
                  <a:cs typeface="Arial" panose="020B0604020202020204" pitchFamily="34" charset="0"/>
                </a:rPr>
                <a:t>Written informed consent as soon as possible to for use of data in trial</a:t>
              </a:r>
            </a:p>
          </p:txBody>
        </p:sp>
        <p:cxnSp>
          <p:nvCxnSpPr>
            <p:cNvPr id="71" name="Straight Arrow Connector 70"/>
            <p:cNvCxnSpPr>
              <a:stCxn id="41" idx="2"/>
              <a:endCxn id="42" idx="0"/>
            </p:cNvCxnSpPr>
            <p:nvPr/>
          </p:nvCxnSpPr>
          <p:spPr>
            <a:xfrm flipH="1">
              <a:off x="3422581" y="1188422"/>
              <a:ext cx="1787125" cy="30033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a:stCxn id="41" idx="2"/>
              <a:endCxn id="59" idx="0"/>
            </p:cNvCxnSpPr>
            <p:nvPr/>
          </p:nvCxnSpPr>
          <p:spPr>
            <a:xfrm>
              <a:off x="5209706" y="1188422"/>
              <a:ext cx="1828750" cy="30033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37" name="Rectangle 36"/>
          <p:cNvSpPr/>
          <p:nvPr/>
        </p:nvSpPr>
        <p:spPr>
          <a:xfrm>
            <a:off x="1868310" y="1389475"/>
            <a:ext cx="4979697" cy="41701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Oral assent followed by </a:t>
            </a:r>
            <a:br>
              <a:rPr lang="en-GB" sz="2400" b="1" dirty="0">
                <a:solidFill>
                  <a:schemeClr val="tx1"/>
                </a:solidFill>
              </a:rPr>
            </a:br>
            <a:r>
              <a:rPr lang="en-GB" sz="2400" b="1" dirty="0">
                <a:solidFill>
                  <a:schemeClr val="tx1"/>
                </a:solidFill>
              </a:rPr>
              <a:t>deferred written informed consent from women </a:t>
            </a:r>
            <a:br>
              <a:rPr lang="en-GB" sz="2400" b="1" dirty="0">
                <a:solidFill>
                  <a:schemeClr val="tx1"/>
                </a:solidFill>
              </a:rPr>
            </a:br>
            <a:r>
              <a:rPr lang="en-GB" sz="2400" b="1" dirty="0">
                <a:solidFill>
                  <a:schemeClr val="tx1"/>
                </a:solidFill>
              </a:rPr>
              <a:t>presenting in preterm labour </a:t>
            </a:r>
            <a:br>
              <a:rPr lang="en-GB" sz="2400" b="1" dirty="0">
                <a:solidFill>
                  <a:schemeClr val="tx1"/>
                </a:solidFill>
              </a:rPr>
            </a:br>
            <a:r>
              <a:rPr lang="en-GB" sz="2400" b="1" dirty="0">
                <a:solidFill>
                  <a:schemeClr val="tx1"/>
                </a:solidFill>
              </a:rPr>
              <a:t>or who have delivered at</a:t>
            </a:r>
          </a:p>
          <a:p>
            <a:pPr algn="ctr"/>
            <a:r>
              <a:rPr lang="en-GB" sz="2400" b="1" dirty="0">
                <a:solidFill>
                  <a:schemeClr val="tx1"/>
                </a:solidFill>
                <a:cs typeface="Arial" panose="020B0604020202020204" pitchFamily="34" charset="0"/>
              </a:rPr>
              <a:t>30</a:t>
            </a:r>
            <a:r>
              <a:rPr lang="en-GB" sz="2400" b="1" baseline="30000" dirty="0">
                <a:solidFill>
                  <a:schemeClr val="tx1"/>
                </a:solidFill>
                <a:cs typeface="Arial" panose="020B0604020202020204" pitchFamily="34" charset="0"/>
              </a:rPr>
              <a:t>+0</a:t>
            </a:r>
            <a:r>
              <a:rPr lang="en-GB" sz="2400" b="1" dirty="0">
                <a:solidFill>
                  <a:schemeClr val="tx1"/>
                </a:solidFill>
                <a:cs typeface="Arial" panose="020B0604020202020204" pitchFamily="34" charset="0"/>
              </a:rPr>
              <a:t> to 32</a:t>
            </a:r>
            <a:r>
              <a:rPr lang="en-GB" sz="2400" b="1" baseline="30000" dirty="0">
                <a:solidFill>
                  <a:schemeClr val="tx1"/>
                </a:solidFill>
                <a:cs typeface="Arial" panose="020B0604020202020204" pitchFamily="34" charset="0"/>
              </a:rPr>
              <a:t>+6</a:t>
            </a:r>
            <a:r>
              <a:rPr lang="en-GB" sz="2400" b="1" dirty="0">
                <a:solidFill>
                  <a:schemeClr val="tx1"/>
                </a:solidFill>
                <a:cs typeface="Arial" panose="020B0604020202020204" pitchFamily="34" charset="0"/>
              </a:rPr>
              <a:t> weeks gestation </a:t>
            </a:r>
            <a:endParaRPr lang="en-GB" sz="2400" b="1" dirty="0">
              <a:solidFill>
                <a:schemeClr val="tx1"/>
              </a:solidFill>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94853" y="6237346"/>
            <a:ext cx="609600" cy="609600"/>
          </a:xfrm>
          <a:prstGeom prst="rect">
            <a:avLst/>
          </a:prstGeom>
        </p:spPr>
      </p:pic>
    </p:spTree>
    <p:extLst>
      <p:ext uri="{BB962C8B-B14F-4D97-AF65-F5344CB8AC3E}">
        <p14:creationId xmlns:p14="http://schemas.microsoft.com/office/powerpoint/2010/main" val="223018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44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03712" y="277379"/>
            <a:ext cx="6707088" cy="1077218"/>
          </a:xfrm>
          <a:prstGeom prst="rect">
            <a:avLst/>
          </a:prstGeom>
          <a:noFill/>
        </p:spPr>
        <p:txBody>
          <a:bodyPr wrap="square" rtlCol="0">
            <a:spAutoFit/>
          </a:bodyPr>
          <a:lstStyle/>
          <a:p>
            <a:pPr algn="ctr"/>
            <a:r>
              <a:rPr lang="en-GB" sz="3200" b="1" dirty="0">
                <a:solidFill>
                  <a:schemeClr val="accent1">
                    <a:lumMod val="50000"/>
                  </a:schemeClr>
                </a:solidFill>
                <a:cs typeface="Arial" panose="020B0604020202020204" pitchFamily="34" charset="0"/>
              </a:rPr>
              <a:t>Antenatal/postnatal oral assent pathway</a:t>
            </a:r>
          </a:p>
        </p:txBody>
      </p:sp>
      <p:pic>
        <p:nvPicPr>
          <p:cNvPr id="4" name="Picture 3"/>
          <p:cNvPicPr>
            <a:picLocks noChangeAspect="1"/>
          </p:cNvPicPr>
          <p:nvPr/>
        </p:nvPicPr>
        <p:blipFill>
          <a:blip r:embed="rId5"/>
          <a:stretch>
            <a:fillRect/>
          </a:stretch>
        </p:blipFill>
        <p:spPr>
          <a:xfrm>
            <a:off x="2244496" y="341040"/>
            <a:ext cx="1172612" cy="1143000"/>
          </a:xfrm>
          <a:prstGeom prst="rect">
            <a:avLst/>
          </a:prstGeom>
        </p:spPr>
      </p:pic>
      <p:sp>
        <p:nvSpPr>
          <p:cNvPr id="5" name="Rectangle 4"/>
          <p:cNvSpPr/>
          <p:nvPr/>
        </p:nvSpPr>
        <p:spPr>
          <a:xfrm>
            <a:off x="2063552" y="1268761"/>
            <a:ext cx="8064896" cy="5016758"/>
          </a:xfrm>
          <a:prstGeom prst="rect">
            <a:avLst/>
          </a:prstGeom>
        </p:spPr>
        <p:txBody>
          <a:bodyPr wrap="square">
            <a:spAutoFit/>
          </a:bodyPr>
          <a:lstStyle/>
          <a:p>
            <a:pPr marL="342900" indent="-342900">
              <a:spcBef>
                <a:spcPts val="600"/>
              </a:spcBef>
              <a:spcAft>
                <a:spcPts val="600"/>
              </a:spcAft>
              <a:buFont typeface="Arial" panose="020B0604020202020204" pitchFamily="34" charset="0"/>
              <a:buChar char="•"/>
            </a:pPr>
            <a:r>
              <a:rPr lang="en-GB" sz="2800" dirty="0"/>
              <a:t>Clinician / Research Nurse to speak with the women about the trial. The short </a:t>
            </a:r>
            <a:r>
              <a:rPr lang="en-GB" sz="2800" b="1" u="sng" dirty="0"/>
              <a:t>Patient Information Flyer </a:t>
            </a:r>
            <a:r>
              <a:rPr lang="en-GB" sz="2800" dirty="0"/>
              <a:t>can be used to facilitate discussions.</a:t>
            </a:r>
          </a:p>
          <a:p>
            <a:pPr marL="342900" indent="-342900">
              <a:spcBef>
                <a:spcPts val="600"/>
              </a:spcBef>
              <a:spcAft>
                <a:spcPts val="600"/>
              </a:spcAft>
              <a:buFont typeface="Arial" panose="020B0604020202020204" pitchFamily="34" charset="0"/>
              <a:buChar char="•"/>
            </a:pPr>
            <a:r>
              <a:rPr lang="en-GB" sz="2800" dirty="0"/>
              <a:t>Investigators must be sure that the woman has a clear understanding of the trial.</a:t>
            </a:r>
          </a:p>
          <a:p>
            <a:pPr marL="342900" indent="-342900">
              <a:spcBef>
                <a:spcPts val="600"/>
              </a:spcBef>
              <a:spcAft>
                <a:spcPts val="600"/>
              </a:spcAft>
              <a:buFont typeface="Arial" panose="020B0604020202020204" pitchFamily="34" charset="0"/>
              <a:buChar char="•"/>
            </a:pPr>
            <a:r>
              <a:rPr lang="en-GB" sz="2800" dirty="0"/>
              <a:t>A verbal confirmation from the woman (</a:t>
            </a:r>
            <a:r>
              <a:rPr lang="en-GB" sz="2800" b="1" dirty="0"/>
              <a:t>oral assent</a:t>
            </a:r>
            <a:r>
              <a:rPr lang="en-GB" sz="2800" dirty="0"/>
              <a:t>) is sufficient at this stage. </a:t>
            </a:r>
          </a:p>
          <a:p>
            <a:pPr marL="342900" indent="-342900">
              <a:spcBef>
                <a:spcPts val="600"/>
              </a:spcBef>
              <a:spcAft>
                <a:spcPts val="600"/>
              </a:spcAft>
              <a:buFont typeface="Arial" panose="020B0604020202020204" pitchFamily="34" charset="0"/>
              <a:buChar char="•"/>
            </a:pPr>
            <a:r>
              <a:rPr lang="en-GB" sz="2800" dirty="0"/>
              <a:t>Investigator </a:t>
            </a:r>
            <a:r>
              <a:rPr lang="en-GB" sz="2800" b="1" u="sng" dirty="0"/>
              <a:t>and a witness</a:t>
            </a:r>
            <a:r>
              <a:rPr lang="en-GB" sz="2800" b="1" dirty="0"/>
              <a:t> </a:t>
            </a:r>
            <a:r>
              <a:rPr lang="en-GB" sz="2800" dirty="0"/>
              <a:t>must document the oral assent in section B of the Informed Consent Form</a:t>
            </a:r>
          </a:p>
          <a:p>
            <a:pPr marL="342900" indent="-342900">
              <a:spcBef>
                <a:spcPts val="600"/>
              </a:spcBef>
              <a:spcAft>
                <a:spcPts val="600"/>
              </a:spcAft>
              <a:buFont typeface="Arial" panose="020B0604020202020204" pitchFamily="34" charset="0"/>
              <a:buChar char="•"/>
            </a:pPr>
            <a:endParaRPr lang="en-GB" sz="28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08588" y="5980719"/>
            <a:ext cx="609600" cy="609600"/>
          </a:xfrm>
          <a:prstGeom prst="rect">
            <a:avLst/>
          </a:prstGeom>
        </p:spPr>
      </p:pic>
    </p:spTree>
    <p:extLst>
      <p:ext uri="{BB962C8B-B14F-4D97-AF65-F5344CB8AC3E}">
        <p14:creationId xmlns:p14="http://schemas.microsoft.com/office/powerpoint/2010/main" val="1998769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5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27648" y="620152"/>
            <a:ext cx="6707088" cy="584775"/>
          </a:xfrm>
          <a:prstGeom prst="rect">
            <a:avLst/>
          </a:prstGeom>
          <a:noFill/>
        </p:spPr>
        <p:txBody>
          <a:bodyPr wrap="square" rtlCol="0">
            <a:spAutoFit/>
          </a:bodyPr>
          <a:lstStyle/>
          <a:p>
            <a:pPr algn="ctr"/>
            <a:r>
              <a:rPr lang="en-GB" sz="3200" b="1" dirty="0">
                <a:solidFill>
                  <a:schemeClr val="accent1">
                    <a:lumMod val="50000"/>
                  </a:schemeClr>
                </a:solidFill>
                <a:cs typeface="Arial" panose="020B0604020202020204" pitchFamily="34" charset="0"/>
              </a:rPr>
              <a:t>Oral assent sticker</a:t>
            </a:r>
          </a:p>
        </p:txBody>
      </p:sp>
      <p:pic>
        <p:nvPicPr>
          <p:cNvPr id="3" name="Picture 2"/>
          <p:cNvPicPr>
            <a:picLocks noChangeAspect="1"/>
          </p:cNvPicPr>
          <p:nvPr/>
        </p:nvPicPr>
        <p:blipFill>
          <a:blip r:embed="rId5"/>
          <a:stretch>
            <a:fillRect/>
          </a:stretch>
        </p:blipFill>
        <p:spPr>
          <a:xfrm>
            <a:off x="2244496" y="341040"/>
            <a:ext cx="1172612" cy="1143000"/>
          </a:xfrm>
          <a:prstGeom prst="rect">
            <a:avLst/>
          </a:prstGeom>
        </p:spPr>
      </p:pic>
      <p:pic>
        <p:nvPicPr>
          <p:cNvPr id="4" name="Picture 3"/>
          <p:cNvPicPr>
            <a:picLocks noChangeAspect="1"/>
          </p:cNvPicPr>
          <p:nvPr/>
        </p:nvPicPr>
        <p:blipFill>
          <a:blip r:embed="rId6"/>
          <a:stretch>
            <a:fillRect/>
          </a:stretch>
        </p:blipFill>
        <p:spPr>
          <a:xfrm>
            <a:off x="7464153" y="1204928"/>
            <a:ext cx="2800929" cy="4903587"/>
          </a:xfrm>
          <a:prstGeom prst="rect">
            <a:avLst/>
          </a:prstGeom>
        </p:spPr>
      </p:pic>
      <p:sp>
        <p:nvSpPr>
          <p:cNvPr id="5" name="TextBox 4"/>
          <p:cNvSpPr txBox="1"/>
          <p:nvPr/>
        </p:nvSpPr>
        <p:spPr>
          <a:xfrm>
            <a:off x="2063552" y="1874436"/>
            <a:ext cx="5400600" cy="3354765"/>
          </a:xfrm>
          <a:prstGeom prst="rect">
            <a:avLst/>
          </a:prstGeom>
          <a:noFill/>
        </p:spPr>
        <p:txBody>
          <a:bodyPr wrap="square" rtlCol="0">
            <a:spAutoFit/>
          </a:bodyPr>
          <a:lstStyle/>
          <a:p>
            <a:pPr marL="285750" indent="-285750">
              <a:spcBef>
                <a:spcPts val="600"/>
              </a:spcBef>
              <a:spcAft>
                <a:spcPts val="600"/>
              </a:spcAft>
              <a:buFont typeface="Arial" panose="020B0604020202020204" pitchFamily="34" charset="0"/>
              <a:buChar char="•"/>
            </a:pPr>
            <a:r>
              <a:rPr lang="en-GB" sz="2400" dirty="0"/>
              <a:t>To be applied to medical notes of women who have provided </a:t>
            </a:r>
            <a:r>
              <a:rPr lang="en-GB" sz="2400" b="1" dirty="0"/>
              <a:t>oral assent</a:t>
            </a:r>
          </a:p>
          <a:p>
            <a:pPr marL="285750" indent="-285750">
              <a:spcBef>
                <a:spcPts val="600"/>
              </a:spcBef>
              <a:spcAft>
                <a:spcPts val="600"/>
              </a:spcAft>
              <a:buFont typeface="Arial" panose="020B0604020202020204" pitchFamily="34" charset="0"/>
              <a:buChar char="•"/>
            </a:pPr>
            <a:r>
              <a:rPr lang="en-GB" sz="2400" dirty="0"/>
              <a:t>A reminder that written informed consent should be obtained as soon as possible (when deemed appropriate)</a:t>
            </a:r>
          </a:p>
          <a:p>
            <a:pPr marL="285750" indent="-285750">
              <a:spcBef>
                <a:spcPts val="600"/>
              </a:spcBef>
              <a:spcAft>
                <a:spcPts val="600"/>
              </a:spcAft>
              <a:buFont typeface="Arial" panose="020B0604020202020204" pitchFamily="34" charset="0"/>
              <a:buChar char="•"/>
            </a:pPr>
            <a:r>
              <a:rPr lang="en-GB" sz="2400" dirty="0"/>
              <a:t>Written informed consent to be obtained </a:t>
            </a:r>
            <a:r>
              <a:rPr lang="en-GB" sz="2400" b="1" dirty="0"/>
              <a:t>within 72 hours of oral assent where possible</a:t>
            </a:r>
            <a:r>
              <a:rPr lang="en-GB" sz="2400" dirty="0"/>
              <a:t>.</a:t>
            </a:r>
          </a:p>
        </p:txBody>
      </p:sp>
      <p:pic>
        <p:nvPicPr>
          <p:cNvPr id="6" name="Recorded Sound">
            <a:hlinkClick r:id="" action="ppaction://media"/>
            <a:extLst>
              <a:ext uri="{FF2B5EF4-FFF2-40B4-BE49-F238E27FC236}">
                <a16:creationId xmlns:a16="http://schemas.microsoft.com/office/drawing/2014/main" id="{66D9F5D1-2248-46DB-BFF9-357F40C5473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19164" y="6108515"/>
            <a:ext cx="609600" cy="609600"/>
          </a:xfrm>
          <a:prstGeom prst="rect">
            <a:avLst/>
          </a:prstGeom>
        </p:spPr>
      </p:pic>
    </p:spTree>
    <p:extLst>
      <p:ext uri="{BB962C8B-B14F-4D97-AF65-F5344CB8AC3E}">
        <p14:creationId xmlns:p14="http://schemas.microsoft.com/office/powerpoint/2010/main" val="1472867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21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p:cNvSpPr txBox="1"/>
          <p:nvPr/>
        </p:nvSpPr>
        <p:spPr>
          <a:xfrm>
            <a:off x="3206871" y="279269"/>
            <a:ext cx="6431692" cy="646331"/>
          </a:xfrm>
          <a:prstGeom prst="rect">
            <a:avLst/>
          </a:prstGeom>
          <a:noFill/>
        </p:spPr>
        <p:txBody>
          <a:bodyPr wrap="square" rtlCol="0">
            <a:spAutoFit/>
          </a:bodyPr>
          <a:lstStyle/>
          <a:p>
            <a:pPr algn="ctr"/>
            <a:r>
              <a:rPr lang="en-GB" sz="3600" b="1" dirty="0">
                <a:solidFill>
                  <a:schemeClr val="accent1">
                    <a:lumMod val="50000"/>
                  </a:schemeClr>
                </a:solidFill>
                <a:cs typeface="Arial" panose="020B0604020202020204" pitchFamily="34" charset="0"/>
              </a:rPr>
              <a:t>Consent pathway</a:t>
            </a:r>
          </a:p>
        </p:txBody>
      </p:sp>
      <p:pic>
        <p:nvPicPr>
          <p:cNvPr id="40" name="Picture 39"/>
          <p:cNvPicPr>
            <a:picLocks noChangeAspect="1"/>
          </p:cNvPicPr>
          <p:nvPr/>
        </p:nvPicPr>
        <p:blipFill>
          <a:blip r:embed="rId5"/>
          <a:stretch>
            <a:fillRect/>
          </a:stretch>
        </p:blipFill>
        <p:spPr>
          <a:xfrm>
            <a:off x="2092096" y="188640"/>
            <a:ext cx="1172612" cy="1143000"/>
          </a:xfrm>
          <a:prstGeom prst="rect">
            <a:avLst/>
          </a:prstGeom>
        </p:spPr>
      </p:pic>
      <p:grpSp>
        <p:nvGrpSpPr>
          <p:cNvPr id="2" name="Group 1"/>
          <p:cNvGrpSpPr/>
          <p:nvPr/>
        </p:nvGrpSpPr>
        <p:grpSpPr>
          <a:xfrm>
            <a:off x="1868582" y="911424"/>
            <a:ext cx="8331875" cy="5109865"/>
            <a:chOff x="344581" y="911423"/>
            <a:chExt cx="8331875" cy="5109865"/>
          </a:xfrm>
        </p:grpSpPr>
        <p:sp>
          <p:nvSpPr>
            <p:cNvPr id="41" name="TextBox 40"/>
            <p:cNvSpPr txBox="1"/>
            <p:nvPr/>
          </p:nvSpPr>
          <p:spPr>
            <a:xfrm>
              <a:off x="1818806" y="911423"/>
              <a:ext cx="6781800" cy="276999"/>
            </a:xfrm>
            <a:prstGeom prst="rect">
              <a:avLst/>
            </a:prstGeom>
            <a:noFill/>
            <a:ln>
              <a:solidFill>
                <a:schemeClr val="tx1"/>
              </a:solidFill>
            </a:ln>
          </p:spPr>
          <p:txBody>
            <a:bodyPr wrap="square" rtlCol="0">
              <a:spAutoFit/>
            </a:bodyPr>
            <a:lstStyle/>
            <a:p>
              <a:pPr algn="ctr"/>
              <a:r>
                <a:rPr lang="en-GB" sz="1200" b="1" dirty="0">
                  <a:latin typeface="Arial" panose="020B0604020202020204" pitchFamily="34" charset="0"/>
                  <a:cs typeface="Arial" panose="020B0604020202020204" pitchFamily="34" charset="0"/>
                </a:rPr>
                <a:t>Information publicising the trial available in antenatal clinics, wards, neonatal unit</a:t>
              </a:r>
            </a:p>
          </p:txBody>
        </p:sp>
        <p:sp>
          <p:nvSpPr>
            <p:cNvPr id="42" name="TextBox 41"/>
            <p:cNvSpPr txBox="1"/>
            <p:nvPr/>
          </p:nvSpPr>
          <p:spPr>
            <a:xfrm>
              <a:off x="1784581" y="1488757"/>
              <a:ext cx="3276000" cy="646331"/>
            </a:xfrm>
            <a:prstGeom prst="rect">
              <a:avLst/>
            </a:prstGeom>
            <a:noFill/>
            <a:ln>
              <a:solidFill>
                <a:schemeClr val="tx1"/>
              </a:solidFill>
            </a:ln>
          </p:spPr>
          <p:txBody>
            <a:bodyPr wrap="square" rtlCol="0">
              <a:spAutoFit/>
            </a:bodyPr>
            <a:lstStyle/>
            <a:p>
              <a:pPr algn="ctr"/>
              <a:r>
                <a:rPr lang="en-GB" sz="1200" b="1" dirty="0">
                  <a:latin typeface="Arial" panose="020B0604020202020204" pitchFamily="34" charset="0"/>
                  <a:cs typeface="Arial" panose="020B0604020202020204" pitchFamily="34" charset="0"/>
                </a:rPr>
                <a:t>Trial information given to women who may deliver at 30</a:t>
              </a:r>
              <a:r>
                <a:rPr lang="en-GB" sz="1200" b="1" baseline="30000" dirty="0">
                  <a:latin typeface="Arial" panose="020B0604020202020204" pitchFamily="34" charset="0"/>
                  <a:cs typeface="Arial" panose="020B0604020202020204" pitchFamily="34" charset="0"/>
                </a:rPr>
                <a:t>+0</a:t>
              </a:r>
              <a:r>
                <a:rPr lang="en-GB" sz="1200" b="1" dirty="0">
                  <a:latin typeface="Arial" panose="020B0604020202020204" pitchFamily="34" charset="0"/>
                  <a:cs typeface="Arial" panose="020B0604020202020204" pitchFamily="34" charset="0"/>
                </a:rPr>
                <a:t> to 32</a:t>
              </a:r>
              <a:r>
                <a:rPr lang="en-GB" sz="1200" b="1" baseline="30000" dirty="0">
                  <a:latin typeface="Arial" panose="020B0604020202020204" pitchFamily="34" charset="0"/>
                  <a:cs typeface="Arial" panose="020B0604020202020204" pitchFamily="34" charset="0"/>
                </a:rPr>
                <a:t>+6</a:t>
              </a:r>
              <a:r>
                <a:rPr lang="en-GB" sz="1200" b="1" dirty="0">
                  <a:latin typeface="Arial" panose="020B0604020202020204" pitchFamily="34" charset="0"/>
                  <a:cs typeface="Arial" panose="020B0604020202020204" pitchFamily="34" charset="0"/>
                </a:rPr>
                <a:t> weeks gestation during antenatal counselling</a:t>
              </a:r>
            </a:p>
          </p:txBody>
        </p:sp>
        <p:sp>
          <p:nvSpPr>
            <p:cNvPr id="43" name="TextBox 42"/>
            <p:cNvSpPr txBox="1"/>
            <p:nvPr/>
          </p:nvSpPr>
          <p:spPr>
            <a:xfrm>
              <a:off x="1544006" y="2592288"/>
              <a:ext cx="3780000" cy="276999"/>
            </a:xfrm>
            <a:prstGeom prst="rect">
              <a:avLst/>
            </a:prstGeom>
            <a:noFill/>
            <a:ln>
              <a:solidFill>
                <a:schemeClr val="tx1"/>
              </a:solidFill>
            </a:ln>
          </p:spPr>
          <p:txBody>
            <a:bodyPr wrap="square" rtlCol="0">
              <a:spAutoFit/>
            </a:bodyPr>
            <a:lstStyle/>
            <a:p>
              <a:pPr algn="ctr"/>
              <a:r>
                <a:rPr lang="en-GB" sz="1200" b="1" dirty="0">
                  <a:latin typeface="Arial" panose="020B0604020202020204" pitchFamily="34" charset="0"/>
                  <a:cs typeface="Arial" panose="020B0604020202020204" pitchFamily="34" charset="0"/>
                </a:rPr>
                <a:t>Women willing to give antenatal written consent</a:t>
              </a:r>
            </a:p>
          </p:txBody>
        </p:sp>
        <p:sp>
          <p:nvSpPr>
            <p:cNvPr id="44" name="TextBox 43"/>
            <p:cNvSpPr txBox="1"/>
            <p:nvPr/>
          </p:nvSpPr>
          <p:spPr>
            <a:xfrm>
              <a:off x="344581" y="3045023"/>
              <a:ext cx="1440000" cy="461665"/>
            </a:xfrm>
            <a:prstGeom prst="rect">
              <a:avLst/>
            </a:prstGeom>
            <a:noFill/>
            <a:ln>
              <a:solidFill>
                <a:schemeClr val="tx1"/>
              </a:solidFill>
            </a:ln>
          </p:spPr>
          <p:txBody>
            <a:bodyPr wrap="square" rtlCol="0">
              <a:spAutoFit/>
            </a:bodyPr>
            <a:lstStyle/>
            <a:p>
              <a:pPr algn="ctr"/>
              <a:r>
                <a:rPr lang="en-GB" sz="1200" b="1" dirty="0">
                  <a:latin typeface="Arial" panose="020B0604020202020204" pitchFamily="34" charset="0"/>
                  <a:cs typeface="Arial" panose="020B0604020202020204" pitchFamily="34" charset="0"/>
                </a:rPr>
                <a:t>Treat as per local standard care</a:t>
              </a:r>
            </a:p>
          </p:txBody>
        </p:sp>
        <p:sp>
          <p:nvSpPr>
            <p:cNvPr id="45" name="TextBox 44"/>
            <p:cNvSpPr txBox="1"/>
            <p:nvPr/>
          </p:nvSpPr>
          <p:spPr>
            <a:xfrm>
              <a:off x="1544006" y="3686889"/>
              <a:ext cx="3780000" cy="276999"/>
            </a:xfrm>
            <a:prstGeom prst="rect">
              <a:avLst/>
            </a:prstGeom>
            <a:noFill/>
            <a:ln>
              <a:solidFill>
                <a:schemeClr val="tx1"/>
              </a:solidFill>
            </a:ln>
          </p:spPr>
          <p:txBody>
            <a:bodyPr wrap="square" rtlCol="0">
              <a:spAutoFit/>
            </a:bodyPr>
            <a:lstStyle/>
            <a:p>
              <a:pPr algn="ctr"/>
              <a:r>
                <a:rPr lang="en-GB" sz="1200" b="1" dirty="0">
                  <a:latin typeface="Arial" panose="020B0604020202020204" pitchFamily="34" charset="0"/>
                  <a:cs typeface="Arial" panose="020B0604020202020204" pitchFamily="34" charset="0"/>
                </a:rPr>
                <a:t>Infant delivered at 30+0 to 32+6 weeks gestation</a:t>
              </a:r>
            </a:p>
          </p:txBody>
        </p:sp>
        <p:sp>
          <p:nvSpPr>
            <p:cNvPr id="46" name="TextBox 45"/>
            <p:cNvSpPr txBox="1"/>
            <p:nvPr/>
          </p:nvSpPr>
          <p:spPr>
            <a:xfrm>
              <a:off x="1958006" y="4372689"/>
              <a:ext cx="2952000" cy="276999"/>
            </a:xfrm>
            <a:prstGeom prst="rect">
              <a:avLst/>
            </a:prstGeom>
            <a:noFill/>
            <a:ln>
              <a:solidFill>
                <a:schemeClr val="tx1"/>
              </a:solidFill>
            </a:ln>
          </p:spPr>
          <p:txBody>
            <a:bodyPr wrap="square" rtlCol="0">
              <a:spAutoFit/>
            </a:bodyPr>
            <a:lstStyle/>
            <a:p>
              <a:pPr algn="ctr"/>
              <a:r>
                <a:rPr lang="en-GB" sz="1200" b="1" dirty="0">
                  <a:latin typeface="Arial" panose="020B0604020202020204" pitchFamily="34" charset="0"/>
                  <a:cs typeface="Arial" panose="020B0604020202020204" pitchFamily="34" charset="0"/>
                </a:rPr>
                <a:t>Infant meets eligibility criteria?</a:t>
              </a:r>
            </a:p>
          </p:txBody>
        </p:sp>
        <p:sp>
          <p:nvSpPr>
            <p:cNvPr id="47" name="TextBox 46"/>
            <p:cNvSpPr txBox="1"/>
            <p:nvPr/>
          </p:nvSpPr>
          <p:spPr>
            <a:xfrm>
              <a:off x="344581" y="4873823"/>
              <a:ext cx="1440000" cy="461665"/>
            </a:xfrm>
            <a:prstGeom prst="rect">
              <a:avLst/>
            </a:prstGeom>
            <a:noFill/>
            <a:ln>
              <a:solidFill>
                <a:schemeClr val="tx1"/>
              </a:solidFill>
            </a:ln>
          </p:spPr>
          <p:txBody>
            <a:bodyPr wrap="square" rtlCol="0">
              <a:spAutoFit/>
            </a:bodyPr>
            <a:lstStyle/>
            <a:p>
              <a:pPr algn="ctr"/>
              <a:r>
                <a:rPr lang="en-GB" sz="1200" b="1" dirty="0">
                  <a:latin typeface="Arial" panose="020B0604020202020204" pitchFamily="34" charset="0"/>
                  <a:cs typeface="Arial" panose="020B0604020202020204" pitchFamily="34" charset="0"/>
                </a:rPr>
                <a:t>Treat as per local standard care</a:t>
              </a:r>
            </a:p>
          </p:txBody>
        </p:sp>
        <p:sp>
          <p:nvSpPr>
            <p:cNvPr id="48" name="TextBox 47"/>
            <p:cNvSpPr txBox="1"/>
            <p:nvPr/>
          </p:nvSpPr>
          <p:spPr>
            <a:xfrm>
              <a:off x="1958006" y="5363289"/>
              <a:ext cx="2952000" cy="276999"/>
            </a:xfrm>
            <a:prstGeom prst="rect">
              <a:avLst/>
            </a:prstGeom>
            <a:noFill/>
            <a:ln>
              <a:solidFill>
                <a:schemeClr val="tx1"/>
              </a:solidFill>
            </a:ln>
          </p:spPr>
          <p:txBody>
            <a:bodyPr wrap="square" rtlCol="0">
              <a:spAutoFit/>
            </a:bodyPr>
            <a:lstStyle/>
            <a:p>
              <a:pPr algn="ctr"/>
              <a:r>
                <a:rPr lang="en-GB" sz="1200" b="1" dirty="0">
                  <a:latin typeface="Arial" panose="020B0604020202020204" pitchFamily="34" charset="0"/>
                  <a:cs typeface="Arial" panose="020B0604020202020204" pitchFamily="34" charset="0"/>
                </a:rPr>
                <a:t>Randomisation within 3 hours of birth</a:t>
              </a:r>
            </a:p>
          </p:txBody>
        </p:sp>
        <p:cxnSp>
          <p:nvCxnSpPr>
            <p:cNvPr id="49" name="Straight Arrow Connector 48"/>
            <p:cNvCxnSpPr>
              <a:stCxn id="45" idx="2"/>
              <a:endCxn id="46" idx="0"/>
            </p:cNvCxnSpPr>
            <p:nvPr/>
          </p:nvCxnSpPr>
          <p:spPr>
            <a:xfrm>
              <a:off x="3434006" y="3963888"/>
              <a:ext cx="0" cy="40880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43" idx="2"/>
              <a:endCxn id="45" idx="0"/>
            </p:cNvCxnSpPr>
            <p:nvPr/>
          </p:nvCxnSpPr>
          <p:spPr>
            <a:xfrm>
              <a:off x="3434006" y="2869287"/>
              <a:ext cx="0" cy="81760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42" idx="2"/>
              <a:endCxn id="43" idx="0"/>
            </p:cNvCxnSpPr>
            <p:nvPr/>
          </p:nvCxnSpPr>
          <p:spPr>
            <a:xfrm>
              <a:off x="3422581" y="2135088"/>
              <a:ext cx="11425" cy="4572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a:stCxn id="46" idx="2"/>
              <a:endCxn id="48" idx="0"/>
            </p:cNvCxnSpPr>
            <p:nvPr/>
          </p:nvCxnSpPr>
          <p:spPr>
            <a:xfrm>
              <a:off x="3434006" y="4649688"/>
              <a:ext cx="0" cy="71360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stCxn id="43" idx="2"/>
              <a:endCxn id="44" idx="3"/>
            </p:cNvCxnSpPr>
            <p:nvPr/>
          </p:nvCxnSpPr>
          <p:spPr>
            <a:xfrm flipH="1">
              <a:off x="1784581" y="2869287"/>
              <a:ext cx="1649425" cy="40656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3218006" y="3049488"/>
              <a:ext cx="432000" cy="252000"/>
            </a:xfrm>
            <a:prstGeom prst="rect">
              <a:avLst/>
            </a:prstGeom>
            <a:solidFill>
              <a:schemeClr val="bg1"/>
            </a:solidFill>
            <a:ln>
              <a:noFill/>
            </a:ln>
          </p:spPr>
          <p:txBody>
            <a:bodyPr wrap="square" rtlCol="0">
              <a:spAutoFit/>
            </a:bodyPr>
            <a:lstStyle/>
            <a:p>
              <a:pPr algn="ctr"/>
              <a:r>
                <a:rPr lang="en-GB" sz="1050" b="1" dirty="0">
                  <a:latin typeface="Arial" panose="020B0604020202020204" pitchFamily="34" charset="0"/>
                  <a:cs typeface="Arial" panose="020B0604020202020204" pitchFamily="34" charset="0"/>
                </a:rPr>
                <a:t>Yes</a:t>
              </a:r>
            </a:p>
          </p:txBody>
        </p:sp>
        <p:sp>
          <p:nvSpPr>
            <p:cNvPr id="55" name="TextBox 54"/>
            <p:cNvSpPr txBox="1"/>
            <p:nvPr/>
          </p:nvSpPr>
          <p:spPr>
            <a:xfrm>
              <a:off x="2114581" y="3026088"/>
              <a:ext cx="432000" cy="252000"/>
            </a:xfrm>
            <a:prstGeom prst="rect">
              <a:avLst/>
            </a:prstGeom>
            <a:solidFill>
              <a:schemeClr val="bg1"/>
            </a:solidFill>
            <a:ln>
              <a:noFill/>
            </a:ln>
          </p:spPr>
          <p:txBody>
            <a:bodyPr wrap="square" rtlCol="0">
              <a:spAutoFit/>
            </a:bodyPr>
            <a:lstStyle/>
            <a:p>
              <a:pPr algn="ctr"/>
              <a:r>
                <a:rPr lang="en-GB" sz="1050" b="1" dirty="0">
                  <a:latin typeface="Arial" panose="020B0604020202020204" pitchFamily="34" charset="0"/>
                  <a:cs typeface="Arial" panose="020B0604020202020204" pitchFamily="34" charset="0"/>
                </a:rPr>
                <a:t>No</a:t>
              </a:r>
            </a:p>
          </p:txBody>
        </p:sp>
        <p:cxnSp>
          <p:nvCxnSpPr>
            <p:cNvPr id="56" name="Straight Arrow Connector 55"/>
            <p:cNvCxnSpPr>
              <a:stCxn id="46" idx="2"/>
              <a:endCxn id="47" idx="3"/>
            </p:cNvCxnSpPr>
            <p:nvPr/>
          </p:nvCxnSpPr>
          <p:spPr>
            <a:xfrm flipH="1">
              <a:off x="1784581" y="4649688"/>
              <a:ext cx="1649425" cy="45496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3218006" y="4778688"/>
              <a:ext cx="432000" cy="252000"/>
            </a:xfrm>
            <a:prstGeom prst="rect">
              <a:avLst/>
            </a:prstGeom>
            <a:solidFill>
              <a:schemeClr val="bg1"/>
            </a:solidFill>
            <a:ln>
              <a:noFill/>
            </a:ln>
          </p:spPr>
          <p:txBody>
            <a:bodyPr wrap="square" rtlCol="0">
              <a:spAutoFit/>
            </a:bodyPr>
            <a:lstStyle/>
            <a:p>
              <a:pPr algn="ctr"/>
              <a:r>
                <a:rPr lang="en-GB" sz="1050" b="1" dirty="0">
                  <a:latin typeface="Arial" panose="020B0604020202020204" pitchFamily="34" charset="0"/>
                  <a:cs typeface="Arial" panose="020B0604020202020204" pitchFamily="34" charset="0"/>
                </a:rPr>
                <a:t>Yes</a:t>
              </a:r>
            </a:p>
          </p:txBody>
        </p:sp>
        <p:sp>
          <p:nvSpPr>
            <p:cNvPr id="58" name="TextBox 57"/>
            <p:cNvSpPr txBox="1"/>
            <p:nvPr/>
          </p:nvSpPr>
          <p:spPr>
            <a:xfrm>
              <a:off x="2114581" y="4854888"/>
              <a:ext cx="432000" cy="252000"/>
            </a:xfrm>
            <a:prstGeom prst="rect">
              <a:avLst/>
            </a:prstGeom>
            <a:solidFill>
              <a:schemeClr val="bg1"/>
            </a:solidFill>
            <a:ln>
              <a:noFill/>
            </a:ln>
          </p:spPr>
          <p:txBody>
            <a:bodyPr wrap="square" rtlCol="0">
              <a:spAutoFit/>
            </a:bodyPr>
            <a:lstStyle/>
            <a:p>
              <a:pPr algn="ctr"/>
              <a:r>
                <a:rPr lang="en-GB" sz="1050" b="1" dirty="0">
                  <a:latin typeface="Arial" panose="020B0604020202020204" pitchFamily="34" charset="0"/>
                  <a:cs typeface="Arial" panose="020B0604020202020204" pitchFamily="34" charset="0"/>
                </a:rPr>
                <a:t>No</a:t>
              </a:r>
            </a:p>
          </p:txBody>
        </p:sp>
        <p:sp>
          <p:nvSpPr>
            <p:cNvPr id="59" name="TextBox 58"/>
            <p:cNvSpPr txBox="1"/>
            <p:nvPr/>
          </p:nvSpPr>
          <p:spPr>
            <a:xfrm>
              <a:off x="5400456" y="1488757"/>
              <a:ext cx="3276000" cy="648000"/>
            </a:xfrm>
            <a:prstGeom prst="rect">
              <a:avLst/>
            </a:prstGeom>
            <a:noFill/>
            <a:ln>
              <a:solidFill>
                <a:schemeClr val="tx1"/>
              </a:solidFill>
            </a:ln>
          </p:spPr>
          <p:txBody>
            <a:bodyPr wrap="square" rtlCol="0">
              <a:spAutoFit/>
            </a:bodyPr>
            <a:lstStyle/>
            <a:p>
              <a:pPr algn="ctr"/>
              <a:r>
                <a:rPr lang="en-GB" sz="1200" b="1" dirty="0">
                  <a:latin typeface="Arial" panose="020B0604020202020204" pitchFamily="34" charset="0"/>
                  <a:cs typeface="Arial" panose="020B0604020202020204" pitchFamily="34" charset="0"/>
                </a:rPr>
                <a:t>Women presenting in preterm labour (antenatal) or who has just delivered (postnatal)  at 30</a:t>
              </a:r>
              <a:r>
                <a:rPr lang="en-GB" sz="1200" b="1" baseline="30000" dirty="0">
                  <a:latin typeface="Arial" panose="020B0604020202020204" pitchFamily="34" charset="0"/>
                  <a:cs typeface="Arial" panose="020B0604020202020204" pitchFamily="34" charset="0"/>
                </a:rPr>
                <a:t>+0</a:t>
              </a:r>
              <a:r>
                <a:rPr lang="en-GB" sz="1200" b="1" dirty="0">
                  <a:latin typeface="Arial" panose="020B0604020202020204" pitchFamily="34" charset="0"/>
                  <a:cs typeface="Arial" panose="020B0604020202020204" pitchFamily="34" charset="0"/>
                </a:rPr>
                <a:t> to 32</a:t>
              </a:r>
              <a:r>
                <a:rPr lang="en-GB" sz="1200" b="1" baseline="30000" dirty="0">
                  <a:latin typeface="Arial" panose="020B0604020202020204" pitchFamily="34" charset="0"/>
                  <a:cs typeface="Arial" panose="020B0604020202020204" pitchFamily="34" charset="0"/>
                </a:rPr>
                <a:t>+6</a:t>
              </a:r>
              <a:r>
                <a:rPr lang="en-GB" sz="1200" b="1" dirty="0">
                  <a:latin typeface="Arial" panose="020B0604020202020204" pitchFamily="34" charset="0"/>
                  <a:cs typeface="Arial" panose="020B0604020202020204" pitchFamily="34" charset="0"/>
                </a:rPr>
                <a:t> weeks gestation</a:t>
              </a:r>
            </a:p>
          </p:txBody>
        </p:sp>
        <p:sp>
          <p:nvSpPr>
            <p:cNvPr id="60" name="TextBox 59"/>
            <p:cNvSpPr txBox="1"/>
            <p:nvPr/>
          </p:nvSpPr>
          <p:spPr>
            <a:xfrm>
              <a:off x="5573881" y="2897088"/>
              <a:ext cx="2952000" cy="276999"/>
            </a:xfrm>
            <a:prstGeom prst="rect">
              <a:avLst/>
            </a:prstGeom>
            <a:noFill/>
            <a:ln>
              <a:solidFill>
                <a:schemeClr val="tx1"/>
              </a:solidFill>
            </a:ln>
          </p:spPr>
          <p:txBody>
            <a:bodyPr wrap="square" rtlCol="0">
              <a:spAutoFit/>
            </a:bodyPr>
            <a:lstStyle/>
            <a:p>
              <a:pPr algn="ctr"/>
              <a:r>
                <a:rPr lang="en-GB" sz="1200" b="1" dirty="0">
                  <a:latin typeface="Arial" panose="020B0604020202020204" pitchFamily="34" charset="0"/>
                  <a:cs typeface="Arial" panose="020B0604020202020204" pitchFamily="34" charset="0"/>
                </a:rPr>
                <a:t>Infant meets eligibility criteria?</a:t>
              </a:r>
            </a:p>
          </p:txBody>
        </p:sp>
        <p:sp>
          <p:nvSpPr>
            <p:cNvPr id="61" name="TextBox 60"/>
            <p:cNvSpPr txBox="1"/>
            <p:nvPr/>
          </p:nvSpPr>
          <p:spPr>
            <a:xfrm>
              <a:off x="5573881" y="3619007"/>
              <a:ext cx="2952000" cy="276999"/>
            </a:xfrm>
            <a:prstGeom prst="rect">
              <a:avLst/>
            </a:prstGeom>
            <a:noFill/>
            <a:ln>
              <a:solidFill>
                <a:schemeClr val="tx1"/>
              </a:solidFill>
            </a:ln>
          </p:spPr>
          <p:txBody>
            <a:bodyPr wrap="square" rtlCol="0">
              <a:spAutoFit/>
            </a:bodyPr>
            <a:lstStyle/>
            <a:p>
              <a:pPr algn="ctr"/>
              <a:r>
                <a:rPr lang="en-GB" sz="1200" b="1" dirty="0">
                  <a:latin typeface="Arial" panose="020B0604020202020204" pitchFamily="34" charset="0"/>
                  <a:cs typeface="Arial" panose="020B0604020202020204" pitchFamily="34" charset="0"/>
                </a:rPr>
                <a:t>Mother gives oral assent </a:t>
              </a:r>
            </a:p>
          </p:txBody>
        </p:sp>
        <p:cxnSp>
          <p:nvCxnSpPr>
            <p:cNvPr id="62" name="Straight Arrow Connector 61"/>
            <p:cNvCxnSpPr>
              <a:stCxn id="59" idx="2"/>
              <a:endCxn id="60" idx="0"/>
            </p:cNvCxnSpPr>
            <p:nvPr/>
          </p:nvCxnSpPr>
          <p:spPr>
            <a:xfrm>
              <a:off x="7038456" y="2136757"/>
              <a:ext cx="11425" cy="76033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a:stCxn id="60" idx="2"/>
              <a:endCxn id="61" idx="0"/>
            </p:cNvCxnSpPr>
            <p:nvPr/>
          </p:nvCxnSpPr>
          <p:spPr>
            <a:xfrm>
              <a:off x="7049881" y="3174087"/>
              <a:ext cx="0" cy="44492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a:stCxn id="61" idx="2"/>
              <a:endCxn id="48" idx="3"/>
            </p:cNvCxnSpPr>
            <p:nvPr/>
          </p:nvCxnSpPr>
          <p:spPr>
            <a:xfrm flipH="1">
              <a:off x="4910006" y="3896006"/>
              <a:ext cx="2139875" cy="160578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stCxn id="66" idx="2"/>
              <a:endCxn id="70" idx="0"/>
            </p:cNvCxnSpPr>
            <p:nvPr/>
          </p:nvCxnSpPr>
          <p:spPr>
            <a:xfrm>
              <a:off x="6365306" y="4520688"/>
              <a:ext cx="440975" cy="103893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6149306" y="4268688"/>
              <a:ext cx="432000" cy="252000"/>
            </a:xfrm>
            <a:prstGeom prst="rect">
              <a:avLst/>
            </a:prstGeom>
            <a:solidFill>
              <a:schemeClr val="bg1"/>
            </a:solidFill>
            <a:ln>
              <a:noFill/>
            </a:ln>
          </p:spPr>
          <p:txBody>
            <a:bodyPr wrap="square" rtlCol="0">
              <a:spAutoFit/>
            </a:bodyPr>
            <a:lstStyle/>
            <a:p>
              <a:pPr algn="ctr"/>
              <a:r>
                <a:rPr lang="en-GB" sz="1050" b="1" dirty="0">
                  <a:latin typeface="Arial" panose="020B0604020202020204" pitchFamily="34" charset="0"/>
                  <a:cs typeface="Arial" panose="020B0604020202020204" pitchFamily="34" charset="0"/>
                </a:rPr>
                <a:t>Yes</a:t>
              </a:r>
            </a:p>
          </p:txBody>
        </p:sp>
        <p:sp>
          <p:nvSpPr>
            <p:cNvPr id="67" name="TextBox 66"/>
            <p:cNvSpPr txBox="1"/>
            <p:nvPr/>
          </p:nvSpPr>
          <p:spPr>
            <a:xfrm>
              <a:off x="7038506" y="4422419"/>
              <a:ext cx="1440000" cy="461665"/>
            </a:xfrm>
            <a:prstGeom prst="rect">
              <a:avLst/>
            </a:prstGeom>
            <a:noFill/>
            <a:ln>
              <a:solidFill>
                <a:schemeClr val="tx1"/>
              </a:solidFill>
            </a:ln>
          </p:spPr>
          <p:txBody>
            <a:bodyPr wrap="square" rtlCol="0">
              <a:spAutoFit/>
            </a:bodyPr>
            <a:lstStyle/>
            <a:p>
              <a:pPr algn="ctr"/>
              <a:r>
                <a:rPr lang="en-GB" sz="1200" b="1" dirty="0">
                  <a:latin typeface="Arial" panose="020B0604020202020204" pitchFamily="34" charset="0"/>
                  <a:cs typeface="Arial" panose="020B0604020202020204" pitchFamily="34" charset="0"/>
                </a:rPr>
                <a:t>Treat as per local standard care</a:t>
              </a:r>
            </a:p>
          </p:txBody>
        </p:sp>
        <p:cxnSp>
          <p:nvCxnSpPr>
            <p:cNvPr id="68" name="Straight Arrow Connector 67"/>
            <p:cNvCxnSpPr>
              <a:stCxn id="61" idx="2"/>
              <a:endCxn id="67" idx="0"/>
            </p:cNvCxnSpPr>
            <p:nvPr/>
          </p:nvCxnSpPr>
          <p:spPr>
            <a:xfrm>
              <a:off x="7049881" y="3896006"/>
              <a:ext cx="708625" cy="52641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7241306" y="4025006"/>
              <a:ext cx="432000" cy="252000"/>
            </a:xfrm>
            <a:prstGeom prst="rect">
              <a:avLst/>
            </a:prstGeom>
            <a:solidFill>
              <a:schemeClr val="bg1"/>
            </a:solidFill>
            <a:ln>
              <a:noFill/>
            </a:ln>
          </p:spPr>
          <p:txBody>
            <a:bodyPr wrap="square" rtlCol="0">
              <a:spAutoFit/>
            </a:bodyPr>
            <a:lstStyle/>
            <a:p>
              <a:pPr algn="ctr"/>
              <a:r>
                <a:rPr lang="en-GB" sz="1050" b="1" dirty="0">
                  <a:latin typeface="Arial" panose="020B0604020202020204" pitchFamily="34" charset="0"/>
                  <a:cs typeface="Arial" panose="020B0604020202020204" pitchFamily="34" charset="0"/>
                </a:rPr>
                <a:t>No</a:t>
              </a:r>
            </a:p>
          </p:txBody>
        </p:sp>
        <p:sp>
          <p:nvSpPr>
            <p:cNvPr id="70" name="TextBox 69"/>
            <p:cNvSpPr txBox="1"/>
            <p:nvPr/>
          </p:nvSpPr>
          <p:spPr>
            <a:xfrm>
              <a:off x="5213581" y="5559623"/>
              <a:ext cx="3185400" cy="461665"/>
            </a:xfrm>
            <a:prstGeom prst="rect">
              <a:avLst/>
            </a:prstGeom>
            <a:noFill/>
            <a:ln>
              <a:solidFill>
                <a:schemeClr val="tx1"/>
              </a:solidFill>
            </a:ln>
          </p:spPr>
          <p:txBody>
            <a:bodyPr wrap="square" rtlCol="0">
              <a:spAutoFit/>
            </a:bodyPr>
            <a:lstStyle/>
            <a:p>
              <a:pPr algn="ctr"/>
              <a:r>
                <a:rPr lang="en-GB" sz="1200" b="1" dirty="0">
                  <a:latin typeface="Arial" panose="020B0604020202020204" pitchFamily="34" charset="0"/>
                  <a:cs typeface="Arial" panose="020B0604020202020204" pitchFamily="34" charset="0"/>
                </a:rPr>
                <a:t>Written informed consent as soon as possible to for use of data in trial</a:t>
              </a:r>
            </a:p>
          </p:txBody>
        </p:sp>
        <p:cxnSp>
          <p:nvCxnSpPr>
            <p:cNvPr id="71" name="Straight Arrow Connector 70"/>
            <p:cNvCxnSpPr>
              <a:stCxn id="41" idx="2"/>
              <a:endCxn id="42" idx="0"/>
            </p:cNvCxnSpPr>
            <p:nvPr/>
          </p:nvCxnSpPr>
          <p:spPr>
            <a:xfrm flipH="1">
              <a:off x="3422581" y="1188422"/>
              <a:ext cx="1787125" cy="30033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a:stCxn id="41" idx="2"/>
              <a:endCxn id="59" idx="0"/>
            </p:cNvCxnSpPr>
            <p:nvPr/>
          </p:nvCxnSpPr>
          <p:spPr>
            <a:xfrm>
              <a:off x="5209706" y="1188422"/>
              <a:ext cx="1828750" cy="30033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3" name="Oval 2"/>
          <p:cNvSpPr/>
          <p:nvPr/>
        </p:nvSpPr>
        <p:spPr>
          <a:xfrm>
            <a:off x="3342807" y="5229201"/>
            <a:ext cx="3241775" cy="56125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5842" y="6021289"/>
            <a:ext cx="609600" cy="609600"/>
          </a:xfrm>
          <a:prstGeom prst="rect">
            <a:avLst/>
          </a:prstGeom>
        </p:spPr>
      </p:pic>
    </p:spTree>
    <p:extLst>
      <p:ext uri="{BB962C8B-B14F-4D97-AF65-F5344CB8AC3E}">
        <p14:creationId xmlns:p14="http://schemas.microsoft.com/office/powerpoint/2010/main" val="1830426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0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TextBox 111"/>
          <p:cNvSpPr txBox="1"/>
          <p:nvPr/>
        </p:nvSpPr>
        <p:spPr>
          <a:xfrm>
            <a:off x="3998248" y="1052737"/>
            <a:ext cx="4050000" cy="323165"/>
          </a:xfrm>
          <a:prstGeom prst="rect">
            <a:avLst/>
          </a:prstGeom>
          <a:noFill/>
          <a:ln>
            <a:solidFill>
              <a:schemeClr val="tx1"/>
            </a:solidFill>
          </a:ln>
        </p:spPr>
        <p:txBody>
          <a:bodyPr wrap="square" rtlCol="0">
            <a:spAutoFit/>
          </a:bodyPr>
          <a:lstStyle/>
          <a:p>
            <a:pPr algn="ctr"/>
            <a:r>
              <a:rPr lang="en-GB" sz="1500" b="1" dirty="0">
                <a:latin typeface="Arial" panose="020B0604020202020204" pitchFamily="34" charset="0"/>
                <a:cs typeface="Arial" panose="020B0604020202020204" pitchFamily="34" charset="0"/>
              </a:rPr>
              <a:t>Randomise mother within 3 hours of birth</a:t>
            </a:r>
          </a:p>
        </p:txBody>
      </p:sp>
      <p:sp>
        <p:nvSpPr>
          <p:cNvPr id="113" name="TextBox 112"/>
          <p:cNvSpPr txBox="1"/>
          <p:nvPr/>
        </p:nvSpPr>
        <p:spPr>
          <a:xfrm>
            <a:off x="1919536" y="1834478"/>
            <a:ext cx="3915000" cy="1015663"/>
          </a:xfrm>
          <a:prstGeom prst="rect">
            <a:avLst/>
          </a:prstGeom>
          <a:noFill/>
          <a:ln>
            <a:solidFill>
              <a:schemeClr val="tx1"/>
            </a:solidFill>
          </a:ln>
        </p:spPr>
        <p:txBody>
          <a:bodyPr wrap="square" rtlCol="0">
            <a:spAutoFit/>
          </a:bodyPr>
          <a:lstStyle/>
          <a:p>
            <a:pPr algn="ctr"/>
            <a:r>
              <a:rPr lang="en-GB" sz="1500" b="1" dirty="0">
                <a:latin typeface="Arial" panose="020B0604020202020204" pitchFamily="34" charset="0"/>
                <a:cs typeface="Arial" panose="020B0604020202020204" pitchFamily="34" charset="0"/>
              </a:rPr>
              <a:t>Intervention (full milk)</a:t>
            </a:r>
          </a:p>
          <a:p>
            <a:pPr algn="ctr"/>
            <a:r>
              <a:rPr lang="en-GB" sz="1500" dirty="0">
                <a:latin typeface="Arial" panose="020B0604020202020204" pitchFamily="34" charset="0"/>
                <a:cs typeface="Arial" panose="020B0604020202020204" pitchFamily="34" charset="0"/>
              </a:rPr>
              <a:t>Total enteral milk feeds from day 1</a:t>
            </a:r>
          </a:p>
          <a:p>
            <a:pPr algn="ctr"/>
            <a:r>
              <a:rPr lang="en-GB" sz="1500" dirty="0">
                <a:latin typeface="Arial" panose="020B0604020202020204" pitchFamily="34" charset="0"/>
                <a:cs typeface="Arial" panose="020B0604020202020204" pitchFamily="34" charset="0"/>
              </a:rPr>
              <a:t>60ml/kg/day, increasing as per daily fluid requirement up to at least 140ml/kg/day</a:t>
            </a:r>
          </a:p>
        </p:txBody>
      </p:sp>
      <p:sp>
        <p:nvSpPr>
          <p:cNvPr id="114" name="TextBox 113"/>
          <p:cNvSpPr txBox="1"/>
          <p:nvPr/>
        </p:nvSpPr>
        <p:spPr>
          <a:xfrm>
            <a:off x="5962642" y="1855004"/>
            <a:ext cx="3915000" cy="1015663"/>
          </a:xfrm>
          <a:prstGeom prst="rect">
            <a:avLst/>
          </a:prstGeom>
          <a:noFill/>
          <a:ln>
            <a:solidFill>
              <a:schemeClr val="tx1"/>
            </a:solidFill>
          </a:ln>
        </p:spPr>
        <p:txBody>
          <a:bodyPr wrap="square" rtlCol="0">
            <a:spAutoFit/>
          </a:bodyPr>
          <a:lstStyle/>
          <a:p>
            <a:pPr algn="ctr"/>
            <a:r>
              <a:rPr lang="en-GB" sz="1500" b="1" dirty="0">
                <a:latin typeface="Arial" panose="020B0604020202020204" pitchFamily="34" charset="0"/>
                <a:cs typeface="Arial" panose="020B0604020202020204" pitchFamily="34" charset="0"/>
              </a:rPr>
              <a:t>Control (gradual milk)</a:t>
            </a:r>
          </a:p>
          <a:p>
            <a:pPr algn="ctr"/>
            <a:r>
              <a:rPr lang="en-GB" sz="1500" dirty="0">
                <a:latin typeface="Arial" panose="020B0604020202020204" pitchFamily="34" charset="0"/>
                <a:cs typeface="Arial" panose="020B0604020202020204" pitchFamily="34" charset="0"/>
              </a:rPr>
              <a:t>IV fluid or parenteral nutrition </a:t>
            </a:r>
            <a:br>
              <a:rPr lang="en-GB" sz="1500" dirty="0">
                <a:latin typeface="Arial" panose="020B0604020202020204" pitchFamily="34" charset="0"/>
                <a:cs typeface="Arial" panose="020B0604020202020204" pitchFamily="34" charset="0"/>
              </a:rPr>
            </a:br>
            <a:r>
              <a:rPr lang="en-GB" sz="1500" dirty="0">
                <a:latin typeface="Arial" panose="020B0604020202020204" pitchFamily="34" charset="0"/>
                <a:cs typeface="Arial" panose="020B0604020202020204" pitchFamily="34" charset="0"/>
              </a:rPr>
              <a:t>milk maximum of 30ml/kg milk on day 1, then increase as per local practice </a:t>
            </a:r>
          </a:p>
        </p:txBody>
      </p:sp>
      <p:sp>
        <p:nvSpPr>
          <p:cNvPr id="115" name="TextBox 114"/>
          <p:cNvSpPr txBox="1"/>
          <p:nvPr/>
        </p:nvSpPr>
        <p:spPr>
          <a:xfrm>
            <a:off x="2198191" y="3284984"/>
            <a:ext cx="7650117" cy="682238"/>
          </a:xfrm>
          <a:prstGeom prst="rect">
            <a:avLst/>
          </a:prstGeom>
          <a:noFill/>
          <a:ln>
            <a:solidFill>
              <a:schemeClr val="tx1"/>
            </a:solidFill>
          </a:ln>
        </p:spPr>
        <p:txBody>
          <a:bodyPr wrap="square" rtlCol="0">
            <a:spAutoFit/>
          </a:bodyPr>
          <a:lstStyle/>
          <a:p>
            <a:pPr algn="ctr">
              <a:spcBef>
                <a:spcPts val="450"/>
              </a:spcBef>
              <a:spcAft>
                <a:spcPts val="450"/>
              </a:spcAft>
            </a:pPr>
            <a:r>
              <a:rPr lang="en-GB" sz="1500" dirty="0">
                <a:latin typeface="Arial" panose="020B0604020202020204" pitchFamily="34" charset="0"/>
                <a:cs typeface="Arial" panose="020B0604020202020204" pitchFamily="34" charset="0"/>
              </a:rPr>
              <a:t>Increase milk feeds, add breast milk fortifiers, or other changes as per local practice. </a:t>
            </a:r>
          </a:p>
          <a:p>
            <a:pPr algn="ctr">
              <a:spcBef>
                <a:spcPts val="450"/>
              </a:spcBef>
              <a:spcAft>
                <a:spcPts val="450"/>
              </a:spcAft>
            </a:pPr>
            <a:r>
              <a:rPr lang="en-GB" sz="1500" dirty="0">
                <a:latin typeface="Arial" panose="020B0604020202020204" pitchFamily="34" charset="0"/>
                <a:cs typeface="Arial" panose="020B0604020202020204" pitchFamily="34" charset="0"/>
              </a:rPr>
              <a:t>Feeding data collection until 140ml/kg/day reached and sustained for 3 days</a:t>
            </a:r>
          </a:p>
        </p:txBody>
      </p:sp>
      <p:sp>
        <p:nvSpPr>
          <p:cNvPr id="116" name="TextBox 115"/>
          <p:cNvSpPr txBox="1"/>
          <p:nvPr/>
        </p:nvSpPr>
        <p:spPr>
          <a:xfrm>
            <a:off x="3707896" y="4263048"/>
            <a:ext cx="4630704" cy="323165"/>
          </a:xfrm>
          <a:prstGeom prst="rect">
            <a:avLst/>
          </a:prstGeom>
          <a:noFill/>
          <a:ln>
            <a:solidFill>
              <a:schemeClr val="tx1"/>
            </a:solidFill>
          </a:ln>
        </p:spPr>
        <p:txBody>
          <a:bodyPr wrap="square" rtlCol="0">
            <a:spAutoFit/>
          </a:bodyPr>
          <a:lstStyle/>
          <a:p>
            <a:r>
              <a:rPr lang="en-GB" sz="1500" dirty="0">
                <a:latin typeface="Arial" panose="020B0604020202020204" pitchFamily="34" charset="0"/>
                <a:cs typeface="Arial" panose="020B0604020202020204" pitchFamily="34" charset="0"/>
              </a:rPr>
              <a:t>Data collection until baby is discharged home</a:t>
            </a:r>
          </a:p>
        </p:txBody>
      </p:sp>
      <p:sp>
        <p:nvSpPr>
          <p:cNvPr id="117" name="TextBox 116"/>
          <p:cNvSpPr txBox="1"/>
          <p:nvPr/>
        </p:nvSpPr>
        <p:spPr>
          <a:xfrm>
            <a:off x="2768950" y="4882038"/>
            <a:ext cx="6516000" cy="323165"/>
          </a:xfrm>
          <a:prstGeom prst="rect">
            <a:avLst/>
          </a:prstGeom>
          <a:noFill/>
          <a:ln>
            <a:solidFill>
              <a:schemeClr val="tx1"/>
            </a:solidFill>
          </a:ln>
        </p:spPr>
        <p:txBody>
          <a:bodyPr wrap="square" rtlCol="0">
            <a:spAutoFit/>
          </a:bodyPr>
          <a:lstStyle/>
          <a:p>
            <a:pPr algn="ctr"/>
            <a:r>
              <a:rPr lang="en-GB" sz="1500" dirty="0">
                <a:latin typeface="Arial" panose="020B0604020202020204" pitchFamily="34" charset="0"/>
                <a:cs typeface="Arial" panose="020B0604020202020204" pitchFamily="34" charset="0"/>
              </a:rPr>
              <a:t>6 week corrected gestational age – questionnaire for health economic data</a:t>
            </a:r>
          </a:p>
        </p:txBody>
      </p:sp>
      <p:sp>
        <p:nvSpPr>
          <p:cNvPr id="118" name="TextBox 117"/>
          <p:cNvSpPr txBox="1"/>
          <p:nvPr/>
        </p:nvSpPr>
        <p:spPr>
          <a:xfrm>
            <a:off x="2984974" y="5501029"/>
            <a:ext cx="6081758" cy="323165"/>
          </a:xfrm>
          <a:prstGeom prst="rect">
            <a:avLst/>
          </a:prstGeom>
          <a:noFill/>
          <a:ln>
            <a:solidFill>
              <a:schemeClr val="tx1"/>
            </a:solidFill>
          </a:ln>
        </p:spPr>
        <p:txBody>
          <a:bodyPr wrap="square" rtlCol="0">
            <a:spAutoFit/>
          </a:bodyPr>
          <a:lstStyle/>
          <a:p>
            <a:r>
              <a:rPr lang="en-GB" sz="1500" dirty="0">
                <a:latin typeface="Arial" panose="020B0604020202020204" pitchFamily="34" charset="0"/>
                <a:cs typeface="Arial" panose="020B0604020202020204" pitchFamily="34" charset="0"/>
              </a:rPr>
              <a:t>Ongoing contact with families to facilitate planned two year follow-up</a:t>
            </a:r>
          </a:p>
        </p:txBody>
      </p:sp>
      <p:cxnSp>
        <p:nvCxnSpPr>
          <p:cNvPr id="119" name="Straight Arrow Connector 118"/>
          <p:cNvCxnSpPr>
            <a:stCxn id="112" idx="2"/>
            <a:endCxn id="113" idx="0"/>
          </p:cNvCxnSpPr>
          <p:nvPr/>
        </p:nvCxnSpPr>
        <p:spPr>
          <a:xfrm flipH="1">
            <a:off x="3877036" y="1375901"/>
            <a:ext cx="2146212" cy="45857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Straight Arrow Connector 119"/>
          <p:cNvCxnSpPr>
            <a:stCxn id="112" idx="2"/>
            <a:endCxn id="114" idx="0"/>
          </p:cNvCxnSpPr>
          <p:nvPr/>
        </p:nvCxnSpPr>
        <p:spPr>
          <a:xfrm>
            <a:off x="6023248" y="1375901"/>
            <a:ext cx="1896894" cy="47910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Straight Arrow Connector 120"/>
          <p:cNvCxnSpPr/>
          <p:nvPr/>
        </p:nvCxnSpPr>
        <p:spPr>
          <a:xfrm>
            <a:off x="7920142" y="2851538"/>
            <a:ext cx="0" cy="432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p:cNvCxnSpPr>
            <a:stCxn id="115" idx="2"/>
            <a:endCxn id="116" idx="0"/>
          </p:cNvCxnSpPr>
          <p:nvPr/>
        </p:nvCxnSpPr>
        <p:spPr>
          <a:xfrm flipH="1">
            <a:off x="6023249" y="3967223"/>
            <a:ext cx="1" cy="29582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Straight Arrow Connector 122"/>
          <p:cNvCxnSpPr>
            <a:stCxn id="116" idx="2"/>
            <a:endCxn id="117" idx="0"/>
          </p:cNvCxnSpPr>
          <p:nvPr/>
        </p:nvCxnSpPr>
        <p:spPr>
          <a:xfrm>
            <a:off x="6023248" y="4586213"/>
            <a:ext cx="3702" cy="29582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Straight Arrow Connector 123"/>
          <p:cNvCxnSpPr>
            <a:stCxn id="117" idx="2"/>
            <a:endCxn id="118" idx="0"/>
          </p:cNvCxnSpPr>
          <p:nvPr/>
        </p:nvCxnSpPr>
        <p:spPr>
          <a:xfrm flipH="1">
            <a:off x="6025854" y="5205202"/>
            <a:ext cx="1097" cy="29582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5" name="TextBox 124"/>
          <p:cNvSpPr txBox="1"/>
          <p:nvPr/>
        </p:nvSpPr>
        <p:spPr>
          <a:xfrm>
            <a:off x="2880154" y="404665"/>
            <a:ext cx="6431692" cy="646331"/>
          </a:xfrm>
          <a:prstGeom prst="rect">
            <a:avLst/>
          </a:prstGeom>
          <a:noFill/>
        </p:spPr>
        <p:txBody>
          <a:bodyPr wrap="square" rtlCol="0">
            <a:spAutoFit/>
          </a:bodyPr>
          <a:lstStyle/>
          <a:p>
            <a:pPr algn="ctr"/>
            <a:r>
              <a:rPr lang="en-GB" sz="3600" b="1" dirty="0">
                <a:solidFill>
                  <a:schemeClr val="accent1">
                    <a:lumMod val="50000"/>
                  </a:schemeClr>
                </a:solidFill>
                <a:cs typeface="Arial" panose="020B0604020202020204" pitchFamily="34" charset="0"/>
              </a:rPr>
              <a:t>Intervention </a:t>
            </a:r>
          </a:p>
        </p:txBody>
      </p:sp>
      <p:pic>
        <p:nvPicPr>
          <p:cNvPr id="126" name="Picture 125"/>
          <p:cNvPicPr>
            <a:picLocks noChangeAspect="1"/>
          </p:cNvPicPr>
          <p:nvPr/>
        </p:nvPicPr>
        <p:blipFill>
          <a:blip r:embed="rId5"/>
          <a:stretch>
            <a:fillRect/>
          </a:stretch>
        </p:blipFill>
        <p:spPr>
          <a:xfrm>
            <a:off x="2092096" y="188640"/>
            <a:ext cx="1172612" cy="1143000"/>
          </a:xfrm>
          <a:prstGeom prst="rect">
            <a:avLst/>
          </a:prstGeom>
        </p:spPr>
      </p:pic>
      <p:cxnSp>
        <p:nvCxnSpPr>
          <p:cNvPr id="127" name="Straight Arrow Connector 126"/>
          <p:cNvCxnSpPr/>
          <p:nvPr/>
        </p:nvCxnSpPr>
        <p:spPr>
          <a:xfrm>
            <a:off x="3777062" y="2851538"/>
            <a:ext cx="0" cy="432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 name="Recorded Sound">
            <a:hlinkClick r:id="" action="ppaction://media"/>
            <a:extLst>
              <a:ext uri="{FF2B5EF4-FFF2-40B4-BE49-F238E27FC236}">
                <a16:creationId xmlns:a16="http://schemas.microsoft.com/office/drawing/2014/main" id="{CF0EB3B2-7703-4861-842E-F709BEEA405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49465" y="6134686"/>
            <a:ext cx="609600" cy="609600"/>
          </a:xfrm>
          <a:prstGeom prst="rect">
            <a:avLst/>
          </a:prstGeom>
        </p:spPr>
      </p:pic>
    </p:spTree>
    <p:extLst>
      <p:ext uri="{BB962C8B-B14F-4D97-AF65-F5344CB8AC3E}">
        <p14:creationId xmlns:p14="http://schemas.microsoft.com/office/powerpoint/2010/main" val="445310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4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hlinkClick r:id="rId3" action="ppaction://hlinksldjump"/>
            <a:extLst>
              <a:ext uri="{FF2B5EF4-FFF2-40B4-BE49-F238E27FC236}">
                <a16:creationId xmlns:a16="http://schemas.microsoft.com/office/drawing/2014/main" id="{B42DBA89-4A03-4918-A5BF-5408C96CC44D}"/>
              </a:ext>
            </a:extLst>
          </p:cNvPr>
          <p:cNvPicPr>
            <a:picLocks noChangeAspect="1"/>
          </p:cNvPicPr>
          <p:nvPr/>
        </p:nvPicPr>
        <p:blipFill>
          <a:blip r:embed="rId4"/>
          <a:stretch>
            <a:fillRect/>
          </a:stretch>
        </p:blipFill>
        <p:spPr>
          <a:xfrm>
            <a:off x="4306411" y="1340934"/>
            <a:ext cx="3727019" cy="36329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TextBox 9">
            <a:extLst>
              <a:ext uri="{FF2B5EF4-FFF2-40B4-BE49-F238E27FC236}">
                <a16:creationId xmlns:a16="http://schemas.microsoft.com/office/drawing/2014/main" id="{CE475E91-CC80-45E2-949A-276D3CDAF799}"/>
              </a:ext>
            </a:extLst>
          </p:cNvPr>
          <p:cNvSpPr txBox="1"/>
          <p:nvPr/>
        </p:nvSpPr>
        <p:spPr>
          <a:xfrm>
            <a:off x="1310598" y="4189004"/>
            <a:ext cx="1696291" cy="1384995"/>
          </a:xfrm>
          <a:prstGeom prst="rect">
            <a:avLst/>
          </a:prstGeom>
          <a:noFill/>
        </p:spPr>
        <p:txBody>
          <a:bodyPr wrap="square" rtlCol="0">
            <a:spAutoFit/>
          </a:bodyPr>
          <a:lstStyle/>
          <a:p>
            <a:pPr algn="ctr"/>
            <a:r>
              <a:rPr lang="en-GB" sz="2800" dirty="0"/>
              <a:t>Return to main menu</a:t>
            </a:r>
          </a:p>
        </p:txBody>
      </p:sp>
      <p:sp>
        <p:nvSpPr>
          <p:cNvPr id="12" name="TextBox 11">
            <a:extLst>
              <a:ext uri="{FF2B5EF4-FFF2-40B4-BE49-F238E27FC236}">
                <a16:creationId xmlns:a16="http://schemas.microsoft.com/office/drawing/2014/main" id="{CE475E91-CC80-45E2-949A-276D3CDAF799}"/>
              </a:ext>
            </a:extLst>
          </p:cNvPr>
          <p:cNvSpPr txBox="1"/>
          <p:nvPr/>
        </p:nvSpPr>
        <p:spPr>
          <a:xfrm>
            <a:off x="9128863" y="4189003"/>
            <a:ext cx="2540622" cy="1384995"/>
          </a:xfrm>
          <a:prstGeom prst="rect">
            <a:avLst/>
          </a:prstGeom>
          <a:noFill/>
        </p:spPr>
        <p:txBody>
          <a:bodyPr wrap="square" rtlCol="0">
            <a:spAutoFit/>
          </a:bodyPr>
          <a:lstStyle/>
          <a:p>
            <a:pPr algn="ctr"/>
            <a:r>
              <a:rPr lang="en-GB" sz="2800" dirty="0"/>
              <a:t>Proceed to Eligibility &amp; Randomisation</a:t>
            </a:r>
          </a:p>
        </p:txBody>
      </p:sp>
      <p:sp>
        <p:nvSpPr>
          <p:cNvPr id="13" name="Chevron 12">
            <a:hlinkClick r:id="rId5" action="ppaction://hlinksldjump"/>
          </p:cNvPr>
          <p:cNvSpPr/>
          <p:nvPr/>
        </p:nvSpPr>
        <p:spPr>
          <a:xfrm>
            <a:off x="9564978" y="2076506"/>
            <a:ext cx="1039723" cy="1938564"/>
          </a:xfrm>
          <a:prstGeom prst="chevron">
            <a:avLst>
              <a:gd name="adj" fmla="val 48570"/>
            </a:avLst>
          </a:prstGeom>
          <a:solidFill>
            <a:srgbClr val="B531FF"/>
          </a:solidFill>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Chevron 13">
            <a:hlinkClick r:id="rId3" action="ppaction://hlinksldjump"/>
          </p:cNvPr>
          <p:cNvSpPr/>
          <p:nvPr/>
        </p:nvSpPr>
        <p:spPr>
          <a:xfrm flipH="1">
            <a:off x="1538843" y="2076506"/>
            <a:ext cx="1049768" cy="1938564"/>
          </a:xfrm>
          <a:prstGeom prst="chevron">
            <a:avLst/>
          </a:prstGeom>
          <a:solidFill>
            <a:srgbClr val="B531FF"/>
          </a:solidFill>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2457398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919537" y="1503637"/>
            <a:ext cx="8221823" cy="4093428"/>
          </a:xfrm>
          <a:prstGeom prst="rect">
            <a:avLst/>
          </a:prstGeom>
          <a:noFill/>
        </p:spPr>
        <p:txBody>
          <a:bodyPr wrap="square" rtlCol="0">
            <a:spAutoFit/>
          </a:bodyPr>
          <a:lstStyle/>
          <a:p>
            <a:pPr marL="285750" indent="-285750">
              <a:spcBef>
                <a:spcPts val="600"/>
              </a:spcBef>
              <a:spcAft>
                <a:spcPts val="600"/>
              </a:spcAft>
              <a:buFont typeface="Arial" panose="020B0604020202020204" pitchFamily="34" charset="0"/>
              <a:buChar char="•"/>
            </a:pPr>
            <a:r>
              <a:rPr lang="en-GB" sz="2800" dirty="0">
                <a:cs typeface="Arial" panose="020B0604020202020204" pitchFamily="34" charset="0"/>
              </a:rPr>
              <a:t>Infants born between 30</a:t>
            </a:r>
            <a:r>
              <a:rPr lang="en-GB" sz="2800" baseline="30000" dirty="0">
                <a:cs typeface="Arial" panose="020B0604020202020204" pitchFamily="34" charset="0"/>
              </a:rPr>
              <a:t>+0</a:t>
            </a:r>
            <a:r>
              <a:rPr lang="en-GB" sz="2800" dirty="0">
                <a:cs typeface="Arial" panose="020B0604020202020204" pitchFamily="34" charset="0"/>
              </a:rPr>
              <a:t> and 32</a:t>
            </a:r>
            <a:r>
              <a:rPr lang="en-GB" sz="2800" baseline="30000" dirty="0">
                <a:cs typeface="Arial" panose="020B0604020202020204" pitchFamily="34" charset="0"/>
              </a:rPr>
              <a:t>+6</a:t>
            </a:r>
            <a:r>
              <a:rPr lang="en-GB" sz="2800" dirty="0">
                <a:cs typeface="Arial" panose="020B0604020202020204" pitchFamily="34" charset="0"/>
              </a:rPr>
              <a:t> weeks gestation, inclusive</a:t>
            </a:r>
          </a:p>
          <a:p>
            <a:pPr marL="285750" indent="-285750">
              <a:spcBef>
                <a:spcPts val="600"/>
              </a:spcBef>
              <a:spcAft>
                <a:spcPts val="600"/>
              </a:spcAft>
              <a:buFont typeface="Arial" panose="020B0604020202020204" pitchFamily="34" charset="0"/>
              <a:buChar char="•"/>
            </a:pPr>
            <a:r>
              <a:rPr lang="en-GB" sz="2800" dirty="0">
                <a:cs typeface="Arial" panose="020B0604020202020204" pitchFamily="34" charset="0"/>
              </a:rPr>
              <a:t>Infant &lt;3 hours (180 minutes) old</a:t>
            </a:r>
          </a:p>
          <a:p>
            <a:pPr marL="285750" indent="-285750">
              <a:spcBef>
                <a:spcPts val="600"/>
              </a:spcBef>
              <a:spcAft>
                <a:spcPts val="600"/>
              </a:spcAft>
              <a:buFont typeface="Arial" panose="020B0604020202020204" pitchFamily="34" charset="0"/>
              <a:buChar char="•"/>
            </a:pPr>
            <a:endParaRPr lang="en-GB" sz="2800" dirty="0">
              <a:cs typeface="Arial" panose="020B0604020202020204" pitchFamily="34" charset="0"/>
            </a:endParaRPr>
          </a:p>
          <a:p>
            <a:pPr>
              <a:spcBef>
                <a:spcPts val="600"/>
              </a:spcBef>
              <a:spcAft>
                <a:spcPts val="600"/>
              </a:spcAft>
            </a:pPr>
            <a:r>
              <a:rPr lang="en-GB" i="1" dirty="0"/>
              <a:t>Should any Infants require respiratory support (such as via continuous positive airway pressure) or other supportive treatments they can be included in the study, if the attending clinician is in equipoise about the infant being randomised to either the ‘full milk’ or ‘gradual milk arm’.</a:t>
            </a:r>
          </a:p>
          <a:p>
            <a:pPr>
              <a:spcBef>
                <a:spcPts val="600"/>
              </a:spcBef>
              <a:spcAft>
                <a:spcPts val="600"/>
              </a:spcAft>
            </a:pPr>
            <a:r>
              <a:rPr lang="en-GB" i="1" dirty="0"/>
              <a:t>Mother’s aged 14 and 15 can be included in the trial if the consenting investigators has assessed the mother and deemed that she is </a:t>
            </a:r>
            <a:r>
              <a:rPr lang="en-GB" i="1" dirty="0" err="1"/>
              <a:t>Gillick</a:t>
            </a:r>
            <a:r>
              <a:rPr lang="en-GB" i="1" dirty="0"/>
              <a:t> Competent prior to inclusion.</a:t>
            </a:r>
          </a:p>
        </p:txBody>
      </p:sp>
      <p:sp>
        <p:nvSpPr>
          <p:cNvPr id="8" name="TextBox 7"/>
          <p:cNvSpPr txBox="1"/>
          <p:nvPr/>
        </p:nvSpPr>
        <p:spPr>
          <a:xfrm>
            <a:off x="3143672" y="483141"/>
            <a:ext cx="6431692" cy="553998"/>
          </a:xfrm>
          <a:prstGeom prst="rect">
            <a:avLst/>
          </a:prstGeom>
          <a:noFill/>
        </p:spPr>
        <p:txBody>
          <a:bodyPr wrap="square" rtlCol="0">
            <a:spAutoFit/>
          </a:bodyPr>
          <a:lstStyle/>
          <a:p>
            <a:pPr algn="ctr"/>
            <a:r>
              <a:rPr lang="en-GB" sz="3000" b="1" dirty="0">
                <a:solidFill>
                  <a:schemeClr val="accent1">
                    <a:lumMod val="50000"/>
                  </a:schemeClr>
                </a:solidFill>
                <a:cs typeface="Arial" panose="020B0604020202020204" pitchFamily="34" charset="0"/>
              </a:rPr>
              <a:t>Eligibility – Inclusion Criteria</a:t>
            </a:r>
            <a:endParaRPr lang="en-GB" sz="2700" b="1" dirty="0">
              <a:solidFill>
                <a:schemeClr val="accent1">
                  <a:lumMod val="50000"/>
                </a:schemeClr>
              </a:solidFill>
              <a:cs typeface="Arial" panose="020B0604020202020204" pitchFamily="34" charset="0"/>
            </a:endParaRPr>
          </a:p>
        </p:txBody>
      </p:sp>
      <p:pic>
        <p:nvPicPr>
          <p:cNvPr id="9" name="Picture 8"/>
          <p:cNvPicPr>
            <a:picLocks noChangeAspect="1"/>
          </p:cNvPicPr>
          <p:nvPr/>
        </p:nvPicPr>
        <p:blipFill>
          <a:blip r:embed="rId5"/>
          <a:stretch>
            <a:fillRect/>
          </a:stretch>
        </p:blipFill>
        <p:spPr>
          <a:xfrm>
            <a:off x="1971060" y="188640"/>
            <a:ext cx="1172612" cy="1143000"/>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31880" y="5867400"/>
            <a:ext cx="609600" cy="609600"/>
          </a:xfrm>
          <a:prstGeom prst="rect">
            <a:avLst/>
          </a:prstGeom>
        </p:spPr>
      </p:pic>
    </p:spTree>
    <p:extLst>
      <p:ext uri="{BB962C8B-B14F-4D97-AF65-F5344CB8AC3E}">
        <p14:creationId xmlns:p14="http://schemas.microsoft.com/office/powerpoint/2010/main" val="3718241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9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11524" y="1268761"/>
            <a:ext cx="8568952" cy="4585871"/>
          </a:xfrm>
          <a:prstGeom prst="rect">
            <a:avLst/>
          </a:prstGeom>
          <a:noFill/>
        </p:spPr>
        <p:txBody>
          <a:bodyPr wrap="square" rtlCol="0">
            <a:spAutoFit/>
          </a:bodyPr>
          <a:lstStyle/>
          <a:p>
            <a:pPr marL="285750" indent="-285750">
              <a:spcBef>
                <a:spcPts val="900"/>
              </a:spcBef>
              <a:spcAft>
                <a:spcPts val="900"/>
              </a:spcAft>
              <a:buFont typeface="Arial" panose="020B0604020202020204" pitchFamily="34" charset="0"/>
              <a:buChar char="•"/>
            </a:pPr>
            <a:r>
              <a:rPr lang="en-GB" sz="2400" dirty="0">
                <a:cs typeface="Arial" panose="020B0604020202020204" pitchFamily="34" charset="0"/>
              </a:rPr>
              <a:t>Any Infant with known congenital anomalies of the gastrointestinal tract or other congenital conditions that make enteral feeding unsafe</a:t>
            </a:r>
          </a:p>
          <a:p>
            <a:pPr marL="285750" indent="-285750">
              <a:spcBef>
                <a:spcPts val="900"/>
              </a:spcBef>
              <a:spcAft>
                <a:spcPts val="900"/>
              </a:spcAft>
              <a:buFont typeface="Arial" panose="020B0604020202020204" pitchFamily="34" charset="0"/>
              <a:buChar char="•"/>
            </a:pPr>
            <a:r>
              <a:rPr lang="en-GB" sz="2400" dirty="0">
                <a:cs typeface="Arial" panose="020B0604020202020204" pitchFamily="34" charset="0"/>
              </a:rPr>
              <a:t>Infants who are small for gestational age (birth weight &lt;10</a:t>
            </a:r>
            <a:r>
              <a:rPr lang="en-GB" sz="2400" baseline="30000" dirty="0">
                <a:cs typeface="Arial" panose="020B0604020202020204" pitchFamily="34" charset="0"/>
              </a:rPr>
              <a:t>th</a:t>
            </a:r>
            <a:r>
              <a:rPr lang="en-GB" sz="2400" dirty="0">
                <a:cs typeface="Arial" panose="020B0604020202020204" pitchFamily="34" charset="0"/>
              </a:rPr>
              <a:t> centile) AND evidence of reversed end-diastolic flow on antenatal umbilical artery Doppler ultrasound</a:t>
            </a:r>
            <a:r>
              <a:rPr lang="en-GB" sz="2400" baseline="30000" dirty="0">
                <a:cs typeface="Arial" panose="020B0604020202020204" pitchFamily="34" charset="0"/>
              </a:rPr>
              <a:t>*</a:t>
            </a:r>
          </a:p>
          <a:p>
            <a:pPr marL="285750" indent="-285750">
              <a:spcBef>
                <a:spcPts val="900"/>
              </a:spcBef>
              <a:spcAft>
                <a:spcPts val="900"/>
              </a:spcAft>
              <a:buFont typeface="Arial" panose="020B0604020202020204" pitchFamily="34" charset="0"/>
              <a:buChar char="•"/>
            </a:pPr>
            <a:r>
              <a:rPr lang="en-GB" sz="2400" dirty="0">
                <a:cs typeface="Arial" panose="020B0604020202020204" pitchFamily="34" charset="0"/>
              </a:rPr>
              <a:t>Mother has participated in the trial during a previous pregnancy</a:t>
            </a:r>
            <a:r>
              <a:rPr lang="en-GB" sz="2400" baseline="30000" dirty="0">
                <a:cs typeface="Arial" panose="020B0604020202020204" pitchFamily="34" charset="0"/>
              </a:rPr>
              <a:t>#</a:t>
            </a:r>
          </a:p>
          <a:p>
            <a:pPr>
              <a:spcBef>
                <a:spcPts val="900"/>
              </a:spcBef>
              <a:spcAft>
                <a:spcPts val="900"/>
              </a:spcAft>
            </a:pPr>
            <a:r>
              <a:rPr lang="en-GB" sz="1600" i="1" dirty="0"/>
              <a:t>* Small for gestational age infants with antenatal Doppler ultrasound scan showing absent umbilical artery flow or whose mother’s did not have antenatal umbilical Doppler ultrasound may be eligible for the trial if they meet the other inclusion criteria</a:t>
            </a:r>
            <a:endParaRPr lang="en-GB" sz="1600" i="1" dirty="0">
              <a:cs typeface="Arial" panose="020B0604020202020204" pitchFamily="34" charset="0"/>
            </a:endParaRPr>
          </a:p>
          <a:p>
            <a:pPr>
              <a:spcBef>
                <a:spcPts val="900"/>
              </a:spcBef>
              <a:spcAft>
                <a:spcPts val="900"/>
              </a:spcAft>
            </a:pPr>
            <a:r>
              <a:rPr lang="en-GB" sz="1600" i="1" baseline="30000" dirty="0"/>
              <a:t>#</a:t>
            </a:r>
            <a:r>
              <a:rPr lang="en-GB" sz="1600" i="1" dirty="0"/>
              <a:t> To avoid bias due to the experience of previous participation. </a:t>
            </a:r>
          </a:p>
        </p:txBody>
      </p:sp>
      <p:sp>
        <p:nvSpPr>
          <p:cNvPr id="5" name="TextBox 4"/>
          <p:cNvSpPr txBox="1"/>
          <p:nvPr/>
        </p:nvSpPr>
        <p:spPr>
          <a:xfrm>
            <a:off x="3249936" y="476672"/>
            <a:ext cx="6431692" cy="553998"/>
          </a:xfrm>
          <a:prstGeom prst="rect">
            <a:avLst/>
          </a:prstGeom>
          <a:noFill/>
        </p:spPr>
        <p:txBody>
          <a:bodyPr wrap="square" rtlCol="0">
            <a:spAutoFit/>
          </a:bodyPr>
          <a:lstStyle/>
          <a:p>
            <a:pPr algn="ctr"/>
            <a:r>
              <a:rPr lang="en-GB" sz="3000" b="1" dirty="0">
                <a:solidFill>
                  <a:schemeClr val="accent1">
                    <a:lumMod val="50000"/>
                  </a:schemeClr>
                </a:solidFill>
                <a:cs typeface="Arial" panose="020B0604020202020204" pitchFamily="34" charset="0"/>
              </a:rPr>
              <a:t>Eligibility - Exclusion criteria</a:t>
            </a:r>
          </a:p>
        </p:txBody>
      </p:sp>
      <p:pic>
        <p:nvPicPr>
          <p:cNvPr id="6" name="Picture 5"/>
          <p:cNvPicPr>
            <a:picLocks noChangeAspect="1"/>
          </p:cNvPicPr>
          <p:nvPr/>
        </p:nvPicPr>
        <p:blipFill>
          <a:blip r:embed="rId5"/>
          <a:stretch>
            <a:fillRect/>
          </a:stretch>
        </p:blipFill>
        <p:spPr>
          <a:xfrm>
            <a:off x="2092096" y="188640"/>
            <a:ext cx="1172612" cy="1143000"/>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00460" y="5854632"/>
            <a:ext cx="609600" cy="609600"/>
          </a:xfrm>
          <a:prstGeom prst="rect">
            <a:avLst/>
          </a:prstGeom>
        </p:spPr>
      </p:pic>
    </p:spTree>
    <p:extLst>
      <p:ext uri="{BB962C8B-B14F-4D97-AF65-F5344CB8AC3E}">
        <p14:creationId xmlns:p14="http://schemas.microsoft.com/office/powerpoint/2010/main" val="3198039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6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096512" y="274638"/>
            <a:ext cx="6114288" cy="1143000"/>
          </a:xfrm>
          <a:prstGeom prst="rect">
            <a:avLst/>
          </a:prstGeom>
        </p:spPr>
        <p:txBody>
          <a:bodyPr>
            <a:normAutofit/>
          </a:bodyPr>
          <a:lstStyle/>
          <a:p>
            <a:r>
              <a:rPr lang="en-GB" sz="3000" b="1" dirty="0">
                <a:solidFill>
                  <a:schemeClr val="accent1">
                    <a:lumMod val="50000"/>
                  </a:schemeClr>
                </a:solidFill>
                <a:latin typeface="+mn-lt"/>
                <a:ea typeface="+mn-ea"/>
                <a:cs typeface="Arial" panose="020B0604020202020204" pitchFamily="34" charset="0"/>
              </a:rPr>
              <a:t>Equipoise</a:t>
            </a:r>
          </a:p>
        </p:txBody>
      </p:sp>
      <p:sp>
        <p:nvSpPr>
          <p:cNvPr id="3" name="Content Placeholder 2"/>
          <p:cNvSpPr>
            <a:spLocks noGrp="1"/>
          </p:cNvSpPr>
          <p:nvPr>
            <p:ph idx="4294967295"/>
          </p:nvPr>
        </p:nvSpPr>
        <p:spPr>
          <a:xfrm>
            <a:off x="1639824" y="1767489"/>
            <a:ext cx="8229600" cy="4525963"/>
          </a:xfrm>
          <a:prstGeom prst="rect">
            <a:avLst/>
          </a:prstGeom>
        </p:spPr>
        <p:txBody>
          <a:bodyPr/>
          <a:lstStyle/>
          <a:p>
            <a:pPr marL="0" indent="0" algn="ctr">
              <a:spcBef>
                <a:spcPts val="600"/>
              </a:spcBef>
              <a:spcAft>
                <a:spcPts val="600"/>
              </a:spcAft>
              <a:buNone/>
            </a:pPr>
            <a:r>
              <a:rPr lang="en-GB" b="1" i="1" dirty="0"/>
              <a:t>“A true state of equipoise exists when one has no good basis for a choice </a:t>
            </a:r>
            <a:br>
              <a:rPr lang="en-GB" b="1" i="1" dirty="0"/>
            </a:br>
            <a:r>
              <a:rPr lang="en-GB" b="1" i="1" dirty="0"/>
              <a:t>between two or more care options.”</a:t>
            </a:r>
          </a:p>
          <a:p>
            <a:pPr marL="0" indent="0" algn="ctr">
              <a:spcBef>
                <a:spcPts val="600"/>
              </a:spcBef>
              <a:spcAft>
                <a:spcPts val="600"/>
              </a:spcAft>
              <a:buNone/>
            </a:pPr>
            <a:endParaRPr lang="en-GB" b="1" i="1" dirty="0"/>
          </a:p>
          <a:p>
            <a:pPr marL="1077913" indent="-358775">
              <a:spcBef>
                <a:spcPts val="600"/>
              </a:spcBef>
              <a:spcAft>
                <a:spcPts val="600"/>
              </a:spcAft>
            </a:pPr>
            <a:r>
              <a:rPr lang="en-GB" dirty="0"/>
              <a:t>Important that clinicians are in equipoise</a:t>
            </a:r>
          </a:p>
          <a:p>
            <a:pPr marL="1077913" indent="-358775">
              <a:spcBef>
                <a:spcPts val="600"/>
              </a:spcBef>
              <a:spcAft>
                <a:spcPts val="600"/>
              </a:spcAft>
            </a:pPr>
            <a:r>
              <a:rPr lang="en-GB" dirty="0"/>
              <a:t>We do not know whether starting infants born between 30</a:t>
            </a:r>
            <a:r>
              <a:rPr lang="en-GB" baseline="30000" dirty="0"/>
              <a:t>+0</a:t>
            </a:r>
            <a:r>
              <a:rPr lang="en-GB" dirty="0"/>
              <a:t> and 32</a:t>
            </a:r>
            <a:r>
              <a:rPr lang="en-GB" baseline="30000" dirty="0"/>
              <a:t>+6</a:t>
            </a:r>
            <a:r>
              <a:rPr lang="en-GB" dirty="0"/>
              <a:t> weeks gestation will be of benefit </a:t>
            </a:r>
          </a:p>
          <a:p>
            <a:pPr marL="1077913" indent="-358775">
              <a:spcBef>
                <a:spcPts val="600"/>
              </a:spcBef>
              <a:spcAft>
                <a:spcPts val="600"/>
              </a:spcAft>
            </a:pPr>
            <a:r>
              <a:rPr lang="en-GB" dirty="0"/>
              <a:t>That is why we are conducting the trial!</a:t>
            </a:r>
          </a:p>
        </p:txBody>
      </p:sp>
      <p:pic>
        <p:nvPicPr>
          <p:cNvPr id="4" name="Picture 3"/>
          <p:cNvPicPr>
            <a:picLocks noChangeAspect="1"/>
          </p:cNvPicPr>
          <p:nvPr/>
        </p:nvPicPr>
        <p:blipFill>
          <a:blip r:embed="rId5"/>
          <a:stretch>
            <a:fillRect/>
          </a:stretch>
        </p:blipFill>
        <p:spPr>
          <a:xfrm>
            <a:off x="1995028" y="274638"/>
            <a:ext cx="1172612" cy="1143000"/>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86160" y="5988652"/>
            <a:ext cx="609600" cy="609600"/>
          </a:xfrm>
          <a:prstGeom prst="rect">
            <a:avLst/>
          </a:prstGeom>
        </p:spPr>
      </p:pic>
    </p:spTree>
    <p:extLst>
      <p:ext uri="{BB962C8B-B14F-4D97-AF65-F5344CB8AC3E}">
        <p14:creationId xmlns:p14="http://schemas.microsoft.com/office/powerpoint/2010/main" val="1412818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2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49936" y="476672"/>
            <a:ext cx="6431692" cy="553998"/>
          </a:xfrm>
          <a:prstGeom prst="rect">
            <a:avLst/>
          </a:prstGeom>
          <a:noFill/>
        </p:spPr>
        <p:txBody>
          <a:bodyPr wrap="square" rtlCol="0">
            <a:spAutoFit/>
          </a:bodyPr>
          <a:lstStyle/>
          <a:p>
            <a:pPr algn="ctr"/>
            <a:r>
              <a:rPr lang="en-GB" sz="3000" b="1" dirty="0">
                <a:solidFill>
                  <a:schemeClr val="accent1">
                    <a:lumMod val="50000"/>
                  </a:schemeClr>
                </a:solidFill>
                <a:cs typeface="Arial" panose="020B0604020202020204" pitchFamily="34" charset="0"/>
              </a:rPr>
              <a:t>Eligibility assessment</a:t>
            </a:r>
          </a:p>
        </p:txBody>
      </p:sp>
      <p:pic>
        <p:nvPicPr>
          <p:cNvPr id="3" name="Picture 2"/>
          <p:cNvPicPr>
            <a:picLocks noChangeAspect="1"/>
          </p:cNvPicPr>
          <p:nvPr/>
        </p:nvPicPr>
        <p:blipFill>
          <a:blip r:embed="rId5"/>
          <a:stretch>
            <a:fillRect/>
          </a:stretch>
        </p:blipFill>
        <p:spPr>
          <a:xfrm>
            <a:off x="2092096" y="188640"/>
            <a:ext cx="1172612" cy="1143000"/>
          </a:xfrm>
          <a:prstGeom prst="rect">
            <a:avLst/>
          </a:prstGeom>
        </p:spPr>
      </p:pic>
      <p:sp>
        <p:nvSpPr>
          <p:cNvPr id="4" name="TextBox 3"/>
          <p:cNvSpPr txBox="1"/>
          <p:nvPr/>
        </p:nvSpPr>
        <p:spPr>
          <a:xfrm>
            <a:off x="1919537" y="1313467"/>
            <a:ext cx="4320480" cy="3785652"/>
          </a:xfrm>
          <a:prstGeom prst="rect">
            <a:avLst/>
          </a:prstGeom>
          <a:noFill/>
        </p:spPr>
        <p:txBody>
          <a:bodyPr wrap="square" rtlCol="0">
            <a:spAutoFit/>
          </a:bodyPr>
          <a:lstStyle/>
          <a:p>
            <a:pPr marL="285750" indent="-285750">
              <a:spcBef>
                <a:spcPts val="600"/>
              </a:spcBef>
              <a:spcAft>
                <a:spcPts val="600"/>
              </a:spcAft>
              <a:buFont typeface="Arial" panose="020B0604020202020204" pitchFamily="34" charset="0"/>
              <a:buChar char="•"/>
            </a:pPr>
            <a:r>
              <a:rPr lang="en-GB" sz="2000" dirty="0">
                <a:cs typeface="Arial" panose="020B0604020202020204" pitchFamily="34" charset="0"/>
              </a:rPr>
              <a:t>Infant eligibility must be assessed by a medically qualified doctor, advanced neonatal nurse practitioner or senior nurse </a:t>
            </a:r>
          </a:p>
          <a:p>
            <a:pPr>
              <a:spcBef>
                <a:spcPts val="600"/>
              </a:spcBef>
              <a:spcAft>
                <a:spcPts val="600"/>
              </a:spcAft>
            </a:pPr>
            <a:endParaRPr lang="en-GB" sz="2000" dirty="0">
              <a:cs typeface="Arial" panose="020B0604020202020204" pitchFamily="34" charset="0"/>
            </a:endParaRPr>
          </a:p>
          <a:p>
            <a:pPr marL="285750" indent="-285750">
              <a:spcBef>
                <a:spcPts val="600"/>
              </a:spcBef>
              <a:spcAft>
                <a:spcPts val="600"/>
              </a:spcAft>
              <a:buFont typeface="Arial" panose="020B0604020202020204" pitchFamily="34" charset="0"/>
              <a:buChar char="•"/>
            </a:pPr>
            <a:r>
              <a:rPr lang="en-GB" sz="2000" dirty="0">
                <a:cs typeface="Arial" panose="020B0604020202020204" pitchFamily="34" charset="0"/>
              </a:rPr>
              <a:t>The person assessing eligibility must sign and date the eligibility checklist</a:t>
            </a:r>
          </a:p>
          <a:p>
            <a:pPr marL="285750" indent="-285750">
              <a:spcBef>
                <a:spcPts val="600"/>
              </a:spcBef>
              <a:spcAft>
                <a:spcPts val="600"/>
              </a:spcAft>
              <a:buFont typeface="Arial" panose="020B0604020202020204" pitchFamily="34" charset="0"/>
              <a:buChar char="•"/>
            </a:pPr>
            <a:endParaRPr lang="en-GB" sz="2000" dirty="0">
              <a:cs typeface="Arial" panose="020B0604020202020204" pitchFamily="34" charset="0"/>
            </a:endParaRPr>
          </a:p>
          <a:p>
            <a:pPr marL="285750" indent="-285750">
              <a:spcBef>
                <a:spcPts val="600"/>
              </a:spcBef>
              <a:spcAft>
                <a:spcPts val="600"/>
              </a:spcAft>
              <a:buFont typeface="Arial" panose="020B0604020202020204" pitchFamily="34" charset="0"/>
              <a:buChar char="•"/>
            </a:pPr>
            <a:r>
              <a:rPr lang="en-GB" sz="2000" dirty="0">
                <a:cs typeface="Arial" panose="020B0604020202020204" pitchFamily="34" charset="0"/>
              </a:rPr>
              <a:t>Eligibility checklist to be filed in the ISF.</a:t>
            </a:r>
            <a:endParaRPr lang="en-GB" sz="1400" dirty="0"/>
          </a:p>
        </p:txBody>
      </p:sp>
      <p:pic>
        <p:nvPicPr>
          <p:cNvPr id="1026" name="Picture 2" descr="image0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38045" y="1124745"/>
            <a:ext cx="3356702" cy="4777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86160" y="5901794"/>
            <a:ext cx="609600" cy="609600"/>
          </a:xfrm>
          <a:prstGeom prst="rect">
            <a:avLst/>
          </a:prstGeom>
        </p:spPr>
      </p:pic>
    </p:spTree>
    <p:extLst>
      <p:ext uri="{BB962C8B-B14F-4D97-AF65-F5344CB8AC3E}">
        <p14:creationId xmlns:p14="http://schemas.microsoft.com/office/powerpoint/2010/main" val="1321149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35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892622400"/>
              </p:ext>
            </p:extLst>
          </p:nvPr>
        </p:nvGraphicFramePr>
        <p:xfrm>
          <a:off x="4250702" y="850099"/>
          <a:ext cx="6864424" cy="455228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43854" y="6092731"/>
            <a:ext cx="609600" cy="609600"/>
          </a:xfrm>
          <a:prstGeom prst="rect">
            <a:avLst/>
          </a:prstGeom>
        </p:spPr>
      </p:pic>
      <p:sp>
        <p:nvSpPr>
          <p:cNvPr id="5" name="Oval 4"/>
          <p:cNvSpPr/>
          <p:nvPr/>
        </p:nvSpPr>
        <p:spPr>
          <a:xfrm>
            <a:off x="566057" y="1088571"/>
            <a:ext cx="3991429" cy="3933372"/>
          </a:xfrm>
          <a:prstGeom prst="ellipse">
            <a:avLst/>
          </a:prstGeom>
          <a:solidFill>
            <a:srgbClr val="B531F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dirty="0"/>
              <a:t>Main Menu</a:t>
            </a:r>
          </a:p>
        </p:txBody>
      </p:sp>
    </p:spTree>
    <p:extLst>
      <p:ext uri="{BB962C8B-B14F-4D97-AF65-F5344CB8AC3E}">
        <p14:creationId xmlns:p14="http://schemas.microsoft.com/office/powerpoint/2010/main" val="3093166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4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847528" y="1452066"/>
            <a:ext cx="8496944" cy="4788000"/>
          </a:xfrm>
          <a:prstGeom prst="rect">
            <a:avLst/>
          </a:prstGeom>
        </p:spPr>
        <p:txBody>
          <a:bodyPr/>
          <a:lstStyle/>
          <a:p>
            <a:r>
              <a:rPr lang="en-GB" sz="2400" dirty="0"/>
              <a:t>Via an electronic database.</a:t>
            </a:r>
          </a:p>
          <a:p>
            <a:r>
              <a:rPr lang="en-GB" sz="2400" dirty="0"/>
              <a:t>The unit of randomisation is the Mother.  </a:t>
            </a:r>
            <a:br>
              <a:rPr lang="en-GB" sz="2400" dirty="0"/>
            </a:br>
            <a:r>
              <a:rPr lang="en-GB" sz="2400" dirty="0"/>
              <a:t>Entering of the mothers’ details into the </a:t>
            </a:r>
            <a:r>
              <a:rPr lang="en-GB" sz="2400" b="1" dirty="0"/>
              <a:t>trial randomisation database </a:t>
            </a:r>
            <a:r>
              <a:rPr lang="en-GB" sz="2400" dirty="0"/>
              <a:t>in the following way is required:</a:t>
            </a:r>
          </a:p>
          <a:p>
            <a:pPr lvl="1"/>
            <a:r>
              <a:rPr lang="en-GB" sz="2000" dirty="0"/>
              <a:t>Woman’s NHS number entered first</a:t>
            </a:r>
          </a:p>
          <a:p>
            <a:pPr lvl="1"/>
            <a:r>
              <a:rPr lang="en-GB" sz="2000" dirty="0"/>
              <a:t>If woman has been approached and consented previously (e.g. antenatally) the database will direct to the woman’s details</a:t>
            </a:r>
          </a:p>
          <a:p>
            <a:pPr lvl="1"/>
            <a:r>
              <a:rPr lang="en-GB" sz="2000" dirty="0"/>
              <a:t>After entering the maternal enrolment details, infant eligibility (for each infant) must be entered prior to randomisation.</a:t>
            </a:r>
          </a:p>
          <a:p>
            <a:pPr lvl="1"/>
            <a:r>
              <a:rPr lang="en-GB" sz="2000" dirty="0"/>
              <a:t>Randomisation must be completed within </a:t>
            </a:r>
            <a:r>
              <a:rPr lang="en-GB" sz="2000" b="1" u="sng" dirty="0"/>
              <a:t>3 hours of birth.</a:t>
            </a:r>
          </a:p>
          <a:p>
            <a:pPr lvl="1"/>
            <a:r>
              <a:rPr lang="en-GB" sz="2000" dirty="0"/>
              <a:t>For women who are enrolled into the trial but are not randomised, reasons for not randomising will be captured on the enrolment database.  </a:t>
            </a:r>
            <a:endParaRPr lang="en-GB" sz="4000" dirty="0"/>
          </a:p>
        </p:txBody>
      </p:sp>
      <p:sp>
        <p:nvSpPr>
          <p:cNvPr id="4" name="TextBox 3"/>
          <p:cNvSpPr txBox="1"/>
          <p:nvPr/>
        </p:nvSpPr>
        <p:spPr>
          <a:xfrm>
            <a:off x="3249936" y="476672"/>
            <a:ext cx="6431692" cy="553998"/>
          </a:xfrm>
          <a:prstGeom prst="rect">
            <a:avLst/>
          </a:prstGeom>
          <a:noFill/>
        </p:spPr>
        <p:txBody>
          <a:bodyPr wrap="square" rtlCol="0">
            <a:spAutoFit/>
          </a:bodyPr>
          <a:lstStyle/>
          <a:p>
            <a:pPr algn="ctr"/>
            <a:r>
              <a:rPr lang="en-GB" sz="3000" b="1" dirty="0">
                <a:solidFill>
                  <a:schemeClr val="accent1">
                    <a:lumMod val="50000"/>
                  </a:schemeClr>
                </a:solidFill>
                <a:cs typeface="Arial" panose="020B0604020202020204" pitchFamily="34" charset="0"/>
              </a:rPr>
              <a:t>Randomisation</a:t>
            </a:r>
          </a:p>
        </p:txBody>
      </p:sp>
      <p:pic>
        <p:nvPicPr>
          <p:cNvPr id="5" name="Picture 4"/>
          <p:cNvPicPr>
            <a:picLocks noChangeAspect="1"/>
          </p:cNvPicPr>
          <p:nvPr/>
        </p:nvPicPr>
        <p:blipFill>
          <a:blip r:embed="rId5"/>
          <a:stretch>
            <a:fillRect/>
          </a:stretch>
        </p:blipFill>
        <p:spPr>
          <a:xfrm>
            <a:off x="2092096" y="188640"/>
            <a:ext cx="1172612" cy="1143000"/>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80420" y="5935266"/>
            <a:ext cx="609600" cy="609600"/>
          </a:xfrm>
          <a:prstGeom prst="rect">
            <a:avLst/>
          </a:prstGeom>
        </p:spPr>
      </p:pic>
    </p:spTree>
    <p:extLst>
      <p:ext uri="{BB962C8B-B14F-4D97-AF65-F5344CB8AC3E}">
        <p14:creationId xmlns:p14="http://schemas.microsoft.com/office/powerpoint/2010/main" val="3113045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6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hlinkClick r:id="rId3" action="ppaction://hlinksldjump"/>
            <a:extLst>
              <a:ext uri="{FF2B5EF4-FFF2-40B4-BE49-F238E27FC236}">
                <a16:creationId xmlns:a16="http://schemas.microsoft.com/office/drawing/2014/main" id="{B42DBA89-4A03-4918-A5BF-5408C96CC44D}"/>
              </a:ext>
            </a:extLst>
          </p:cNvPr>
          <p:cNvPicPr>
            <a:picLocks noChangeAspect="1"/>
          </p:cNvPicPr>
          <p:nvPr/>
        </p:nvPicPr>
        <p:blipFill>
          <a:blip r:embed="rId4"/>
          <a:stretch>
            <a:fillRect/>
          </a:stretch>
        </p:blipFill>
        <p:spPr>
          <a:xfrm>
            <a:off x="4306411" y="1340934"/>
            <a:ext cx="3727019" cy="36329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TextBox 9">
            <a:extLst>
              <a:ext uri="{FF2B5EF4-FFF2-40B4-BE49-F238E27FC236}">
                <a16:creationId xmlns:a16="http://schemas.microsoft.com/office/drawing/2014/main" id="{CE475E91-CC80-45E2-949A-276D3CDAF799}"/>
              </a:ext>
            </a:extLst>
          </p:cNvPr>
          <p:cNvSpPr txBox="1"/>
          <p:nvPr/>
        </p:nvSpPr>
        <p:spPr>
          <a:xfrm>
            <a:off x="1540392" y="4189003"/>
            <a:ext cx="1696291" cy="1384995"/>
          </a:xfrm>
          <a:prstGeom prst="rect">
            <a:avLst/>
          </a:prstGeom>
          <a:noFill/>
        </p:spPr>
        <p:txBody>
          <a:bodyPr wrap="square" rtlCol="0">
            <a:spAutoFit/>
          </a:bodyPr>
          <a:lstStyle/>
          <a:p>
            <a:pPr algn="ctr"/>
            <a:r>
              <a:rPr lang="en-GB" sz="2800" dirty="0"/>
              <a:t>Return to main menu</a:t>
            </a:r>
          </a:p>
        </p:txBody>
      </p:sp>
      <p:sp>
        <p:nvSpPr>
          <p:cNvPr id="12" name="TextBox 11">
            <a:extLst>
              <a:ext uri="{FF2B5EF4-FFF2-40B4-BE49-F238E27FC236}">
                <a16:creationId xmlns:a16="http://schemas.microsoft.com/office/drawing/2014/main" id="{CE475E91-CC80-45E2-949A-276D3CDAF799}"/>
              </a:ext>
            </a:extLst>
          </p:cNvPr>
          <p:cNvSpPr txBox="1"/>
          <p:nvPr/>
        </p:nvSpPr>
        <p:spPr>
          <a:xfrm>
            <a:off x="9085321" y="4189002"/>
            <a:ext cx="2540622" cy="1384995"/>
          </a:xfrm>
          <a:prstGeom prst="rect">
            <a:avLst/>
          </a:prstGeom>
          <a:noFill/>
        </p:spPr>
        <p:txBody>
          <a:bodyPr wrap="square" rtlCol="0">
            <a:spAutoFit/>
          </a:bodyPr>
          <a:lstStyle/>
          <a:p>
            <a:pPr algn="ctr"/>
            <a:r>
              <a:rPr lang="en-GB" sz="2800" dirty="0"/>
              <a:t>Proceed to Choice of milk &amp; adherence</a:t>
            </a:r>
          </a:p>
        </p:txBody>
      </p:sp>
      <p:sp>
        <p:nvSpPr>
          <p:cNvPr id="13" name="Chevron 12">
            <a:hlinkClick r:id="rId5" action="ppaction://hlinksldjump"/>
          </p:cNvPr>
          <p:cNvSpPr/>
          <p:nvPr/>
        </p:nvSpPr>
        <p:spPr>
          <a:xfrm>
            <a:off x="9521436" y="2076505"/>
            <a:ext cx="1039723" cy="1938564"/>
          </a:xfrm>
          <a:prstGeom prst="chevron">
            <a:avLst>
              <a:gd name="adj" fmla="val 48570"/>
            </a:avLst>
          </a:prstGeom>
          <a:solidFill>
            <a:srgbClr val="B531FF"/>
          </a:solidFill>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Chevron 13">
            <a:hlinkClick r:id="rId3" action="ppaction://hlinksldjump"/>
          </p:cNvPr>
          <p:cNvSpPr/>
          <p:nvPr/>
        </p:nvSpPr>
        <p:spPr>
          <a:xfrm flipH="1">
            <a:off x="1768637" y="2076505"/>
            <a:ext cx="1049768" cy="1938564"/>
          </a:xfrm>
          <a:prstGeom prst="chevron">
            <a:avLst/>
          </a:prstGeom>
          <a:solidFill>
            <a:srgbClr val="B531FF"/>
          </a:solidFill>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4196790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91544" y="1412776"/>
            <a:ext cx="8568952" cy="4616648"/>
          </a:xfrm>
          <a:prstGeom prst="rect">
            <a:avLst/>
          </a:prstGeom>
        </p:spPr>
        <p:txBody>
          <a:bodyPr wrap="square">
            <a:spAutoFit/>
          </a:bodyPr>
          <a:lstStyle/>
          <a:p>
            <a:pPr marL="342900" indent="-342900">
              <a:spcBef>
                <a:spcPts val="600"/>
              </a:spcBef>
              <a:spcAft>
                <a:spcPts val="600"/>
              </a:spcAft>
              <a:buFont typeface="Arial" panose="020B0604020202020204" pitchFamily="34" charset="0"/>
              <a:buChar char="•"/>
            </a:pPr>
            <a:r>
              <a:rPr lang="en-GB" sz="2400" b="1" dirty="0">
                <a:cs typeface="Arial" panose="020B0604020202020204" pitchFamily="34" charset="0"/>
              </a:rPr>
              <a:t>Mother’s own breast milk – ALWAYS the first choice</a:t>
            </a:r>
          </a:p>
          <a:p>
            <a:pPr marL="342900" indent="-342900">
              <a:spcBef>
                <a:spcPts val="600"/>
              </a:spcBef>
              <a:spcAft>
                <a:spcPts val="600"/>
              </a:spcAft>
              <a:buFont typeface="Arial" panose="020B0604020202020204" pitchFamily="34" charset="0"/>
              <a:buChar char="•"/>
            </a:pPr>
            <a:r>
              <a:rPr lang="en-GB" sz="2400" dirty="0">
                <a:cs typeface="Arial" panose="020B0604020202020204" pitchFamily="34" charset="0"/>
              </a:rPr>
              <a:t>Volume supplemented with preterm formula or donor breast milk</a:t>
            </a:r>
            <a:r>
              <a:rPr lang="en-GB" sz="2400" b="1" dirty="0">
                <a:cs typeface="Arial" panose="020B0604020202020204" pitchFamily="34" charset="0"/>
              </a:rPr>
              <a:t>*</a:t>
            </a:r>
            <a:r>
              <a:rPr lang="en-GB" sz="2400" dirty="0">
                <a:cs typeface="Arial" panose="020B0604020202020204" pitchFamily="34" charset="0"/>
              </a:rPr>
              <a:t> as per mother’s choice, site usual practice and attending clinician’s advice </a:t>
            </a:r>
          </a:p>
          <a:p>
            <a:pPr marL="342900" indent="-342900">
              <a:spcBef>
                <a:spcPts val="600"/>
              </a:spcBef>
              <a:spcAft>
                <a:spcPts val="600"/>
              </a:spcAft>
              <a:buFont typeface="Arial" panose="020B0604020202020204" pitchFamily="34" charset="0"/>
              <a:buChar char="•"/>
            </a:pPr>
            <a:r>
              <a:rPr lang="en-GB" sz="2400" dirty="0">
                <a:cs typeface="Arial" panose="020B0604020202020204" pitchFamily="34" charset="0"/>
              </a:rPr>
              <a:t>Supplemental milk used only when volume of mother’s own milk is not sufficient and will be discontinued as soon as sufficient volume of mother’s milk if available such that supplemental milk replaces intravenous fluids or parenteral nutrition only. </a:t>
            </a:r>
          </a:p>
          <a:p>
            <a:pPr>
              <a:spcBef>
                <a:spcPts val="600"/>
              </a:spcBef>
              <a:spcAft>
                <a:spcPts val="600"/>
              </a:spcAft>
            </a:pPr>
            <a:r>
              <a:rPr lang="en-GB" sz="2400" i="1" dirty="0">
                <a:cs typeface="Arial" panose="020B0604020202020204" pitchFamily="34" charset="0"/>
              </a:rPr>
              <a:t>*if a site does not use donor breast milk currently, but is interested in setting up a service then the trial team are able to provide a contact at the Human Milk Foundation</a:t>
            </a:r>
          </a:p>
        </p:txBody>
      </p:sp>
      <p:sp>
        <p:nvSpPr>
          <p:cNvPr id="4" name="TextBox 3"/>
          <p:cNvSpPr txBox="1"/>
          <p:nvPr/>
        </p:nvSpPr>
        <p:spPr>
          <a:xfrm>
            <a:off x="3240194" y="620152"/>
            <a:ext cx="6071652" cy="584775"/>
          </a:xfrm>
          <a:prstGeom prst="rect">
            <a:avLst/>
          </a:prstGeom>
          <a:noFill/>
        </p:spPr>
        <p:txBody>
          <a:bodyPr wrap="square" rtlCol="0">
            <a:spAutoFit/>
          </a:bodyPr>
          <a:lstStyle/>
          <a:p>
            <a:pPr algn="ctr"/>
            <a:r>
              <a:rPr lang="en-GB" sz="3200" b="1" dirty="0">
                <a:solidFill>
                  <a:schemeClr val="accent1">
                    <a:lumMod val="50000"/>
                  </a:schemeClr>
                </a:solidFill>
                <a:cs typeface="Arial" panose="020B0604020202020204" pitchFamily="34" charset="0"/>
              </a:rPr>
              <a:t>Choice of milk</a:t>
            </a:r>
          </a:p>
        </p:txBody>
      </p:sp>
      <p:pic>
        <p:nvPicPr>
          <p:cNvPr id="5" name="Picture 4"/>
          <p:cNvPicPr>
            <a:picLocks noChangeAspect="1"/>
          </p:cNvPicPr>
          <p:nvPr/>
        </p:nvPicPr>
        <p:blipFill>
          <a:blip r:embed="rId5"/>
          <a:stretch>
            <a:fillRect/>
          </a:stretch>
        </p:blipFill>
        <p:spPr>
          <a:xfrm>
            <a:off x="2244496" y="341040"/>
            <a:ext cx="1172612" cy="1143000"/>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23320" y="6029424"/>
            <a:ext cx="609600" cy="609600"/>
          </a:xfrm>
          <a:prstGeom prst="rect">
            <a:avLst/>
          </a:prstGeom>
        </p:spPr>
      </p:pic>
    </p:spTree>
    <p:extLst>
      <p:ext uri="{BB962C8B-B14F-4D97-AF65-F5344CB8AC3E}">
        <p14:creationId xmlns:p14="http://schemas.microsoft.com/office/powerpoint/2010/main" val="4098599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7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40194" y="620152"/>
            <a:ext cx="6071652" cy="584775"/>
          </a:xfrm>
          <a:prstGeom prst="rect">
            <a:avLst/>
          </a:prstGeom>
          <a:noFill/>
        </p:spPr>
        <p:txBody>
          <a:bodyPr wrap="square" rtlCol="0">
            <a:spAutoFit/>
          </a:bodyPr>
          <a:lstStyle/>
          <a:p>
            <a:pPr algn="ctr"/>
            <a:r>
              <a:rPr lang="en-GB" sz="3200" b="1" dirty="0">
                <a:solidFill>
                  <a:schemeClr val="accent1">
                    <a:lumMod val="50000"/>
                  </a:schemeClr>
                </a:solidFill>
                <a:cs typeface="Arial" panose="020B0604020202020204" pitchFamily="34" charset="0"/>
              </a:rPr>
              <a:t>Adherence</a:t>
            </a:r>
          </a:p>
        </p:txBody>
      </p:sp>
      <p:pic>
        <p:nvPicPr>
          <p:cNvPr id="3" name="Picture 2"/>
          <p:cNvPicPr>
            <a:picLocks noChangeAspect="1"/>
          </p:cNvPicPr>
          <p:nvPr/>
        </p:nvPicPr>
        <p:blipFill>
          <a:blip r:embed="rId5"/>
          <a:stretch>
            <a:fillRect/>
          </a:stretch>
        </p:blipFill>
        <p:spPr>
          <a:xfrm>
            <a:off x="2244496" y="341040"/>
            <a:ext cx="1172612" cy="1143000"/>
          </a:xfrm>
          <a:prstGeom prst="rect">
            <a:avLst/>
          </a:prstGeom>
        </p:spPr>
      </p:pic>
      <p:sp>
        <p:nvSpPr>
          <p:cNvPr id="4" name="Rectangle 3"/>
          <p:cNvSpPr/>
          <p:nvPr/>
        </p:nvSpPr>
        <p:spPr>
          <a:xfrm>
            <a:off x="1919536" y="1556793"/>
            <a:ext cx="8352928" cy="4524315"/>
          </a:xfrm>
          <a:prstGeom prst="rect">
            <a:avLst/>
          </a:prstGeom>
        </p:spPr>
        <p:txBody>
          <a:bodyPr wrap="square">
            <a:spAutoFit/>
          </a:bodyPr>
          <a:lstStyle/>
          <a:p>
            <a:r>
              <a:rPr lang="en-GB" sz="2400" dirty="0">
                <a:cs typeface="Arial" panose="020B0604020202020204" pitchFamily="34" charset="0"/>
              </a:rPr>
              <a:t>Adherence data will routinely be reviewed by the Trial Management Group. </a:t>
            </a:r>
          </a:p>
          <a:p>
            <a:endParaRPr lang="en-GB" sz="2400" dirty="0">
              <a:cs typeface="Arial" panose="020B0604020202020204" pitchFamily="34" charset="0"/>
            </a:endParaRPr>
          </a:p>
          <a:p>
            <a:pPr marL="342900" indent="-342900">
              <a:buFont typeface="Arial" panose="020B0604020202020204" pitchFamily="34" charset="0"/>
              <a:buChar char="•"/>
            </a:pPr>
            <a:r>
              <a:rPr lang="en-GB" sz="2400" dirty="0">
                <a:cs typeface="Arial" panose="020B0604020202020204" pitchFamily="34" charset="0"/>
              </a:rPr>
              <a:t>Adherence by those randomised to full milk feeds is defined as having received ≤24 hours IV fluids or parenteral nutrition from birth to achieving full milk feeds (defined as at least 140 ml/kg/day for three consecutive days). </a:t>
            </a:r>
          </a:p>
          <a:p>
            <a:pPr marL="342900" indent="-342900">
              <a:buFont typeface="Arial" panose="020B0604020202020204" pitchFamily="34" charset="0"/>
              <a:buChar char="•"/>
            </a:pPr>
            <a:endParaRPr lang="en-GB" sz="2400" dirty="0">
              <a:cs typeface="Arial" panose="020B0604020202020204" pitchFamily="34" charset="0"/>
            </a:endParaRPr>
          </a:p>
          <a:p>
            <a:pPr marL="342900" indent="-342900">
              <a:buFont typeface="Arial" panose="020B0604020202020204" pitchFamily="34" charset="0"/>
              <a:buChar char="•"/>
            </a:pPr>
            <a:r>
              <a:rPr lang="en-GB" sz="2400" dirty="0">
                <a:cs typeface="Arial" panose="020B0604020202020204" pitchFamily="34" charset="0"/>
              </a:rPr>
              <a:t>Adherence by those randomised to gradual milk feeds is defined as having received &gt;24 hours IV fluids or parenteral nutrition from birth to achieving full milk feeds (defined as at least 140 ml/kg/day for three consecutive days). </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77600" y="6081108"/>
            <a:ext cx="609600" cy="609600"/>
          </a:xfrm>
          <a:prstGeom prst="rect">
            <a:avLst/>
          </a:prstGeom>
        </p:spPr>
      </p:pic>
    </p:spTree>
    <p:extLst>
      <p:ext uri="{BB962C8B-B14F-4D97-AF65-F5344CB8AC3E}">
        <p14:creationId xmlns:p14="http://schemas.microsoft.com/office/powerpoint/2010/main" val="356559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5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hlinkClick r:id="rId3" action="ppaction://hlinksldjump"/>
            <a:extLst>
              <a:ext uri="{FF2B5EF4-FFF2-40B4-BE49-F238E27FC236}">
                <a16:creationId xmlns:a16="http://schemas.microsoft.com/office/drawing/2014/main" id="{B42DBA89-4A03-4918-A5BF-5408C96CC44D}"/>
              </a:ext>
            </a:extLst>
          </p:cNvPr>
          <p:cNvPicPr>
            <a:picLocks noChangeAspect="1"/>
          </p:cNvPicPr>
          <p:nvPr/>
        </p:nvPicPr>
        <p:blipFill>
          <a:blip r:embed="rId4"/>
          <a:stretch>
            <a:fillRect/>
          </a:stretch>
        </p:blipFill>
        <p:spPr>
          <a:xfrm>
            <a:off x="4306411" y="1340934"/>
            <a:ext cx="3727019" cy="36329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TextBox 9">
            <a:extLst>
              <a:ext uri="{FF2B5EF4-FFF2-40B4-BE49-F238E27FC236}">
                <a16:creationId xmlns:a16="http://schemas.microsoft.com/office/drawing/2014/main" id="{CE475E91-CC80-45E2-949A-276D3CDAF799}"/>
              </a:ext>
            </a:extLst>
          </p:cNvPr>
          <p:cNvSpPr txBox="1"/>
          <p:nvPr/>
        </p:nvSpPr>
        <p:spPr>
          <a:xfrm>
            <a:off x="1310598" y="4189004"/>
            <a:ext cx="1696291" cy="1384995"/>
          </a:xfrm>
          <a:prstGeom prst="rect">
            <a:avLst/>
          </a:prstGeom>
          <a:noFill/>
        </p:spPr>
        <p:txBody>
          <a:bodyPr wrap="square" rtlCol="0">
            <a:spAutoFit/>
          </a:bodyPr>
          <a:lstStyle/>
          <a:p>
            <a:pPr algn="ctr"/>
            <a:r>
              <a:rPr lang="en-GB" sz="2800" dirty="0"/>
              <a:t>Return to main menu</a:t>
            </a:r>
          </a:p>
        </p:txBody>
      </p:sp>
      <p:sp>
        <p:nvSpPr>
          <p:cNvPr id="12" name="TextBox 11">
            <a:extLst>
              <a:ext uri="{FF2B5EF4-FFF2-40B4-BE49-F238E27FC236}">
                <a16:creationId xmlns:a16="http://schemas.microsoft.com/office/drawing/2014/main" id="{CE475E91-CC80-45E2-949A-276D3CDAF799}"/>
              </a:ext>
            </a:extLst>
          </p:cNvPr>
          <p:cNvSpPr txBox="1"/>
          <p:nvPr/>
        </p:nvSpPr>
        <p:spPr>
          <a:xfrm>
            <a:off x="9012749" y="4189003"/>
            <a:ext cx="2540622" cy="1815882"/>
          </a:xfrm>
          <a:prstGeom prst="rect">
            <a:avLst/>
          </a:prstGeom>
          <a:noFill/>
        </p:spPr>
        <p:txBody>
          <a:bodyPr wrap="square" rtlCol="0">
            <a:spAutoFit/>
          </a:bodyPr>
          <a:lstStyle/>
          <a:p>
            <a:pPr algn="ctr"/>
            <a:r>
              <a:rPr lang="en-GB" sz="2800" dirty="0"/>
              <a:t>Proceed to Schedule of assessments &amp; data collection</a:t>
            </a:r>
          </a:p>
        </p:txBody>
      </p:sp>
      <p:sp>
        <p:nvSpPr>
          <p:cNvPr id="13" name="Chevron 12">
            <a:hlinkClick r:id="rId5" action="ppaction://hlinksldjump"/>
          </p:cNvPr>
          <p:cNvSpPr/>
          <p:nvPr/>
        </p:nvSpPr>
        <p:spPr>
          <a:xfrm>
            <a:off x="9448864" y="2076506"/>
            <a:ext cx="1039723" cy="1938564"/>
          </a:xfrm>
          <a:prstGeom prst="chevron">
            <a:avLst>
              <a:gd name="adj" fmla="val 48570"/>
            </a:avLst>
          </a:prstGeom>
          <a:solidFill>
            <a:srgbClr val="B531FF"/>
          </a:solidFill>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Chevron 13">
            <a:hlinkClick r:id="rId3" action="ppaction://hlinksldjump"/>
          </p:cNvPr>
          <p:cNvSpPr/>
          <p:nvPr/>
        </p:nvSpPr>
        <p:spPr>
          <a:xfrm flipH="1">
            <a:off x="1538843" y="2076506"/>
            <a:ext cx="1049768" cy="1938564"/>
          </a:xfrm>
          <a:prstGeom prst="chevron">
            <a:avLst/>
          </a:prstGeom>
          <a:solidFill>
            <a:srgbClr val="B531FF"/>
          </a:solidFill>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6314414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351584" y="1600201"/>
            <a:ext cx="7859216" cy="4525963"/>
          </a:xfrm>
          <a:prstGeom prst="rect">
            <a:avLst/>
          </a:prstGeom>
        </p:spPr>
        <p:txBody>
          <a:bodyPr/>
          <a:lstStyle/>
          <a:p>
            <a:pPr marL="0" indent="0">
              <a:spcBef>
                <a:spcPts val="600"/>
              </a:spcBef>
              <a:spcAft>
                <a:spcPts val="600"/>
              </a:spcAft>
              <a:buNone/>
            </a:pPr>
            <a:r>
              <a:rPr lang="en-GB" b="1" dirty="0"/>
              <a:t>≤3 hours after infant(s) birth:</a:t>
            </a:r>
          </a:p>
          <a:p>
            <a:pPr>
              <a:spcBef>
                <a:spcPts val="600"/>
              </a:spcBef>
              <a:spcAft>
                <a:spcPts val="600"/>
              </a:spcAft>
            </a:pPr>
            <a:r>
              <a:rPr lang="en-GB" dirty="0"/>
              <a:t>Obtain oral assent for women recruited via the postnatal pathway</a:t>
            </a:r>
          </a:p>
          <a:p>
            <a:pPr>
              <a:spcBef>
                <a:spcPts val="600"/>
              </a:spcBef>
              <a:spcAft>
                <a:spcPts val="600"/>
              </a:spcAft>
            </a:pPr>
            <a:r>
              <a:rPr lang="en-GB" dirty="0"/>
              <a:t>Check eligibility criteria</a:t>
            </a:r>
          </a:p>
          <a:p>
            <a:pPr>
              <a:spcBef>
                <a:spcPts val="600"/>
              </a:spcBef>
              <a:spcAft>
                <a:spcPts val="600"/>
              </a:spcAft>
            </a:pPr>
            <a:r>
              <a:rPr lang="en-GB" dirty="0"/>
              <a:t>Collection of mother and baby demographic data</a:t>
            </a:r>
          </a:p>
          <a:p>
            <a:pPr>
              <a:spcBef>
                <a:spcPts val="600"/>
              </a:spcBef>
              <a:spcAft>
                <a:spcPts val="600"/>
              </a:spcAft>
            </a:pPr>
            <a:r>
              <a:rPr lang="en-GB" dirty="0"/>
              <a:t>Randomise mother into the trial and inform family of allocation for their infant</a:t>
            </a:r>
          </a:p>
        </p:txBody>
      </p:sp>
      <p:sp>
        <p:nvSpPr>
          <p:cNvPr id="4" name="TextBox 3"/>
          <p:cNvSpPr txBox="1"/>
          <p:nvPr/>
        </p:nvSpPr>
        <p:spPr>
          <a:xfrm>
            <a:off x="3249936" y="483141"/>
            <a:ext cx="6431692" cy="553998"/>
          </a:xfrm>
          <a:prstGeom prst="rect">
            <a:avLst/>
          </a:prstGeom>
          <a:noFill/>
        </p:spPr>
        <p:txBody>
          <a:bodyPr wrap="square" rtlCol="0">
            <a:spAutoFit/>
          </a:bodyPr>
          <a:lstStyle/>
          <a:p>
            <a:pPr algn="ctr"/>
            <a:r>
              <a:rPr lang="en-GB" sz="3000" b="1" dirty="0">
                <a:solidFill>
                  <a:schemeClr val="accent1">
                    <a:lumMod val="50000"/>
                  </a:schemeClr>
                </a:solidFill>
                <a:cs typeface="Arial" panose="020B0604020202020204" pitchFamily="34" charset="0"/>
              </a:rPr>
              <a:t>Schedule of assessments (</a:t>
            </a:r>
            <a:r>
              <a:rPr lang="en-GB" sz="3000" b="1" dirty="0" err="1">
                <a:solidFill>
                  <a:schemeClr val="accent1">
                    <a:lumMod val="50000"/>
                  </a:schemeClr>
                </a:solidFill>
                <a:cs typeface="Arial" panose="020B0604020202020204" pitchFamily="34" charset="0"/>
              </a:rPr>
              <a:t>i</a:t>
            </a:r>
            <a:r>
              <a:rPr lang="en-GB" sz="3000" b="1" dirty="0">
                <a:solidFill>
                  <a:schemeClr val="accent1">
                    <a:lumMod val="50000"/>
                  </a:schemeClr>
                </a:solidFill>
                <a:cs typeface="Arial" panose="020B0604020202020204" pitchFamily="34" charset="0"/>
              </a:rPr>
              <a:t>)</a:t>
            </a:r>
          </a:p>
        </p:txBody>
      </p:sp>
      <p:pic>
        <p:nvPicPr>
          <p:cNvPr id="5" name="Picture 4"/>
          <p:cNvPicPr>
            <a:picLocks noChangeAspect="1"/>
          </p:cNvPicPr>
          <p:nvPr/>
        </p:nvPicPr>
        <p:blipFill>
          <a:blip r:embed="rId5"/>
          <a:stretch>
            <a:fillRect/>
          </a:stretch>
        </p:blipFill>
        <p:spPr>
          <a:xfrm>
            <a:off x="2092096" y="188640"/>
            <a:ext cx="1172612" cy="1143000"/>
          </a:xfrm>
          <a:prstGeom prst="rect">
            <a:avLst/>
          </a:prstGeom>
        </p:spPr>
      </p:pic>
      <p:pic>
        <p:nvPicPr>
          <p:cNvPr id="2" name="Recorded Sound">
            <a:hlinkClick r:id="" action="ppaction://media"/>
            <a:extLst>
              <a:ext uri="{FF2B5EF4-FFF2-40B4-BE49-F238E27FC236}">
                <a16:creationId xmlns:a16="http://schemas.microsoft.com/office/drawing/2014/main" id="{529C59BA-2C49-4CF8-9600-1ACFC4E4B6C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05309" y="6126164"/>
            <a:ext cx="609600" cy="609600"/>
          </a:xfrm>
          <a:prstGeom prst="rect">
            <a:avLst/>
          </a:prstGeom>
        </p:spPr>
      </p:pic>
    </p:spTree>
    <p:extLst>
      <p:ext uri="{BB962C8B-B14F-4D97-AF65-F5344CB8AC3E}">
        <p14:creationId xmlns:p14="http://schemas.microsoft.com/office/powerpoint/2010/main" val="4185491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4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47528" y="1313318"/>
            <a:ext cx="8568952" cy="8525411"/>
          </a:xfrm>
          <a:prstGeom prst="rect">
            <a:avLst/>
          </a:prstGeom>
        </p:spPr>
        <p:txBody>
          <a:bodyPr wrap="square">
            <a:spAutoFit/>
          </a:bodyPr>
          <a:lstStyle/>
          <a:p>
            <a:pPr>
              <a:spcBef>
                <a:spcPts val="600"/>
              </a:spcBef>
              <a:spcAft>
                <a:spcPts val="600"/>
              </a:spcAft>
            </a:pPr>
            <a:r>
              <a:rPr lang="en-GB" sz="2800" b="1" dirty="0"/>
              <a:t>Post-randomisation</a:t>
            </a:r>
          </a:p>
          <a:p>
            <a:pPr marL="342900" indent="-342900">
              <a:spcBef>
                <a:spcPts val="600"/>
              </a:spcBef>
              <a:spcAft>
                <a:spcPts val="600"/>
              </a:spcAft>
              <a:buFont typeface="Arial" panose="020B0604020202020204" pitchFamily="34" charset="0"/>
              <a:buChar char="•"/>
            </a:pPr>
            <a:r>
              <a:rPr lang="en-GB" sz="2800" dirty="0"/>
              <a:t>For infants in the INTERVENTION arm start full milk feeds at 60ml/kg/day</a:t>
            </a:r>
          </a:p>
          <a:p>
            <a:pPr marL="342900" indent="-342900">
              <a:spcBef>
                <a:spcPts val="600"/>
              </a:spcBef>
              <a:spcAft>
                <a:spcPts val="600"/>
              </a:spcAft>
              <a:buFont typeface="Arial" panose="020B0604020202020204" pitchFamily="34" charset="0"/>
              <a:buChar char="•"/>
            </a:pPr>
            <a:r>
              <a:rPr lang="en-GB" sz="2800" dirty="0"/>
              <a:t>For infants in the CONTROL arm start IV fluids and/or parenteral nutrition and gradual milk feeds as per usual local practice</a:t>
            </a:r>
          </a:p>
          <a:p>
            <a:pPr marL="342900" indent="-342900">
              <a:spcBef>
                <a:spcPts val="600"/>
              </a:spcBef>
              <a:spcAft>
                <a:spcPts val="600"/>
              </a:spcAft>
              <a:buFont typeface="Arial" panose="020B0604020202020204" pitchFamily="34" charset="0"/>
              <a:buChar char="•"/>
            </a:pPr>
            <a:r>
              <a:rPr lang="en-GB" sz="2800" dirty="0"/>
              <a:t>For those who have given only oral assent, remember to obtain written informed consent as soon as it is appropriate to do so – within 72 hours where possible.</a:t>
            </a:r>
          </a:p>
          <a:p>
            <a:pPr marL="342900" indent="-342900">
              <a:spcBef>
                <a:spcPts val="600"/>
              </a:spcBef>
              <a:spcAft>
                <a:spcPts val="600"/>
              </a:spcAft>
              <a:buFont typeface="Arial" panose="020B0604020202020204" pitchFamily="34" charset="0"/>
              <a:buChar char="•"/>
            </a:pPr>
            <a:endParaRPr lang="en-GB" sz="2800" dirty="0"/>
          </a:p>
          <a:p>
            <a:pPr>
              <a:spcBef>
                <a:spcPts val="600"/>
              </a:spcBef>
              <a:spcAft>
                <a:spcPts val="600"/>
              </a:spcAft>
            </a:pPr>
            <a:endParaRPr lang="en-GB" sz="2800" dirty="0"/>
          </a:p>
          <a:p>
            <a:pPr marL="342900" indent="-342900">
              <a:spcBef>
                <a:spcPts val="600"/>
              </a:spcBef>
              <a:spcAft>
                <a:spcPts val="600"/>
              </a:spcAft>
              <a:buFont typeface="Arial" panose="020B0604020202020204" pitchFamily="34" charset="0"/>
              <a:buChar char="•"/>
            </a:pPr>
            <a:endParaRPr lang="en-GB" sz="2800" dirty="0"/>
          </a:p>
          <a:p>
            <a:pPr>
              <a:spcBef>
                <a:spcPts val="600"/>
              </a:spcBef>
              <a:spcAft>
                <a:spcPts val="600"/>
              </a:spcAft>
            </a:pPr>
            <a:endParaRPr lang="en-GB" sz="2800" dirty="0"/>
          </a:p>
          <a:p>
            <a:pPr>
              <a:spcBef>
                <a:spcPts val="600"/>
              </a:spcBef>
              <a:spcAft>
                <a:spcPts val="600"/>
              </a:spcAft>
            </a:pPr>
            <a:endParaRPr lang="en-GB" sz="2800" dirty="0"/>
          </a:p>
          <a:p>
            <a:pPr>
              <a:spcBef>
                <a:spcPts val="600"/>
              </a:spcBef>
              <a:spcAft>
                <a:spcPts val="600"/>
              </a:spcAft>
            </a:pPr>
            <a:endParaRPr lang="en-GB" sz="2800" dirty="0"/>
          </a:p>
          <a:p>
            <a:pPr>
              <a:spcBef>
                <a:spcPts val="600"/>
              </a:spcBef>
              <a:spcAft>
                <a:spcPts val="600"/>
              </a:spcAft>
            </a:pPr>
            <a:endParaRPr lang="en-GB" sz="2800" dirty="0"/>
          </a:p>
        </p:txBody>
      </p:sp>
      <p:sp>
        <p:nvSpPr>
          <p:cNvPr id="3" name="TextBox 2"/>
          <p:cNvSpPr txBox="1"/>
          <p:nvPr/>
        </p:nvSpPr>
        <p:spPr>
          <a:xfrm>
            <a:off x="3248178" y="483141"/>
            <a:ext cx="6431692" cy="553998"/>
          </a:xfrm>
          <a:prstGeom prst="rect">
            <a:avLst/>
          </a:prstGeom>
          <a:noFill/>
        </p:spPr>
        <p:txBody>
          <a:bodyPr wrap="square" rtlCol="0">
            <a:spAutoFit/>
          </a:bodyPr>
          <a:lstStyle/>
          <a:p>
            <a:pPr algn="ctr"/>
            <a:r>
              <a:rPr lang="en-GB" sz="3000" b="1" dirty="0">
                <a:solidFill>
                  <a:schemeClr val="accent1">
                    <a:lumMod val="50000"/>
                  </a:schemeClr>
                </a:solidFill>
                <a:cs typeface="Arial" panose="020B0604020202020204" pitchFamily="34" charset="0"/>
              </a:rPr>
              <a:t>Schedule of assessments (ii)</a:t>
            </a:r>
          </a:p>
        </p:txBody>
      </p:sp>
      <p:pic>
        <p:nvPicPr>
          <p:cNvPr id="4" name="Picture 3"/>
          <p:cNvPicPr>
            <a:picLocks noChangeAspect="1"/>
          </p:cNvPicPr>
          <p:nvPr/>
        </p:nvPicPr>
        <p:blipFill>
          <a:blip r:embed="rId5"/>
          <a:stretch>
            <a:fillRect/>
          </a:stretch>
        </p:blipFill>
        <p:spPr>
          <a:xfrm>
            <a:off x="2092096" y="188640"/>
            <a:ext cx="1172612" cy="1143000"/>
          </a:xfrm>
          <a:prstGeom prst="rect">
            <a:avLst/>
          </a:prstGeom>
        </p:spPr>
      </p:pic>
      <p:pic>
        <p:nvPicPr>
          <p:cNvPr id="5" name="Recorded Sound">
            <a:hlinkClick r:id="" action="ppaction://media"/>
            <a:extLst>
              <a:ext uri="{FF2B5EF4-FFF2-40B4-BE49-F238E27FC236}">
                <a16:creationId xmlns:a16="http://schemas.microsoft.com/office/drawing/2014/main" id="{71E5EA8D-E2B0-461E-A3CB-DBB81631864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19164" y="6012872"/>
            <a:ext cx="609600" cy="609600"/>
          </a:xfrm>
          <a:prstGeom prst="rect">
            <a:avLst/>
          </a:prstGeom>
        </p:spPr>
      </p:pic>
    </p:spTree>
    <p:extLst>
      <p:ext uri="{BB962C8B-B14F-4D97-AF65-F5344CB8AC3E}">
        <p14:creationId xmlns:p14="http://schemas.microsoft.com/office/powerpoint/2010/main" val="4056412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16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981200" y="1268761"/>
            <a:ext cx="8435280" cy="4525963"/>
          </a:xfrm>
          <a:prstGeom prst="rect">
            <a:avLst/>
          </a:prstGeom>
        </p:spPr>
        <p:txBody>
          <a:bodyPr/>
          <a:lstStyle/>
          <a:p>
            <a:pPr marL="0" indent="0">
              <a:spcBef>
                <a:spcPts val="0"/>
              </a:spcBef>
              <a:buNone/>
            </a:pPr>
            <a:r>
              <a:rPr lang="en-GB" b="1" dirty="0"/>
              <a:t>Daily feed log – until infant receives full feeds (140ml/kg/day feeds, sustained for 3 days)</a:t>
            </a:r>
          </a:p>
          <a:p>
            <a:pPr lvl="1">
              <a:spcBef>
                <a:spcPts val="0"/>
              </a:spcBef>
            </a:pPr>
            <a:r>
              <a:rPr lang="en-GB" dirty="0"/>
              <a:t>Total volume of feeds </a:t>
            </a:r>
          </a:p>
          <a:p>
            <a:pPr lvl="1">
              <a:spcBef>
                <a:spcPts val="0"/>
              </a:spcBef>
            </a:pPr>
            <a:r>
              <a:rPr lang="en-GB" dirty="0"/>
              <a:t>Volume of each type of milk</a:t>
            </a:r>
          </a:p>
          <a:p>
            <a:pPr lvl="1">
              <a:spcBef>
                <a:spcPts val="0"/>
              </a:spcBef>
            </a:pPr>
            <a:r>
              <a:rPr lang="en-GB" dirty="0"/>
              <a:t>Methods of feeding</a:t>
            </a:r>
          </a:p>
          <a:p>
            <a:pPr lvl="1">
              <a:spcBef>
                <a:spcPts val="0"/>
              </a:spcBef>
            </a:pPr>
            <a:r>
              <a:rPr lang="en-GB" dirty="0"/>
              <a:t>Use of parenteral nutrition/IV fluids</a:t>
            </a:r>
          </a:p>
          <a:p>
            <a:pPr lvl="1">
              <a:spcBef>
                <a:spcPts val="0"/>
              </a:spcBef>
            </a:pPr>
            <a:r>
              <a:rPr lang="en-GB" dirty="0"/>
              <a:t>Number of intravenous cannula or central venous lines inserted on the day</a:t>
            </a:r>
          </a:p>
          <a:p>
            <a:pPr lvl="1">
              <a:spcBef>
                <a:spcPts val="0"/>
              </a:spcBef>
            </a:pPr>
            <a:r>
              <a:rPr lang="en-GB" dirty="0"/>
              <a:t>Record of any administered antibiotics or antivirals</a:t>
            </a:r>
          </a:p>
          <a:p>
            <a:pPr lvl="1">
              <a:spcBef>
                <a:spcPts val="0"/>
              </a:spcBef>
            </a:pPr>
            <a:r>
              <a:rPr lang="en-GB" dirty="0"/>
              <a:t>Record of any measured blood glucose levels</a:t>
            </a:r>
          </a:p>
          <a:p>
            <a:pPr lvl="1">
              <a:spcBef>
                <a:spcPts val="0"/>
              </a:spcBef>
            </a:pPr>
            <a:r>
              <a:rPr lang="en-GB" dirty="0"/>
              <a:t>Record of any feeds withheld for more than 4 hours</a:t>
            </a:r>
            <a:endParaRPr lang="en-GB" sz="2800" dirty="0"/>
          </a:p>
          <a:p>
            <a:pPr marL="0" indent="0">
              <a:spcBef>
                <a:spcPts val="0"/>
              </a:spcBef>
              <a:buNone/>
            </a:pPr>
            <a:endParaRPr lang="en-GB" dirty="0"/>
          </a:p>
          <a:p>
            <a:pPr marL="0" indent="0">
              <a:spcBef>
                <a:spcPts val="0"/>
              </a:spcBef>
              <a:buNone/>
            </a:pPr>
            <a:endParaRPr lang="en-GB" dirty="0"/>
          </a:p>
          <a:p>
            <a:pPr marL="0" indent="0">
              <a:spcBef>
                <a:spcPts val="0"/>
              </a:spcBef>
              <a:buNone/>
            </a:pPr>
            <a:endParaRPr lang="en-GB" dirty="0"/>
          </a:p>
          <a:p>
            <a:pPr marL="0" indent="0">
              <a:spcBef>
                <a:spcPts val="0"/>
              </a:spcBef>
              <a:buNone/>
            </a:pPr>
            <a:endParaRPr lang="en-GB" dirty="0"/>
          </a:p>
        </p:txBody>
      </p:sp>
      <p:sp>
        <p:nvSpPr>
          <p:cNvPr id="4" name="TextBox 3"/>
          <p:cNvSpPr txBox="1"/>
          <p:nvPr/>
        </p:nvSpPr>
        <p:spPr>
          <a:xfrm>
            <a:off x="3249936" y="483141"/>
            <a:ext cx="6431692" cy="553998"/>
          </a:xfrm>
          <a:prstGeom prst="rect">
            <a:avLst/>
          </a:prstGeom>
          <a:noFill/>
        </p:spPr>
        <p:txBody>
          <a:bodyPr wrap="square" rtlCol="0">
            <a:spAutoFit/>
          </a:bodyPr>
          <a:lstStyle/>
          <a:p>
            <a:pPr algn="ctr"/>
            <a:r>
              <a:rPr lang="en-GB" sz="3000" b="1" dirty="0">
                <a:solidFill>
                  <a:schemeClr val="accent1">
                    <a:lumMod val="50000"/>
                  </a:schemeClr>
                </a:solidFill>
                <a:cs typeface="Arial" panose="020B0604020202020204" pitchFamily="34" charset="0"/>
              </a:rPr>
              <a:t>Schedule of assessments (iii)</a:t>
            </a:r>
          </a:p>
        </p:txBody>
      </p:sp>
      <p:pic>
        <p:nvPicPr>
          <p:cNvPr id="5" name="Picture 4"/>
          <p:cNvPicPr>
            <a:picLocks noChangeAspect="1"/>
          </p:cNvPicPr>
          <p:nvPr/>
        </p:nvPicPr>
        <p:blipFill>
          <a:blip r:embed="rId5"/>
          <a:stretch>
            <a:fillRect/>
          </a:stretch>
        </p:blipFill>
        <p:spPr>
          <a:xfrm>
            <a:off x="2092096" y="188640"/>
            <a:ext cx="1172612" cy="1143000"/>
          </a:xfrm>
          <a:prstGeom prst="rect">
            <a:avLst/>
          </a:prstGeom>
        </p:spPr>
      </p:pic>
      <p:pic>
        <p:nvPicPr>
          <p:cNvPr id="2" name="Recorded Sound">
            <a:hlinkClick r:id="" action="ppaction://media"/>
            <a:extLst>
              <a:ext uri="{FF2B5EF4-FFF2-40B4-BE49-F238E27FC236}">
                <a16:creationId xmlns:a16="http://schemas.microsoft.com/office/drawing/2014/main" id="{B644ED71-F397-4A4E-BAAE-4BFB63B7ACB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15254" y="6033655"/>
            <a:ext cx="609600" cy="609600"/>
          </a:xfrm>
          <a:prstGeom prst="rect">
            <a:avLst/>
          </a:prstGeom>
        </p:spPr>
      </p:pic>
    </p:spTree>
    <p:extLst>
      <p:ext uri="{BB962C8B-B14F-4D97-AF65-F5344CB8AC3E}">
        <p14:creationId xmlns:p14="http://schemas.microsoft.com/office/powerpoint/2010/main" val="1034287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2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49936" y="483141"/>
            <a:ext cx="6431692" cy="553998"/>
          </a:xfrm>
          <a:prstGeom prst="rect">
            <a:avLst/>
          </a:prstGeom>
          <a:noFill/>
        </p:spPr>
        <p:txBody>
          <a:bodyPr wrap="square" rtlCol="0">
            <a:spAutoFit/>
          </a:bodyPr>
          <a:lstStyle/>
          <a:p>
            <a:pPr algn="ctr"/>
            <a:r>
              <a:rPr lang="en-GB" sz="3000" b="1" dirty="0">
                <a:solidFill>
                  <a:schemeClr val="accent1">
                    <a:lumMod val="50000"/>
                  </a:schemeClr>
                </a:solidFill>
                <a:cs typeface="Arial" panose="020B0604020202020204" pitchFamily="34" charset="0"/>
              </a:rPr>
              <a:t>Schedule of assessments (iv)</a:t>
            </a:r>
          </a:p>
        </p:txBody>
      </p:sp>
      <p:pic>
        <p:nvPicPr>
          <p:cNvPr id="3" name="Picture 2"/>
          <p:cNvPicPr>
            <a:picLocks noChangeAspect="1"/>
          </p:cNvPicPr>
          <p:nvPr/>
        </p:nvPicPr>
        <p:blipFill>
          <a:blip r:embed="rId5"/>
          <a:stretch>
            <a:fillRect/>
          </a:stretch>
        </p:blipFill>
        <p:spPr>
          <a:xfrm>
            <a:off x="2092096" y="188640"/>
            <a:ext cx="1172612" cy="1143000"/>
          </a:xfrm>
          <a:prstGeom prst="rect">
            <a:avLst/>
          </a:prstGeom>
        </p:spPr>
      </p:pic>
      <p:sp>
        <p:nvSpPr>
          <p:cNvPr id="4" name="Content Placeholder 2"/>
          <p:cNvSpPr txBox="1">
            <a:spLocks/>
          </p:cNvSpPr>
          <p:nvPr/>
        </p:nvSpPr>
        <p:spPr>
          <a:xfrm>
            <a:off x="1919536" y="1268760"/>
            <a:ext cx="8568952" cy="3564000"/>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600"/>
              </a:spcBef>
              <a:spcAft>
                <a:spcPts val="600"/>
              </a:spcAft>
              <a:buNone/>
            </a:pPr>
            <a:r>
              <a:rPr lang="en-GB" sz="2400" b="1" dirty="0"/>
              <a:t>Further daily data required for secondary outcomes </a:t>
            </a:r>
            <a:r>
              <a:rPr lang="en-GB" sz="2400" i="1" dirty="0"/>
              <a:t>– data collection form is OPTIONAL as an aide memoire</a:t>
            </a:r>
          </a:p>
          <a:p>
            <a:pPr>
              <a:spcBef>
                <a:spcPts val="600"/>
              </a:spcBef>
              <a:spcAft>
                <a:spcPts val="600"/>
              </a:spcAft>
            </a:pPr>
            <a:r>
              <a:rPr lang="en-GB" sz="2400" dirty="0"/>
              <a:t>Date when infant first met </a:t>
            </a:r>
            <a:r>
              <a:rPr lang="en-GB" sz="2400" b="1" u="sng" dirty="0"/>
              <a:t>all three </a:t>
            </a:r>
            <a:r>
              <a:rPr lang="en-GB" sz="2400" dirty="0"/>
              <a:t>criteria below:</a:t>
            </a:r>
          </a:p>
          <a:p>
            <a:pPr lvl="1">
              <a:spcBef>
                <a:spcPts val="600"/>
              </a:spcBef>
              <a:spcAft>
                <a:spcPts val="600"/>
              </a:spcAft>
            </a:pPr>
            <a:r>
              <a:rPr lang="en-GB" sz="2000" dirty="0"/>
              <a:t>Reached ≥1700g</a:t>
            </a:r>
          </a:p>
          <a:p>
            <a:pPr lvl="1">
              <a:spcBef>
                <a:spcPts val="600"/>
              </a:spcBef>
              <a:spcAft>
                <a:spcPts val="600"/>
              </a:spcAft>
            </a:pPr>
            <a:r>
              <a:rPr lang="en-GB" sz="2000" dirty="0"/>
              <a:t>Was able to take at least one full suck feed in the last 24 hours</a:t>
            </a:r>
          </a:p>
          <a:p>
            <a:pPr lvl="1">
              <a:spcBef>
                <a:spcPts val="600"/>
              </a:spcBef>
              <a:spcAft>
                <a:spcPts val="600"/>
              </a:spcAft>
            </a:pPr>
            <a:r>
              <a:rPr lang="en-GB" sz="2000" dirty="0"/>
              <a:t>maintained body temperature without additional temperature support for at least 24 hours</a:t>
            </a:r>
          </a:p>
          <a:p>
            <a:pPr>
              <a:spcBef>
                <a:spcPts val="600"/>
              </a:spcBef>
              <a:spcAft>
                <a:spcPts val="600"/>
              </a:spcAft>
            </a:pPr>
            <a:r>
              <a:rPr lang="en-GB" sz="2400" dirty="0"/>
              <a:t>Number of days parenteral nutrition was received during admission</a:t>
            </a:r>
          </a:p>
          <a:p>
            <a:pPr>
              <a:spcBef>
                <a:spcPts val="600"/>
              </a:spcBef>
              <a:spcAft>
                <a:spcPts val="600"/>
              </a:spcAft>
            </a:pPr>
            <a:r>
              <a:rPr lang="en-GB" sz="2400" dirty="0"/>
              <a:t>Number of days central lines we used during admission</a:t>
            </a:r>
          </a:p>
          <a:p>
            <a:pPr>
              <a:spcBef>
                <a:spcPts val="600"/>
              </a:spcBef>
              <a:spcAft>
                <a:spcPts val="600"/>
              </a:spcAft>
            </a:pPr>
            <a:r>
              <a:rPr lang="en-GB" sz="2400" dirty="0"/>
              <a:t>Number of central lines inserted during admission</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17580" y="5981700"/>
            <a:ext cx="609600" cy="609600"/>
          </a:xfrm>
          <a:prstGeom prst="rect">
            <a:avLst/>
          </a:prstGeom>
        </p:spPr>
      </p:pic>
    </p:spTree>
    <p:extLst>
      <p:ext uri="{BB962C8B-B14F-4D97-AF65-F5344CB8AC3E}">
        <p14:creationId xmlns:p14="http://schemas.microsoft.com/office/powerpoint/2010/main" val="618753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8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49936" y="476672"/>
            <a:ext cx="6431692" cy="553998"/>
          </a:xfrm>
          <a:prstGeom prst="rect">
            <a:avLst/>
          </a:prstGeom>
          <a:noFill/>
        </p:spPr>
        <p:txBody>
          <a:bodyPr wrap="square" rtlCol="0">
            <a:spAutoFit/>
          </a:bodyPr>
          <a:lstStyle/>
          <a:p>
            <a:pPr algn="ctr"/>
            <a:r>
              <a:rPr lang="en-GB" sz="3000" b="1" dirty="0">
                <a:solidFill>
                  <a:schemeClr val="accent1">
                    <a:lumMod val="50000"/>
                  </a:schemeClr>
                </a:solidFill>
                <a:cs typeface="Arial" panose="020B0604020202020204" pitchFamily="34" charset="0"/>
              </a:rPr>
              <a:t>Schedule of assessments (v)</a:t>
            </a:r>
          </a:p>
        </p:txBody>
      </p:sp>
      <p:pic>
        <p:nvPicPr>
          <p:cNvPr id="3" name="Picture 2"/>
          <p:cNvPicPr>
            <a:picLocks noChangeAspect="1"/>
          </p:cNvPicPr>
          <p:nvPr/>
        </p:nvPicPr>
        <p:blipFill>
          <a:blip r:embed="rId5"/>
          <a:stretch>
            <a:fillRect/>
          </a:stretch>
        </p:blipFill>
        <p:spPr>
          <a:xfrm>
            <a:off x="2092096" y="188640"/>
            <a:ext cx="1172612" cy="1143000"/>
          </a:xfrm>
          <a:prstGeom prst="rect">
            <a:avLst/>
          </a:prstGeom>
        </p:spPr>
      </p:pic>
      <p:sp>
        <p:nvSpPr>
          <p:cNvPr id="4" name="Content Placeholder 2"/>
          <p:cNvSpPr txBox="1">
            <a:spLocks/>
          </p:cNvSpPr>
          <p:nvPr/>
        </p:nvSpPr>
        <p:spPr>
          <a:xfrm>
            <a:off x="1981200" y="1629342"/>
            <a:ext cx="8229600" cy="4535963"/>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600"/>
              </a:spcBef>
              <a:spcAft>
                <a:spcPts val="600"/>
              </a:spcAft>
              <a:buNone/>
            </a:pPr>
            <a:r>
              <a:rPr lang="en-GB" sz="2800" b="1" dirty="0"/>
              <a:t>Survival to discharge (death on the neonatal unit)</a:t>
            </a:r>
          </a:p>
          <a:p>
            <a:pPr lvl="1">
              <a:spcBef>
                <a:spcPts val="600"/>
              </a:spcBef>
              <a:spcAft>
                <a:spcPts val="600"/>
              </a:spcAft>
              <a:buFont typeface="Arial" panose="020B0604020202020204" pitchFamily="34" charset="0"/>
              <a:buChar char="•"/>
            </a:pPr>
            <a:r>
              <a:rPr lang="en-GB" sz="2400" dirty="0"/>
              <a:t>reported as a </a:t>
            </a:r>
            <a:r>
              <a:rPr lang="en-GB" sz="2400" b="1" dirty="0"/>
              <a:t>Serious Adverse Event</a:t>
            </a:r>
            <a:r>
              <a:rPr lang="en-GB" sz="2400" dirty="0"/>
              <a:t>. </a:t>
            </a:r>
          </a:p>
          <a:p>
            <a:pPr lvl="1">
              <a:spcBef>
                <a:spcPts val="600"/>
              </a:spcBef>
              <a:spcAft>
                <a:spcPts val="600"/>
              </a:spcAft>
              <a:buFont typeface="Arial" panose="020B0604020202020204" pitchFamily="34" charset="0"/>
              <a:buChar char="•"/>
            </a:pPr>
            <a:r>
              <a:rPr lang="en-GB" sz="2400" dirty="0"/>
              <a:t>The date and cause of death recorded on the ‘Death Form’ of the CRF.</a:t>
            </a:r>
          </a:p>
          <a:p>
            <a:pPr marL="0" lvl="1" indent="0">
              <a:spcBef>
                <a:spcPts val="600"/>
              </a:spcBef>
              <a:spcAft>
                <a:spcPts val="600"/>
              </a:spcAft>
              <a:buNone/>
            </a:pPr>
            <a:r>
              <a:rPr lang="en-GB" b="1" dirty="0"/>
              <a:t>Death after hospital discharge</a:t>
            </a:r>
          </a:p>
          <a:p>
            <a:pPr lvl="1">
              <a:spcBef>
                <a:spcPts val="600"/>
              </a:spcBef>
              <a:spcAft>
                <a:spcPts val="600"/>
              </a:spcAft>
              <a:buFont typeface="Arial" panose="020B0604020202020204" pitchFamily="34" charset="0"/>
              <a:buChar char="•"/>
            </a:pPr>
            <a:r>
              <a:rPr lang="en-GB" sz="2400" dirty="0"/>
              <a:t>A search of hospital records at 5 weeks corrected age</a:t>
            </a:r>
          </a:p>
          <a:p>
            <a:pPr lvl="1">
              <a:spcBef>
                <a:spcPts val="600"/>
              </a:spcBef>
              <a:spcAft>
                <a:spcPts val="600"/>
              </a:spcAft>
              <a:buFont typeface="Arial" panose="020B0604020202020204" pitchFamily="34" charset="0"/>
              <a:buChar char="•"/>
            </a:pPr>
            <a:r>
              <a:rPr lang="en-GB" sz="2400" dirty="0"/>
              <a:t>For any infants who have died, the investigators should provide the date and cause of death, where possible.</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6165305"/>
            <a:ext cx="609600" cy="609600"/>
          </a:xfrm>
          <a:prstGeom prst="rect">
            <a:avLst/>
          </a:prstGeom>
        </p:spPr>
      </p:pic>
    </p:spTree>
    <p:extLst>
      <p:ext uri="{BB962C8B-B14F-4D97-AF65-F5344CB8AC3E}">
        <p14:creationId xmlns:p14="http://schemas.microsoft.com/office/powerpoint/2010/main" val="2837781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76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stretch>
            <a:fillRect/>
          </a:stretch>
        </p:blipFill>
        <p:spPr>
          <a:xfrm>
            <a:off x="2244496" y="63937"/>
            <a:ext cx="1172612" cy="1143000"/>
          </a:xfrm>
          <a:prstGeom prst="rect">
            <a:avLst/>
          </a:prstGeom>
        </p:spPr>
      </p:pic>
      <p:sp>
        <p:nvSpPr>
          <p:cNvPr id="18" name="TextBox 17"/>
          <p:cNvSpPr txBox="1"/>
          <p:nvPr/>
        </p:nvSpPr>
        <p:spPr>
          <a:xfrm rot="16200000">
            <a:off x="-781681" y="3320117"/>
            <a:ext cx="3404021" cy="954107"/>
          </a:xfrm>
          <a:prstGeom prst="rect">
            <a:avLst/>
          </a:prstGeom>
          <a:solidFill>
            <a:schemeClr val="bg1"/>
          </a:solidFill>
        </p:spPr>
        <p:txBody>
          <a:bodyPr wrap="square" rtlCol="0">
            <a:spAutoFit/>
          </a:bodyPr>
          <a:lstStyle/>
          <a:p>
            <a:pPr algn="ctr"/>
            <a:r>
              <a:rPr lang="en-GB" sz="2800" b="1" dirty="0">
                <a:solidFill>
                  <a:srgbClr val="00B0F0"/>
                </a:solidFill>
              </a:rPr>
              <a:t>Trial database (real time)</a:t>
            </a:r>
          </a:p>
        </p:txBody>
      </p:sp>
      <p:sp>
        <p:nvSpPr>
          <p:cNvPr id="20" name="TextBox 19"/>
          <p:cNvSpPr txBox="1"/>
          <p:nvPr/>
        </p:nvSpPr>
        <p:spPr>
          <a:xfrm>
            <a:off x="3379010" y="343050"/>
            <a:ext cx="6071652" cy="584775"/>
          </a:xfrm>
          <a:prstGeom prst="rect">
            <a:avLst/>
          </a:prstGeom>
          <a:noFill/>
        </p:spPr>
        <p:txBody>
          <a:bodyPr wrap="square" rtlCol="0">
            <a:spAutoFit/>
          </a:bodyPr>
          <a:lstStyle/>
          <a:p>
            <a:pPr algn="ctr"/>
            <a:r>
              <a:rPr lang="en-GB" sz="3200" b="1" dirty="0">
                <a:solidFill>
                  <a:schemeClr val="accent1">
                    <a:lumMod val="50000"/>
                  </a:schemeClr>
                </a:solidFill>
                <a:cs typeface="Arial" panose="020B0604020202020204" pitchFamily="34" charset="0"/>
              </a:rPr>
              <a:t>Patient Screening/Enrolment Log</a:t>
            </a:r>
          </a:p>
        </p:txBody>
      </p:sp>
      <p:sp>
        <p:nvSpPr>
          <p:cNvPr id="8" name="TextBox 7"/>
          <p:cNvSpPr txBox="1"/>
          <p:nvPr/>
        </p:nvSpPr>
        <p:spPr>
          <a:xfrm rot="5400000">
            <a:off x="8567029" y="2644701"/>
            <a:ext cx="4387858" cy="954107"/>
          </a:xfrm>
          <a:prstGeom prst="rect">
            <a:avLst/>
          </a:prstGeom>
          <a:solidFill>
            <a:schemeClr val="bg1"/>
          </a:solidFill>
        </p:spPr>
        <p:txBody>
          <a:bodyPr wrap="square" rtlCol="0">
            <a:spAutoFit/>
          </a:bodyPr>
          <a:lstStyle/>
          <a:p>
            <a:pPr algn="ctr"/>
            <a:r>
              <a:rPr lang="en-GB" sz="2800" b="1" dirty="0">
                <a:solidFill>
                  <a:srgbClr val="FFC000"/>
                </a:solidFill>
              </a:rPr>
              <a:t>Screening/enrolment log (monthly upload)</a:t>
            </a:r>
          </a:p>
        </p:txBody>
      </p:sp>
      <p:pic>
        <p:nvPicPr>
          <p:cNvPr id="19" name="Picture 18"/>
          <p:cNvPicPr>
            <a:picLocks noChangeAspect="1"/>
          </p:cNvPicPr>
          <p:nvPr/>
        </p:nvPicPr>
        <p:blipFill>
          <a:blip r:embed="rId6"/>
          <a:stretch>
            <a:fillRect/>
          </a:stretch>
        </p:blipFill>
        <p:spPr>
          <a:xfrm>
            <a:off x="3140660" y="1085903"/>
            <a:ext cx="5399967" cy="5422534"/>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38012" y="6203637"/>
            <a:ext cx="609600" cy="609600"/>
          </a:xfrm>
          <a:prstGeom prst="rect">
            <a:avLst/>
          </a:prstGeom>
        </p:spPr>
      </p:pic>
    </p:spTree>
    <p:extLst>
      <p:ext uri="{BB962C8B-B14F-4D97-AF65-F5344CB8AC3E}">
        <p14:creationId xmlns:p14="http://schemas.microsoft.com/office/powerpoint/2010/main" val="2953934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5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49936" y="476672"/>
            <a:ext cx="6431692" cy="553998"/>
          </a:xfrm>
          <a:prstGeom prst="rect">
            <a:avLst/>
          </a:prstGeom>
          <a:noFill/>
        </p:spPr>
        <p:txBody>
          <a:bodyPr wrap="square" rtlCol="0">
            <a:spAutoFit/>
          </a:bodyPr>
          <a:lstStyle/>
          <a:p>
            <a:pPr algn="ctr"/>
            <a:r>
              <a:rPr lang="en-GB" sz="3000" b="1" dirty="0">
                <a:solidFill>
                  <a:schemeClr val="accent1">
                    <a:lumMod val="50000"/>
                  </a:schemeClr>
                </a:solidFill>
                <a:cs typeface="Arial" panose="020B0604020202020204" pitchFamily="34" charset="0"/>
              </a:rPr>
              <a:t>Schedule of assessments (vi)</a:t>
            </a:r>
          </a:p>
        </p:txBody>
      </p:sp>
      <p:pic>
        <p:nvPicPr>
          <p:cNvPr id="3" name="Picture 2"/>
          <p:cNvPicPr>
            <a:picLocks noChangeAspect="1"/>
          </p:cNvPicPr>
          <p:nvPr/>
        </p:nvPicPr>
        <p:blipFill>
          <a:blip r:embed="rId5"/>
          <a:stretch>
            <a:fillRect/>
          </a:stretch>
        </p:blipFill>
        <p:spPr>
          <a:xfrm>
            <a:off x="2092096" y="188640"/>
            <a:ext cx="1172612" cy="1143000"/>
          </a:xfrm>
          <a:prstGeom prst="rect">
            <a:avLst/>
          </a:prstGeom>
        </p:spPr>
      </p:pic>
      <p:sp>
        <p:nvSpPr>
          <p:cNvPr id="4" name="Content Placeholder 2"/>
          <p:cNvSpPr txBox="1">
            <a:spLocks/>
          </p:cNvSpPr>
          <p:nvPr/>
        </p:nvSpPr>
        <p:spPr>
          <a:xfrm>
            <a:off x="1981200" y="1600201"/>
            <a:ext cx="8229600" cy="3773016"/>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600"/>
              </a:spcBef>
              <a:spcAft>
                <a:spcPts val="600"/>
              </a:spcAft>
              <a:buNone/>
            </a:pPr>
            <a:r>
              <a:rPr lang="en-GB" sz="2800" b="1" dirty="0"/>
              <a:t>Hospital discharge (discharge form in the CRF)</a:t>
            </a:r>
          </a:p>
          <a:p>
            <a:pPr lvl="1">
              <a:spcBef>
                <a:spcPts val="600"/>
              </a:spcBef>
              <a:spcAft>
                <a:spcPts val="600"/>
              </a:spcAft>
              <a:buFont typeface="Arial" panose="020B0604020202020204" pitchFamily="34" charset="0"/>
              <a:buChar char="•"/>
            </a:pPr>
            <a:r>
              <a:rPr lang="en-GB" dirty="0" smtClean="0"/>
              <a:t>Weight </a:t>
            </a:r>
            <a:r>
              <a:rPr lang="en-GB" dirty="0"/>
              <a:t>and head circumference</a:t>
            </a:r>
          </a:p>
          <a:p>
            <a:pPr lvl="1">
              <a:spcBef>
                <a:spcPts val="600"/>
              </a:spcBef>
              <a:spcAft>
                <a:spcPts val="600"/>
              </a:spcAft>
              <a:buFont typeface="Arial" panose="020B0604020202020204" pitchFamily="34" charset="0"/>
              <a:buChar char="•"/>
            </a:pPr>
            <a:r>
              <a:rPr lang="en-GB" dirty="0"/>
              <a:t>Types and modes of feeding (including discharge on nasogastric feeding)</a:t>
            </a:r>
          </a:p>
          <a:p>
            <a:pPr lvl="1">
              <a:spcBef>
                <a:spcPts val="600"/>
              </a:spcBef>
              <a:spcAft>
                <a:spcPts val="600"/>
              </a:spcAft>
              <a:buFont typeface="Arial" panose="020B0604020202020204" pitchFamily="34" charset="0"/>
              <a:buChar char="•"/>
            </a:pPr>
            <a:r>
              <a:rPr lang="en-GB" dirty="0"/>
              <a:t>Need for home oxygen therapy</a:t>
            </a:r>
          </a:p>
          <a:p>
            <a:pPr lvl="1">
              <a:spcBef>
                <a:spcPts val="600"/>
              </a:spcBef>
              <a:spcAft>
                <a:spcPts val="600"/>
              </a:spcAft>
              <a:buFont typeface="Arial" panose="020B0604020202020204" pitchFamily="34" charset="0"/>
              <a:buChar char="•"/>
            </a:pPr>
            <a:r>
              <a:rPr lang="en-GB" dirty="0"/>
              <a:t>Results of retinopathy of prematurity screening, if performed.</a:t>
            </a:r>
          </a:p>
          <a:p>
            <a:pPr marL="0" indent="0">
              <a:spcBef>
                <a:spcPts val="600"/>
              </a:spcBef>
              <a:spcAft>
                <a:spcPts val="600"/>
              </a:spcAft>
              <a:buNone/>
            </a:pPr>
            <a:endParaRPr lang="en-GB" sz="2800" dirty="0"/>
          </a:p>
          <a:p>
            <a:pPr marL="0" indent="0">
              <a:spcBef>
                <a:spcPts val="600"/>
              </a:spcBef>
              <a:spcAft>
                <a:spcPts val="600"/>
              </a:spcAft>
              <a:buNone/>
            </a:pPr>
            <a:endParaRPr lang="en-GB" sz="2800"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00460" y="5958840"/>
            <a:ext cx="609600" cy="609600"/>
          </a:xfrm>
          <a:prstGeom prst="rect">
            <a:avLst/>
          </a:prstGeom>
        </p:spPr>
      </p:pic>
    </p:spTree>
    <p:extLst>
      <p:ext uri="{BB962C8B-B14F-4D97-AF65-F5344CB8AC3E}">
        <p14:creationId xmlns:p14="http://schemas.microsoft.com/office/powerpoint/2010/main" val="3917644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77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49936" y="476672"/>
            <a:ext cx="6431692" cy="553998"/>
          </a:xfrm>
          <a:prstGeom prst="rect">
            <a:avLst/>
          </a:prstGeom>
          <a:noFill/>
        </p:spPr>
        <p:txBody>
          <a:bodyPr wrap="square" rtlCol="0">
            <a:spAutoFit/>
          </a:bodyPr>
          <a:lstStyle/>
          <a:p>
            <a:pPr algn="ctr"/>
            <a:r>
              <a:rPr lang="en-GB" sz="3000" b="1" dirty="0">
                <a:solidFill>
                  <a:schemeClr val="accent1">
                    <a:lumMod val="50000"/>
                  </a:schemeClr>
                </a:solidFill>
                <a:cs typeface="Arial" panose="020B0604020202020204" pitchFamily="34" charset="0"/>
              </a:rPr>
              <a:t>Schedule of assessments (vii)</a:t>
            </a:r>
          </a:p>
        </p:txBody>
      </p:sp>
      <p:pic>
        <p:nvPicPr>
          <p:cNvPr id="3" name="Picture 2"/>
          <p:cNvPicPr>
            <a:picLocks noChangeAspect="1"/>
          </p:cNvPicPr>
          <p:nvPr/>
        </p:nvPicPr>
        <p:blipFill>
          <a:blip r:embed="rId5"/>
          <a:stretch>
            <a:fillRect/>
          </a:stretch>
        </p:blipFill>
        <p:spPr>
          <a:xfrm>
            <a:off x="2092096" y="188640"/>
            <a:ext cx="1172612" cy="1143000"/>
          </a:xfrm>
          <a:prstGeom prst="rect">
            <a:avLst/>
          </a:prstGeom>
        </p:spPr>
      </p:pic>
      <p:sp>
        <p:nvSpPr>
          <p:cNvPr id="4" name="Content Placeholder 2"/>
          <p:cNvSpPr txBox="1">
            <a:spLocks/>
          </p:cNvSpPr>
          <p:nvPr/>
        </p:nvSpPr>
        <p:spPr>
          <a:xfrm>
            <a:off x="2092096" y="1600201"/>
            <a:ext cx="8229600" cy="4525963"/>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600"/>
              </a:spcBef>
              <a:spcAft>
                <a:spcPts val="600"/>
              </a:spcAft>
              <a:buNone/>
            </a:pPr>
            <a:r>
              <a:rPr lang="en-GB" sz="2800" b="1" dirty="0"/>
              <a:t>Additional data entered into the randomisation database. This can be entered at any time before discharge.</a:t>
            </a:r>
          </a:p>
          <a:p>
            <a:pPr lvl="1">
              <a:spcBef>
                <a:spcPts val="600"/>
              </a:spcBef>
              <a:spcAft>
                <a:spcPts val="600"/>
              </a:spcAft>
              <a:buFont typeface="Arial" panose="020B0604020202020204" pitchFamily="34" charset="0"/>
              <a:buChar char="•"/>
            </a:pPr>
            <a:r>
              <a:rPr lang="en-GB" dirty="0"/>
              <a:t>Mother’s demographic information </a:t>
            </a:r>
          </a:p>
          <a:p>
            <a:pPr lvl="1">
              <a:spcBef>
                <a:spcPts val="600"/>
              </a:spcBef>
              <a:spcAft>
                <a:spcPts val="600"/>
              </a:spcAft>
              <a:buFont typeface="Arial" panose="020B0604020202020204" pitchFamily="34" charset="0"/>
              <a:buChar char="•"/>
            </a:pPr>
            <a:r>
              <a:rPr lang="en-GB" dirty="0"/>
              <a:t>Infant NHS number and first name</a:t>
            </a:r>
          </a:p>
          <a:p>
            <a:pPr lvl="1">
              <a:spcBef>
                <a:spcPts val="600"/>
              </a:spcBef>
              <a:spcAft>
                <a:spcPts val="600"/>
              </a:spcAft>
              <a:buFont typeface="Arial" panose="020B0604020202020204" pitchFamily="34" charset="0"/>
              <a:buChar char="•"/>
            </a:pPr>
            <a:r>
              <a:rPr lang="en-GB" dirty="0"/>
              <a:t>Mother’s contact information </a:t>
            </a:r>
            <a:br>
              <a:rPr lang="en-GB" dirty="0"/>
            </a:br>
            <a:r>
              <a:rPr lang="en-GB" dirty="0"/>
              <a:t>(including secondary address where possible)</a:t>
            </a:r>
          </a:p>
          <a:p>
            <a:pPr marL="0" indent="0">
              <a:spcBef>
                <a:spcPts val="600"/>
              </a:spcBef>
              <a:spcAft>
                <a:spcPts val="600"/>
              </a:spcAft>
              <a:buNone/>
            </a:pPr>
            <a:endParaRPr lang="en-GB" sz="2400" dirty="0"/>
          </a:p>
          <a:p>
            <a:pPr marL="0" indent="0">
              <a:spcBef>
                <a:spcPts val="600"/>
              </a:spcBef>
              <a:spcAft>
                <a:spcPts val="600"/>
              </a:spcAft>
              <a:buNone/>
            </a:pPr>
            <a:endParaRPr lang="en-GB" sz="2400" dirty="0"/>
          </a:p>
          <a:p>
            <a:pPr marL="0" indent="0">
              <a:spcBef>
                <a:spcPts val="600"/>
              </a:spcBef>
              <a:spcAft>
                <a:spcPts val="600"/>
              </a:spcAft>
              <a:buNone/>
            </a:pPr>
            <a:endParaRPr lang="en-GB" sz="2400"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00460" y="6126164"/>
            <a:ext cx="609600" cy="609600"/>
          </a:xfrm>
          <a:prstGeom prst="rect">
            <a:avLst/>
          </a:prstGeom>
        </p:spPr>
      </p:pic>
    </p:spTree>
    <p:extLst>
      <p:ext uri="{BB962C8B-B14F-4D97-AF65-F5344CB8AC3E}">
        <p14:creationId xmlns:p14="http://schemas.microsoft.com/office/powerpoint/2010/main" val="3207932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49936" y="476672"/>
            <a:ext cx="6431692" cy="553998"/>
          </a:xfrm>
          <a:prstGeom prst="rect">
            <a:avLst/>
          </a:prstGeom>
          <a:noFill/>
        </p:spPr>
        <p:txBody>
          <a:bodyPr wrap="square" rtlCol="0">
            <a:spAutoFit/>
          </a:bodyPr>
          <a:lstStyle/>
          <a:p>
            <a:pPr algn="ctr"/>
            <a:r>
              <a:rPr lang="en-GB" sz="3000" b="1" dirty="0">
                <a:solidFill>
                  <a:schemeClr val="accent1">
                    <a:lumMod val="50000"/>
                  </a:schemeClr>
                </a:solidFill>
                <a:cs typeface="Arial" panose="020B0604020202020204" pitchFamily="34" charset="0"/>
              </a:rPr>
              <a:t>Schedule of assessments (viii)</a:t>
            </a:r>
          </a:p>
        </p:txBody>
      </p:sp>
      <p:pic>
        <p:nvPicPr>
          <p:cNvPr id="3" name="Picture 2"/>
          <p:cNvPicPr>
            <a:picLocks noChangeAspect="1"/>
          </p:cNvPicPr>
          <p:nvPr/>
        </p:nvPicPr>
        <p:blipFill>
          <a:blip r:embed="rId5"/>
          <a:stretch>
            <a:fillRect/>
          </a:stretch>
        </p:blipFill>
        <p:spPr>
          <a:xfrm>
            <a:off x="2092096" y="188640"/>
            <a:ext cx="1172612" cy="1143000"/>
          </a:xfrm>
          <a:prstGeom prst="rect">
            <a:avLst/>
          </a:prstGeom>
        </p:spPr>
      </p:pic>
      <p:sp>
        <p:nvSpPr>
          <p:cNvPr id="4" name="Content Placeholder 2"/>
          <p:cNvSpPr txBox="1">
            <a:spLocks/>
          </p:cNvSpPr>
          <p:nvPr/>
        </p:nvSpPr>
        <p:spPr>
          <a:xfrm>
            <a:off x="1847528" y="1268760"/>
            <a:ext cx="8496944" cy="4824536"/>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400" b="1" dirty="0"/>
              <a:t>6-weeks corrected age questionnaire - Mother sent a  questionnaire (either postal or online as per mother’s preference) to collect data on:</a:t>
            </a:r>
          </a:p>
          <a:p>
            <a:pPr lvl="1">
              <a:buFont typeface="Arial" panose="020B0604020202020204" pitchFamily="34" charset="0"/>
              <a:buChar char="•"/>
            </a:pPr>
            <a:r>
              <a:rPr lang="en-GB" sz="1800" dirty="0"/>
              <a:t>Types and modes of feeding at 6 weeks corrected age</a:t>
            </a:r>
          </a:p>
          <a:p>
            <a:pPr lvl="1">
              <a:buFont typeface="Arial" panose="020B0604020202020204" pitchFamily="34" charset="0"/>
              <a:buChar char="•"/>
            </a:pPr>
            <a:r>
              <a:rPr lang="en-GB" sz="1800" dirty="0"/>
              <a:t>Infant health care visits</a:t>
            </a:r>
          </a:p>
          <a:p>
            <a:pPr lvl="1">
              <a:buFont typeface="Arial" panose="020B0604020202020204" pitchFamily="34" charset="0"/>
              <a:buChar char="•"/>
            </a:pPr>
            <a:r>
              <a:rPr lang="en-GB" sz="1800" dirty="0"/>
              <a:t>Use of other health care resources</a:t>
            </a:r>
          </a:p>
          <a:p>
            <a:pPr lvl="1">
              <a:buFont typeface="Arial" panose="020B0604020202020204" pitchFamily="34" charset="0"/>
              <a:buChar char="•"/>
            </a:pPr>
            <a:r>
              <a:rPr lang="en-GB" sz="1800" dirty="0"/>
              <a:t>Parental satisfaction and wellbeing using the p-BESS questionnaire</a:t>
            </a:r>
          </a:p>
          <a:p>
            <a:pPr marL="400050">
              <a:buFont typeface="Wingdings" panose="05000000000000000000" pitchFamily="2" charset="2"/>
              <a:buChar char="q"/>
            </a:pPr>
            <a:r>
              <a:rPr lang="en-GB" sz="2000" dirty="0"/>
              <a:t>coordinated centrally by the NCTU.</a:t>
            </a:r>
          </a:p>
          <a:p>
            <a:pPr marL="400050">
              <a:buFont typeface="Wingdings" panose="05000000000000000000" pitchFamily="2" charset="2"/>
              <a:buChar char="q"/>
            </a:pPr>
            <a:r>
              <a:rPr lang="en-GB" sz="2000" dirty="0"/>
              <a:t>5 week corrected age checks to be completed by the investigator (or delegate), with a confirmation of infant status (living or died) provided via a report in the trial database</a:t>
            </a:r>
          </a:p>
          <a:p>
            <a:pPr marL="400050">
              <a:buFont typeface="Wingdings" panose="05000000000000000000" pitchFamily="2" charset="2"/>
              <a:buChar char="q"/>
            </a:pPr>
            <a:r>
              <a:rPr lang="en-GB" sz="2000" dirty="0"/>
              <a:t>Mothers of infants who have died will be sent an appropriately adjusted 6-week questionnaire and accompanying letter. </a:t>
            </a:r>
            <a:endParaRPr lang="en-GB" sz="3600" dirty="0"/>
          </a:p>
          <a:p>
            <a:pPr marL="0" indent="0">
              <a:buNone/>
            </a:pPr>
            <a:endParaRPr lang="en-GB" dirty="0"/>
          </a:p>
          <a:p>
            <a:pPr marL="0" indent="0">
              <a:buNone/>
            </a:pPr>
            <a:endParaRPr lang="en-GB" dirty="0"/>
          </a:p>
          <a:p>
            <a:pPr marL="0" indent="0">
              <a:buNone/>
            </a:pPr>
            <a:endParaRPr lang="en-GB" dirty="0"/>
          </a:p>
          <a:p>
            <a:pPr marL="0" indent="0">
              <a:buNone/>
            </a:pPr>
            <a:endParaRPr lang="en-GB"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17580" y="6093296"/>
            <a:ext cx="609600" cy="609600"/>
          </a:xfrm>
          <a:prstGeom prst="rect">
            <a:avLst/>
          </a:prstGeom>
        </p:spPr>
      </p:pic>
    </p:spTree>
    <p:extLst>
      <p:ext uri="{BB962C8B-B14F-4D97-AF65-F5344CB8AC3E}">
        <p14:creationId xmlns:p14="http://schemas.microsoft.com/office/powerpoint/2010/main" val="639547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3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49936" y="476672"/>
            <a:ext cx="6431692" cy="553998"/>
          </a:xfrm>
          <a:prstGeom prst="rect">
            <a:avLst/>
          </a:prstGeom>
          <a:noFill/>
        </p:spPr>
        <p:txBody>
          <a:bodyPr wrap="square" rtlCol="0">
            <a:spAutoFit/>
          </a:bodyPr>
          <a:lstStyle/>
          <a:p>
            <a:pPr algn="ctr"/>
            <a:r>
              <a:rPr lang="en-GB" sz="3000" b="1" dirty="0">
                <a:solidFill>
                  <a:schemeClr val="accent1">
                    <a:lumMod val="50000"/>
                  </a:schemeClr>
                </a:solidFill>
                <a:cs typeface="Arial" panose="020B0604020202020204" pitchFamily="34" charset="0"/>
              </a:rPr>
              <a:t>Late-onset invasive infection (LOS) (</a:t>
            </a:r>
            <a:r>
              <a:rPr lang="en-GB" sz="3000" b="1" dirty="0" err="1">
                <a:solidFill>
                  <a:schemeClr val="accent1">
                    <a:lumMod val="50000"/>
                  </a:schemeClr>
                </a:solidFill>
                <a:cs typeface="Arial" panose="020B0604020202020204" pitchFamily="34" charset="0"/>
              </a:rPr>
              <a:t>i</a:t>
            </a:r>
            <a:r>
              <a:rPr lang="en-GB" sz="3000" b="1" dirty="0">
                <a:solidFill>
                  <a:schemeClr val="accent1">
                    <a:lumMod val="50000"/>
                  </a:schemeClr>
                </a:solidFill>
                <a:cs typeface="Arial" panose="020B0604020202020204" pitchFamily="34" charset="0"/>
              </a:rPr>
              <a:t>)</a:t>
            </a:r>
          </a:p>
        </p:txBody>
      </p:sp>
      <p:pic>
        <p:nvPicPr>
          <p:cNvPr id="3" name="Picture 2"/>
          <p:cNvPicPr>
            <a:picLocks noChangeAspect="1"/>
          </p:cNvPicPr>
          <p:nvPr/>
        </p:nvPicPr>
        <p:blipFill>
          <a:blip r:embed="rId5"/>
          <a:stretch>
            <a:fillRect/>
          </a:stretch>
        </p:blipFill>
        <p:spPr>
          <a:xfrm>
            <a:off x="2092096" y="188640"/>
            <a:ext cx="1172612" cy="1143000"/>
          </a:xfrm>
          <a:prstGeom prst="rect">
            <a:avLst/>
          </a:prstGeom>
        </p:spPr>
      </p:pic>
      <p:sp>
        <p:nvSpPr>
          <p:cNvPr id="4" name="TextBox 3"/>
          <p:cNvSpPr txBox="1"/>
          <p:nvPr/>
        </p:nvSpPr>
        <p:spPr>
          <a:xfrm>
            <a:off x="2086592" y="1772817"/>
            <a:ext cx="8041856" cy="2985433"/>
          </a:xfrm>
          <a:prstGeom prst="rect">
            <a:avLst/>
          </a:prstGeom>
          <a:noFill/>
        </p:spPr>
        <p:txBody>
          <a:bodyPr wrap="square" rtlCol="0">
            <a:spAutoFit/>
          </a:bodyPr>
          <a:lstStyle/>
          <a:p>
            <a:pPr marL="285750" indent="-285750">
              <a:spcBef>
                <a:spcPts val="600"/>
              </a:spcBef>
              <a:spcAft>
                <a:spcPts val="600"/>
              </a:spcAft>
              <a:buFont typeface="Arial" panose="020B0604020202020204" pitchFamily="34" charset="0"/>
              <a:buChar char="•"/>
            </a:pPr>
            <a:r>
              <a:rPr lang="en-GB" sz="2400" dirty="0"/>
              <a:t>A record of any diagnoses of microbiologically-confirmed (positive blood/CSF culture) or clinically-suspected late-onset sepsis.</a:t>
            </a:r>
          </a:p>
          <a:p>
            <a:pPr marL="285750" indent="-285750">
              <a:spcBef>
                <a:spcPts val="600"/>
              </a:spcBef>
              <a:spcAft>
                <a:spcPts val="600"/>
              </a:spcAft>
              <a:buFont typeface="Arial" panose="020B0604020202020204" pitchFamily="34" charset="0"/>
              <a:buChar char="•"/>
            </a:pPr>
            <a:r>
              <a:rPr lang="en-GB" sz="2400" dirty="0"/>
              <a:t>Each episode to be entered into the </a:t>
            </a:r>
            <a:r>
              <a:rPr lang="en-GB" sz="2400" b="1" dirty="0" smtClean="0"/>
              <a:t>LOI </a:t>
            </a:r>
            <a:r>
              <a:rPr lang="en-GB" sz="2400" b="1" dirty="0"/>
              <a:t>form </a:t>
            </a:r>
            <a:r>
              <a:rPr lang="en-GB" sz="2400" dirty="0"/>
              <a:t>on the electronic CRF</a:t>
            </a:r>
          </a:p>
          <a:p>
            <a:pPr marL="285750" indent="-285750">
              <a:spcBef>
                <a:spcPts val="600"/>
              </a:spcBef>
              <a:spcAft>
                <a:spcPts val="600"/>
              </a:spcAft>
              <a:buFont typeface="Arial" panose="020B0604020202020204" pitchFamily="34" charset="0"/>
              <a:buChar char="•"/>
            </a:pPr>
            <a:r>
              <a:rPr lang="en-GB" sz="2400" dirty="0"/>
              <a:t>All reports of LOS must be reviewed and signed electronically by the PI</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23320" y="5935980"/>
            <a:ext cx="609600" cy="609600"/>
          </a:xfrm>
          <a:prstGeom prst="rect">
            <a:avLst/>
          </a:prstGeom>
        </p:spPr>
      </p:pic>
    </p:spTree>
    <p:extLst>
      <p:ext uri="{BB962C8B-B14F-4D97-AF65-F5344CB8AC3E}">
        <p14:creationId xmlns:p14="http://schemas.microsoft.com/office/powerpoint/2010/main" val="4178425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1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063552" y="1340768"/>
            <a:ext cx="8424936" cy="4616648"/>
          </a:xfrm>
          <a:prstGeom prst="rect">
            <a:avLst/>
          </a:prstGeom>
        </p:spPr>
        <p:txBody>
          <a:bodyPr wrap="square">
            <a:spAutoFit/>
          </a:bodyPr>
          <a:lstStyle/>
          <a:p>
            <a:pPr>
              <a:spcBef>
                <a:spcPts val="600"/>
              </a:spcBef>
              <a:spcAft>
                <a:spcPts val="600"/>
              </a:spcAft>
            </a:pPr>
            <a:r>
              <a:rPr lang="en-GB" sz="1600" b="1" dirty="0"/>
              <a:t>Definition of Microbiologically-confirmed Late-onset Invasive Infection </a:t>
            </a:r>
          </a:p>
          <a:p>
            <a:pPr>
              <a:spcBef>
                <a:spcPts val="600"/>
              </a:spcBef>
              <a:spcAft>
                <a:spcPts val="600"/>
              </a:spcAft>
            </a:pPr>
            <a:r>
              <a:rPr lang="en-GB" sz="1600" dirty="0"/>
              <a:t>A modified version of the UK Neonatal Infection Surveillance Network case-definition will be used:</a:t>
            </a:r>
            <a:endParaRPr lang="en-GB" dirty="0"/>
          </a:p>
          <a:p>
            <a:pPr>
              <a:spcBef>
                <a:spcPts val="600"/>
              </a:spcBef>
              <a:spcAft>
                <a:spcPts val="600"/>
              </a:spcAft>
            </a:pPr>
            <a:r>
              <a:rPr lang="en-GB" sz="1600" dirty="0"/>
              <a:t>Microbiological culture from blood or CSF sampled aseptically more than 72 hours after birth of any of the following:</a:t>
            </a:r>
            <a:endParaRPr lang="en-GB" dirty="0"/>
          </a:p>
          <a:p>
            <a:pPr marL="342900" indent="-342900">
              <a:spcBef>
                <a:spcPts val="600"/>
              </a:spcBef>
              <a:spcAft>
                <a:spcPts val="600"/>
              </a:spcAft>
              <a:buFont typeface="Symbol" panose="05050102010706020507" pitchFamily="18" charset="2"/>
              <a:buChar char=""/>
            </a:pPr>
            <a:r>
              <a:rPr lang="en-GB" sz="1600" dirty="0"/>
              <a:t>potentially pathogenic bacteria (including coagulase-negative Staphylococci species but excluding probable skin contaminants such as </a:t>
            </a:r>
            <a:r>
              <a:rPr lang="en-GB" sz="1600" dirty="0" err="1"/>
              <a:t>diptheroids</a:t>
            </a:r>
            <a:r>
              <a:rPr lang="en-GB" sz="1600" dirty="0"/>
              <a:t>, micrococci, </a:t>
            </a:r>
            <a:r>
              <a:rPr lang="en-GB" sz="1600" dirty="0" err="1"/>
              <a:t>propionibacteria</a:t>
            </a:r>
            <a:r>
              <a:rPr lang="en-GB" sz="1600" dirty="0"/>
              <a:t> or a mixed flora</a:t>
            </a:r>
            <a:endParaRPr lang="en-GB" dirty="0"/>
          </a:p>
          <a:p>
            <a:pPr marL="342900" indent="-342900">
              <a:spcBef>
                <a:spcPts val="600"/>
              </a:spcBef>
              <a:spcAft>
                <a:spcPts val="600"/>
              </a:spcAft>
              <a:buFont typeface="Symbol" panose="05050102010706020507" pitchFamily="18" charset="2"/>
              <a:buChar char=""/>
            </a:pPr>
            <a:r>
              <a:rPr lang="en-GB" sz="1600" dirty="0"/>
              <a:t>fungi </a:t>
            </a:r>
            <a:endParaRPr lang="en-GB" dirty="0"/>
          </a:p>
          <a:p>
            <a:pPr>
              <a:spcBef>
                <a:spcPts val="600"/>
              </a:spcBef>
              <a:spcAft>
                <a:spcPts val="600"/>
              </a:spcAft>
            </a:pPr>
            <a:r>
              <a:rPr lang="en-GB" sz="1600" dirty="0"/>
              <a:t>AND</a:t>
            </a:r>
            <a:endParaRPr lang="en-GB" dirty="0"/>
          </a:p>
          <a:p>
            <a:pPr>
              <a:spcBef>
                <a:spcPts val="600"/>
              </a:spcBef>
              <a:spcAft>
                <a:spcPts val="600"/>
              </a:spcAft>
            </a:pPr>
            <a:r>
              <a:rPr lang="en-GB" sz="1600" dirty="0"/>
              <a:t>Treatment for 5 or more days with intravenous antibiotics after the above investigation was undertaken. If the infant died, was discharged, or was transferred prior to the completion of 5 days of intravenous antibiotics, this condition would still be met if the intention was to treat for 5 or more days.</a:t>
            </a:r>
          </a:p>
          <a:p>
            <a:pPr>
              <a:spcBef>
                <a:spcPts val="600"/>
              </a:spcBef>
              <a:spcAft>
                <a:spcPts val="600"/>
              </a:spcAft>
            </a:pPr>
            <a:r>
              <a:rPr lang="en-GB" sz="1600" dirty="0"/>
              <a:t>There is no need to report urinary tract infection unless there is also a positive blood culture. </a:t>
            </a:r>
            <a:endParaRPr lang="en-GB" dirty="0">
              <a:ea typeface="Times New Roman" panose="02020603050405020304" pitchFamily="18" charset="0"/>
              <a:cs typeface="Times New Roman" panose="02020603050405020304" pitchFamily="18" charset="0"/>
            </a:endParaRPr>
          </a:p>
        </p:txBody>
      </p:sp>
      <p:sp>
        <p:nvSpPr>
          <p:cNvPr id="4" name="TextBox 3"/>
          <p:cNvSpPr txBox="1"/>
          <p:nvPr/>
        </p:nvSpPr>
        <p:spPr>
          <a:xfrm>
            <a:off x="3249936" y="476672"/>
            <a:ext cx="6431692" cy="553998"/>
          </a:xfrm>
          <a:prstGeom prst="rect">
            <a:avLst/>
          </a:prstGeom>
          <a:noFill/>
        </p:spPr>
        <p:txBody>
          <a:bodyPr wrap="square" rtlCol="0">
            <a:spAutoFit/>
          </a:bodyPr>
          <a:lstStyle/>
          <a:p>
            <a:pPr algn="ctr"/>
            <a:r>
              <a:rPr lang="en-GB" sz="3000" b="1" dirty="0">
                <a:solidFill>
                  <a:schemeClr val="accent1">
                    <a:lumMod val="50000"/>
                  </a:schemeClr>
                </a:solidFill>
                <a:cs typeface="Arial" panose="020B0604020202020204" pitchFamily="34" charset="0"/>
              </a:rPr>
              <a:t>Late-onset invasive infection (LOS) (ii)</a:t>
            </a:r>
          </a:p>
        </p:txBody>
      </p:sp>
      <p:pic>
        <p:nvPicPr>
          <p:cNvPr id="5" name="Picture 4"/>
          <p:cNvPicPr>
            <a:picLocks noChangeAspect="1"/>
          </p:cNvPicPr>
          <p:nvPr/>
        </p:nvPicPr>
        <p:blipFill>
          <a:blip r:embed="rId2"/>
          <a:stretch>
            <a:fillRect/>
          </a:stretch>
        </p:blipFill>
        <p:spPr>
          <a:xfrm>
            <a:off x="2092096" y="188640"/>
            <a:ext cx="1172612" cy="1143000"/>
          </a:xfrm>
          <a:prstGeom prst="rect">
            <a:avLst/>
          </a:prstGeom>
        </p:spPr>
      </p:pic>
    </p:spTree>
    <p:extLst>
      <p:ext uri="{BB962C8B-B14F-4D97-AF65-F5344CB8AC3E}">
        <p14:creationId xmlns:p14="http://schemas.microsoft.com/office/powerpoint/2010/main" val="86565251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03512" y="1273978"/>
            <a:ext cx="8784976" cy="4832092"/>
          </a:xfrm>
          <a:prstGeom prst="rect">
            <a:avLst/>
          </a:prstGeom>
        </p:spPr>
        <p:txBody>
          <a:bodyPr wrap="square">
            <a:spAutoFit/>
          </a:bodyPr>
          <a:lstStyle/>
          <a:p>
            <a:r>
              <a:rPr lang="en-GB" sz="1400" b="1" dirty="0"/>
              <a:t>Definition of Clinically Suspected Late-onset Invasive Infection</a:t>
            </a:r>
          </a:p>
          <a:p>
            <a:endParaRPr lang="en-GB" sz="1400" b="1" dirty="0"/>
          </a:p>
          <a:p>
            <a:r>
              <a:rPr lang="en-GB" sz="1400" dirty="0"/>
              <a:t>This is adapted from the European Medicines Agency consensus criteria and the predictive model. </a:t>
            </a:r>
          </a:p>
          <a:p>
            <a:r>
              <a:rPr lang="en-GB" sz="1400" dirty="0"/>
              <a:t>Either – absence of positive microbiological culture OR culture of a mixed microbial flora or of likely skin contaminants (</a:t>
            </a:r>
            <a:r>
              <a:rPr lang="en-GB" sz="1400" dirty="0" err="1"/>
              <a:t>diptheroids</a:t>
            </a:r>
            <a:r>
              <a:rPr lang="en-GB" sz="1400" dirty="0"/>
              <a:t>, micrococci, </a:t>
            </a:r>
            <a:r>
              <a:rPr lang="en-GB" sz="1400" dirty="0" err="1"/>
              <a:t>propionibacteria</a:t>
            </a:r>
            <a:r>
              <a:rPr lang="en-GB" sz="1400" dirty="0"/>
              <a:t>) only</a:t>
            </a:r>
          </a:p>
          <a:p>
            <a:r>
              <a:rPr lang="en-GB" sz="1400" dirty="0"/>
              <a:t>AND</a:t>
            </a:r>
          </a:p>
          <a:p>
            <a:r>
              <a:rPr lang="en-GB" sz="1400" dirty="0"/>
              <a:t>Clinician intent to administer intravenous antibiotic treatment for 5 or more days (excluding antimicrobial </a:t>
            </a:r>
            <a:r>
              <a:rPr lang="en-GB" sz="1400" dirty="0" err="1"/>
              <a:t>prohylaxsis</a:t>
            </a:r>
            <a:r>
              <a:rPr lang="en-GB" sz="1400" dirty="0"/>
              <a:t>) for an infant who demonstrates 3 or more of the following clinical or laboratory features of invasive infection:</a:t>
            </a:r>
          </a:p>
          <a:p>
            <a:pPr marL="342900" indent="-342900">
              <a:buFont typeface="Symbol" panose="05050102010706020507" pitchFamily="18" charset="2"/>
              <a:buChar char=""/>
            </a:pPr>
            <a:r>
              <a:rPr lang="en-GB" sz="1400" dirty="0"/>
              <a:t>Increase in oxygen requirement or </a:t>
            </a:r>
            <a:r>
              <a:rPr lang="en-GB" sz="1400" dirty="0" err="1"/>
              <a:t>ventilatory</a:t>
            </a:r>
            <a:r>
              <a:rPr lang="en-GB" sz="1400" dirty="0"/>
              <a:t> support</a:t>
            </a:r>
          </a:p>
          <a:p>
            <a:pPr marL="342900" indent="-342900">
              <a:buFont typeface="Symbol" panose="05050102010706020507" pitchFamily="18" charset="2"/>
              <a:buChar char=""/>
            </a:pPr>
            <a:r>
              <a:rPr lang="en-GB" sz="1400" dirty="0"/>
              <a:t>Increase in frequency of episodes of bradycardia or apnoea</a:t>
            </a:r>
          </a:p>
          <a:p>
            <a:pPr marL="342900" indent="-342900">
              <a:buFont typeface="Symbol" panose="05050102010706020507" pitchFamily="18" charset="2"/>
              <a:buChar char=""/>
            </a:pPr>
            <a:r>
              <a:rPr lang="en-GB" sz="1400" dirty="0"/>
              <a:t>Temperature instability</a:t>
            </a:r>
          </a:p>
          <a:p>
            <a:pPr marL="342900" indent="-342900">
              <a:buFont typeface="Symbol" panose="05050102010706020507" pitchFamily="18" charset="2"/>
              <a:buChar char=""/>
            </a:pPr>
            <a:r>
              <a:rPr lang="en-GB" sz="1400" dirty="0"/>
              <a:t>Ileus or enteral feeds intolerance and/or abdominal distention</a:t>
            </a:r>
          </a:p>
          <a:p>
            <a:pPr marL="342900" indent="-342900">
              <a:buFont typeface="Symbol" panose="05050102010706020507" pitchFamily="18" charset="2"/>
              <a:buChar char=""/>
            </a:pPr>
            <a:r>
              <a:rPr lang="en-GB" sz="1400" dirty="0"/>
              <a:t>Reduced urine output to &lt;1ml/kg/hour</a:t>
            </a:r>
          </a:p>
          <a:p>
            <a:pPr marL="342900" indent="-342900">
              <a:buFont typeface="Symbol" panose="05050102010706020507" pitchFamily="18" charset="2"/>
              <a:buChar char=""/>
            </a:pPr>
            <a:r>
              <a:rPr lang="en-GB" sz="1400" dirty="0"/>
              <a:t>Impaired peripheral perfusion (impaired capillary refill time &gt;3 seconds, skin mottling or core-peripheral temperature gap &gt;2°C)</a:t>
            </a:r>
          </a:p>
          <a:p>
            <a:pPr marL="342900" indent="-342900">
              <a:buFont typeface="Symbol" panose="05050102010706020507" pitchFamily="18" charset="2"/>
              <a:buChar char=""/>
            </a:pPr>
            <a:r>
              <a:rPr lang="en-GB" sz="1400" dirty="0"/>
              <a:t>Hypotension (clinician defined as needing volume or inotrope support)</a:t>
            </a:r>
          </a:p>
          <a:p>
            <a:pPr marL="342900" indent="-342900">
              <a:buFont typeface="Symbol" panose="05050102010706020507" pitchFamily="18" charset="2"/>
              <a:buChar char=""/>
            </a:pPr>
            <a:r>
              <a:rPr lang="en-GB" sz="1400" dirty="0"/>
              <a:t>“irritability, lethargy or </a:t>
            </a:r>
            <a:r>
              <a:rPr lang="en-GB" sz="1400" dirty="0" err="1"/>
              <a:t>hypotonia</a:t>
            </a:r>
            <a:r>
              <a:rPr lang="en-GB" sz="1400" dirty="0"/>
              <a:t>” (clinician defined)</a:t>
            </a:r>
          </a:p>
          <a:p>
            <a:pPr marL="342900" indent="-342900">
              <a:buFont typeface="Symbol" panose="05050102010706020507" pitchFamily="18" charset="2"/>
              <a:buChar char=""/>
            </a:pPr>
            <a:r>
              <a:rPr lang="en-GB" sz="1400" dirty="0"/>
              <a:t>Serum C-reactive protein levels to &gt;15 mg/L or </a:t>
            </a:r>
            <a:r>
              <a:rPr lang="en-GB" sz="1400" dirty="0" err="1"/>
              <a:t>procalcitonin</a:t>
            </a:r>
            <a:r>
              <a:rPr lang="en-GB" sz="1400" dirty="0"/>
              <a:t> ≥2mg/ml</a:t>
            </a:r>
          </a:p>
          <a:p>
            <a:pPr marL="342900" indent="-342900">
              <a:buFont typeface="Symbol" panose="05050102010706020507" pitchFamily="18" charset="2"/>
              <a:buChar char=""/>
            </a:pPr>
            <a:r>
              <a:rPr lang="en-GB" sz="1400" dirty="0"/>
              <a:t>White blood cells count &lt;4 or &gt;20 X 10</a:t>
            </a:r>
            <a:r>
              <a:rPr lang="en-GB" sz="1400" baseline="30000" dirty="0"/>
              <a:t>9 </a:t>
            </a:r>
            <a:r>
              <a:rPr lang="en-GB" sz="1400" dirty="0"/>
              <a:t>cells/L or platelet count &lt;100X10</a:t>
            </a:r>
            <a:r>
              <a:rPr lang="en-GB" sz="1400" baseline="30000" dirty="0"/>
              <a:t>9</a:t>
            </a:r>
            <a:r>
              <a:rPr lang="en-GB" sz="1400" dirty="0"/>
              <a:t>/L</a:t>
            </a:r>
          </a:p>
          <a:p>
            <a:pPr marL="342900" indent="-342900">
              <a:buFont typeface="Symbol" panose="05050102010706020507" pitchFamily="18" charset="2"/>
              <a:buChar char=""/>
            </a:pPr>
            <a:r>
              <a:rPr lang="en-GB" sz="1400" dirty="0"/>
              <a:t>Glucose intolerance (blood glucose &lt;2.2 </a:t>
            </a:r>
            <a:r>
              <a:rPr lang="en-GB" sz="1400" dirty="0" err="1"/>
              <a:t>mmo</a:t>
            </a:r>
            <a:r>
              <a:rPr lang="en-GB" sz="1400" dirty="0"/>
              <a:t>/l  or &gt;10 </a:t>
            </a:r>
            <a:r>
              <a:rPr lang="en-GB" sz="1400" dirty="0" err="1"/>
              <a:t>mmol</a:t>
            </a:r>
            <a:r>
              <a:rPr lang="en-GB" sz="1400" dirty="0"/>
              <a:t>/l)</a:t>
            </a:r>
          </a:p>
          <a:p>
            <a:pPr marL="342900" indent="-342900">
              <a:buFont typeface="Symbol" panose="05050102010706020507" pitchFamily="18" charset="2"/>
              <a:buChar char=""/>
            </a:pPr>
            <a:r>
              <a:rPr lang="en-GB" sz="1400" dirty="0"/>
              <a:t>Metabolic acidosis (base excess &lt;-10mmol/L or lactate&gt;2mmol/L)</a:t>
            </a:r>
          </a:p>
          <a:p>
            <a:r>
              <a:rPr lang="en-GB" sz="1400" dirty="0"/>
              <a:t> </a:t>
            </a:r>
            <a:endParaRPr lang="en-GB" sz="1400" dirty="0">
              <a:ea typeface="Times New Roman" panose="02020603050405020304" pitchFamily="18" charset="0"/>
              <a:cs typeface="Times New Roman" panose="02020603050405020304" pitchFamily="18" charset="0"/>
            </a:endParaRPr>
          </a:p>
        </p:txBody>
      </p:sp>
      <p:sp>
        <p:nvSpPr>
          <p:cNvPr id="3" name="TextBox 2"/>
          <p:cNvSpPr txBox="1"/>
          <p:nvPr/>
        </p:nvSpPr>
        <p:spPr>
          <a:xfrm>
            <a:off x="3249936" y="476672"/>
            <a:ext cx="6431692" cy="553998"/>
          </a:xfrm>
          <a:prstGeom prst="rect">
            <a:avLst/>
          </a:prstGeom>
          <a:noFill/>
        </p:spPr>
        <p:txBody>
          <a:bodyPr wrap="square" rtlCol="0">
            <a:spAutoFit/>
          </a:bodyPr>
          <a:lstStyle/>
          <a:p>
            <a:pPr algn="ctr"/>
            <a:r>
              <a:rPr lang="en-GB" sz="3000" b="1" dirty="0">
                <a:solidFill>
                  <a:schemeClr val="accent1">
                    <a:lumMod val="50000"/>
                  </a:schemeClr>
                </a:solidFill>
                <a:cs typeface="Arial" panose="020B0604020202020204" pitchFamily="34" charset="0"/>
              </a:rPr>
              <a:t>Late-onset invasive infection (LOS) (iii)</a:t>
            </a:r>
          </a:p>
        </p:txBody>
      </p:sp>
      <p:pic>
        <p:nvPicPr>
          <p:cNvPr id="4" name="Picture 3"/>
          <p:cNvPicPr>
            <a:picLocks noChangeAspect="1"/>
          </p:cNvPicPr>
          <p:nvPr/>
        </p:nvPicPr>
        <p:blipFill>
          <a:blip r:embed="rId2"/>
          <a:stretch>
            <a:fillRect/>
          </a:stretch>
        </p:blipFill>
        <p:spPr>
          <a:xfrm>
            <a:off x="2092096" y="188640"/>
            <a:ext cx="1172612" cy="1143000"/>
          </a:xfrm>
          <a:prstGeom prst="rect">
            <a:avLst/>
          </a:prstGeom>
        </p:spPr>
      </p:pic>
    </p:spTree>
    <p:extLst>
      <p:ext uri="{BB962C8B-B14F-4D97-AF65-F5344CB8AC3E}">
        <p14:creationId xmlns:p14="http://schemas.microsoft.com/office/powerpoint/2010/main" val="182058972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49936" y="476672"/>
            <a:ext cx="6431692" cy="553998"/>
          </a:xfrm>
          <a:prstGeom prst="rect">
            <a:avLst/>
          </a:prstGeom>
          <a:noFill/>
        </p:spPr>
        <p:txBody>
          <a:bodyPr wrap="square" rtlCol="0">
            <a:spAutoFit/>
          </a:bodyPr>
          <a:lstStyle/>
          <a:p>
            <a:pPr algn="ctr"/>
            <a:r>
              <a:rPr lang="en-GB" sz="3000" b="1" dirty="0">
                <a:solidFill>
                  <a:schemeClr val="accent1">
                    <a:lumMod val="50000"/>
                  </a:schemeClr>
                </a:solidFill>
                <a:cs typeface="Arial" panose="020B0604020202020204" pitchFamily="34" charset="0"/>
              </a:rPr>
              <a:t>Gut-signs</a:t>
            </a:r>
          </a:p>
        </p:txBody>
      </p:sp>
      <p:pic>
        <p:nvPicPr>
          <p:cNvPr id="3" name="Picture 2"/>
          <p:cNvPicPr>
            <a:picLocks noChangeAspect="1"/>
          </p:cNvPicPr>
          <p:nvPr/>
        </p:nvPicPr>
        <p:blipFill>
          <a:blip r:embed="rId5"/>
          <a:stretch>
            <a:fillRect/>
          </a:stretch>
        </p:blipFill>
        <p:spPr>
          <a:xfrm>
            <a:off x="2092096" y="188640"/>
            <a:ext cx="1172612" cy="1143000"/>
          </a:xfrm>
          <a:prstGeom prst="rect">
            <a:avLst/>
          </a:prstGeom>
        </p:spPr>
      </p:pic>
      <p:sp>
        <p:nvSpPr>
          <p:cNvPr id="4" name="Rectangle 3"/>
          <p:cNvSpPr/>
          <p:nvPr/>
        </p:nvSpPr>
        <p:spPr>
          <a:xfrm>
            <a:off x="2089340" y="1844825"/>
            <a:ext cx="8042252" cy="2985433"/>
          </a:xfrm>
          <a:prstGeom prst="rect">
            <a:avLst/>
          </a:prstGeom>
        </p:spPr>
        <p:txBody>
          <a:bodyPr wrap="square">
            <a:spAutoFit/>
          </a:bodyPr>
          <a:lstStyle/>
          <a:p>
            <a:pPr marL="285750" indent="-285750">
              <a:spcBef>
                <a:spcPts val="600"/>
              </a:spcBef>
              <a:spcAft>
                <a:spcPts val="600"/>
              </a:spcAft>
              <a:buFont typeface="Arial" panose="020B0604020202020204" pitchFamily="34" charset="0"/>
              <a:buChar char="•"/>
            </a:pPr>
            <a:r>
              <a:rPr lang="en-GB" sz="2800" dirty="0">
                <a:solidFill>
                  <a:srgbClr val="000000"/>
                </a:solidFill>
                <a:cs typeface="Arial" panose="020B0604020202020204" pitchFamily="34" charset="0"/>
              </a:rPr>
              <a:t>A </a:t>
            </a:r>
            <a:r>
              <a:rPr lang="en-GB" sz="2800" dirty="0"/>
              <a:t>record</a:t>
            </a:r>
            <a:r>
              <a:rPr lang="en-GB" sz="2800" dirty="0">
                <a:solidFill>
                  <a:srgbClr val="000000"/>
                </a:solidFill>
                <a:cs typeface="Arial" panose="020B0604020202020204" pitchFamily="34" charset="0"/>
              </a:rPr>
              <a:t> of any “gut signs” suggesting a diagnosis of necrotising enterocolitis (Bell’s stage 2 or 3). </a:t>
            </a:r>
          </a:p>
          <a:p>
            <a:pPr marL="285750" indent="-285750">
              <a:spcBef>
                <a:spcPts val="600"/>
              </a:spcBef>
              <a:spcAft>
                <a:spcPts val="600"/>
              </a:spcAft>
              <a:buFont typeface="Arial" panose="020B0604020202020204" pitchFamily="34" charset="0"/>
              <a:buChar char="•"/>
            </a:pPr>
            <a:r>
              <a:rPr lang="en-GB" sz="2800" dirty="0"/>
              <a:t>Each episode to be entered into the gut signs form on the electronic CRF.</a:t>
            </a:r>
          </a:p>
          <a:p>
            <a:pPr marL="285750" indent="-285750">
              <a:spcBef>
                <a:spcPts val="600"/>
              </a:spcBef>
              <a:spcAft>
                <a:spcPts val="600"/>
              </a:spcAft>
              <a:buFont typeface="Arial" panose="020B0604020202020204" pitchFamily="34" charset="0"/>
              <a:buChar char="•"/>
            </a:pPr>
            <a:r>
              <a:rPr lang="en-GB" sz="2800" dirty="0"/>
              <a:t>All reports of gut signs must be reviewed and signed electronically by the PI.</a:t>
            </a:r>
            <a:endParaRPr lang="en-GB" sz="2800" dirty="0">
              <a:solidFill>
                <a:srgbClr val="000000"/>
              </a:solidFill>
              <a:cs typeface="Arial" panose="020B0604020202020204" pitchFamily="34" charset="0"/>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54740" y="5958840"/>
            <a:ext cx="609600" cy="609600"/>
          </a:xfrm>
          <a:prstGeom prst="rect">
            <a:avLst/>
          </a:prstGeom>
        </p:spPr>
      </p:pic>
    </p:spTree>
    <p:extLst>
      <p:ext uri="{BB962C8B-B14F-4D97-AF65-F5344CB8AC3E}">
        <p14:creationId xmlns:p14="http://schemas.microsoft.com/office/powerpoint/2010/main" val="2813833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7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981200" y="1600201"/>
            <a:ext cx="8229600" cy="4525963"/>
          </a:xfrm>
          <a:prstGeom prst="rect">
            <a:avLst/>
          </a:prstGeom>
        </p:spPr>
        <p:txBody>
          <a:bodyPr/>
          <a:lstStyle/>
          <a:p>
            <a:pPr>
              <a:spcBef>
                <a:spcPts val="600"/>
              </a:spcBef>
              <a:spcAft>
                <a:spcPts val="600"/>
              </a:spcAft>
            </a:pPr>
            <a:r>
              <a:rPr lang="en-GB" dirty="0"/>
              <a:t>CRF workbooks are provided to assist with the collection of trial data. </a:t>
            </a:r>
          </a:p>
          <a:p>
            <a:pPr>
              <a:spcBef>
                <a:spcPts val="600"/>
              </a:spcBef>
              <a:spcAft>
                <a:spcPts val="600"/>
              </a:spcAft>
            </a:pPr>
            <a:r>
              <a:rPr lang="en-GB" dirty="0"/>
              <a:t>Where data is entered directly into these (i.e. not taken from elsewhere such as medical notes), then the workbook acts as source data.</a:t>
            </a:r>
          </a:p>
          <a:p>
            <a:pPr>
              <a:spcBef>
                <a:spcPts val="600"/>
              </a:spcBef>
              <a:spcAft>
                <a:spcPts val="600"/>
              </a:spcAft>
            </a:pPr>
            <a:r>
              <a:rPr lang="en-GB" dirty="0"/>
              <a:t>Completed workbooks MUST be retained at site.</a:t>
            </a:r>
          </a:p>
          <a:p>
            <a:pPr>
              <a:spcBef>
                <a:spcPts val="600"/>
              </a:spcBef>
              <a:spcAft>
                <a:spcPts val="600"/>
              </a:spcAft>
            </a:pPr>
            <a:r>
              <a:rPr lang="en-GB" dirty="0"/>
              <a:t>Data should be entered into the eCRF within 7 days of collection where possible.</a:t>
            </a:r>
          </a:p>
        </p:txBody>
      </p:sp>
      <p:sp>
        <p:nvSpPr>
          <p:cNvPr id="4" name="TextBox 3"/>
          <p:cNvSpPr txBox="1"/>
          <p:nvPr/>
        </p:nvSpPr>
        <p:spPr>
          <a:xfrm>
            <a:off x="3230293" y="485258"/>
            <a:ext cx="6431692" cy="553998"/>
          </a:xfrm>
          <a:prstGeom prst="rect">
            <a:avLst/>
          </a:prstGeom>
          <a:noFill/>
        </p:spPr>
        <p:txBody>
          <a:bodyPr wrap="square" rtlCol="0">
            <a:spAutoFit/>
          </a:bodyPr>
          <a:lstStyle/>
          <a:p>
            <a:pPr algn="ctr"/>
            <a:r>
              <a:rPr lang="en-GB" sz="3000" b="1" dirty="0">
                <a:solidFill>
                  <a:schemeClr val="accent1">
                    <a:lumMod val="50000"/>
                  </a:schemeClr>
                </a:solidFill>
                <a:cs typeface="Arial" panose="020B0604020202020204" pitchFamily="34" charset="0"/>
              </a:rPr>
              <a:t>Data collection/entry</a:t>
            </a:r>
          </a:p>
        </p:txBody>
      </p:sp>
      <p:pic>
        <p:nvPicPr>
          <p:cNvPr id="5" name="Picture 4"/>
          <p:cNvPicPr>
            <a:picLocks noChangeAspect="1"/>
          </p:cNvPicPr>
          <p:nvPr/>
        </p:nvPicPr>
        <p:blipFill>
          <a:blip r:embed="rId5"/>
          <a:stretch>
            <a:fillRect/>
          </a:stretch>
        </p:blipFill>
        <p:spPr>
          <a:xfrm>
            <a:off x="2092096" y="188640"/>
            <a:ext cx="1172612" cy="1143000"/>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00460" y="6004244"/>
            <a:ext cx="609600" cy="609600"/>
          </a:xfrm>
          <a:prstGeom prst="rect">
            <a:avLst/>
          </a:prstGeom>
        </p:spPr>
      </p:pic>
    </p:spTree>
    <p:extLst>
      <p:ext uri="{BB962C8B-B14F-4D97-AF65-F5344CB8AC3E}">
        <p14:creationId xmlns:p14="http://schemas.microsoft.com/office/powerpoint/2010/main" val="2513115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33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49936" y="476672"/>
            <a:ext cx="6431692" cy="553998"/>
          </a:xfrm>
          <a:prstGeom prst="rect">
            <a:avLst/>
          </a:prstGeom>
          <a:noFill/>
        </p:spPr>
        <p:txBody>
          <a:bodyPr wrap="square" rtlCol="0">
            <a:spAutoFit/>
          </a:bodyPr>
          <a:lstStyle/>
          <a:p>
            <a:pPr algn="ctr"/>
            <a:r>
              <a:rPr lang="en-GB" sz="3000" b="1" dirty="0">
                <a:solidFill>
                  <a:schemeClr val="accent1">
                    <a:lumMod val="50000"/>
                  </a:schemeClr>
                </a:solidFill>
                <a:cs typeface="Arial" panose="020B0604020202020204" pitchFamily="34" charset="0"/>
              </a:rPr>
              <a:t>IT systems</a:t>
            </a:r>
          </a:p>
        </p:txBody>
      </p:sp>
      <p:pic>
        <p:nvPicPr>
          <p:cNvPr id="3" name="Picture 2"/>
          <p:cNvPicPr>
            <a:picLocks noChangeAspect="1"/>
          </p:cNvPicPr>
          <p:nvPr/>
        </p:nvPicPr>
        <p:blipFill>
          <a:blip r:embed="rId2"/>
          <a:stretch>
            <a:fillRect/>
          </a:stretch>
        </p:blipFill>
        <p:spPr>
          <a:xfrm>
            <a:off x="2092096" y="188640"/>
            <a:ext cx="1172612" cy="1143000"/>
          </a:xfrm>
          <a:prstGeom prst="rect">
            <a:avLst/>
          </a:prstGeom>
        </p:spPr>
      </p:pic>
      <p:sp>
        <p:nvSpPr>
          <p:cNvPr id="4" name="Content Placeholder 2"/>
          <p:cNvSpPr txBox="1">
            <a:spLocks/>
          </p:cNvSpPr>
          <p:nvPr/>
        </p:nvSpPr>
        <p:spPr>
          <a:xfrm>
            <a:off x="1981200" y="1331775"/>
            <a:ext cx="8229600" cy="4525963"/>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0050" indent="-285750">
              <a:spcBef>
                <a:spcPts val="600"/>
              </a:spcBef>
            </a:pPr>
            <a:r>
              <a:rPr lang="en-GB" b="1" dirty="0"/>
              <a:t>Screening, Enrolment, Randomisation</a:t>
            </a:r>
          </a:p>
          <a:p>
            <a:pPr marL="114300" indent="0" algn="ctr">
              <a:spcBef>
                <a:spcPts val="600"/>
              </a:spcBef>
              <a:buNone/>
            </a:pPr>
            <a:r>
              <a:rPr lang="en-GB" sz="2800" b="1" dirty="0">
                <a:hlinkClick r:id="rId3"/>
              </a:rPr>
              <a:t>https://ctu2.nottingham.ac.uk/1704/login.asp</a:t>
            </a:r>
            <a:endParaRPr lang="en-GB" sz="2800" b="1" dirty="0"/>
          </a:p>
          <a:p>
            <a:pPr marL="114300" indent="0" algn="ctr">
              <a:spcBef>
                <a:spcPts val="600"/>
              </a:spcBef>
              <a:buNone/>
            </a:pPr>
            <a:endParaRPr lang="en-GB" sz="2000" dirty="0">
              <a:hlinkClick r:id="" action="ppaction://noaction"/>
            </a:endParaRPr>
          </a:p>
          <a:p>
            <a:pPr marL="114300" indent="0">
              <a:spcBef>
                <a:spcPts val="600"/>
              </a:spcBef>
              <a:buNone/>
            </a:pPr>
            <a:endParaRPr lang="en-GB" sz="2000" dirty="0">
              <a:hlinkClick r:id="" action="ppaction://noaction"/>
            </a:endParaRPr>
          </a:p>
          <a:p>
            <a:pPr marL="114300" indent="0">
              <a:spcBef>
                <a:spcPts val="600"/>
              </a:spcBef>
              <a:buNone/>
            </a:pPr>
            <a:endParaRPr lang="en-GB" sz="2400" dirty="0">
              <a:hlinkClick r:id="rId4"/>
            </a:endParaRPr>
          </a:p>
          <a:p>
            <a:pPr marL="0" indent="0">
              <a:spcBef>
                <a:spcPts val="600"/>
              </a:spcBef>
              <a:buNone/>
            </a:pPr>
            <a:endParaRPr lang="en-GB" sz="1400" dirty="0"/>
          </a:p>
          <a:p>
            <a:endParaRPr lang="en-GB" sz="2000" dirty="0"/>
          </a:p>
        </p:txBody>
      </p:sp>
      <p:pic>
        <p:nvPicPr>
          <p:cNvPr id="5" name="Picture 4"/>
          <p:cNvPicPr>
            <a:picLocks noChangeAspect="1"/>
          </p:cNvPicPr>
          <p:nvPr/>
        </p:nvPicPr>
        <p:blipFill rotWithShape="1">
          <a:blip r:embed="rId5"/>
          <a:srcRect l="6694" t="10342" r="28339" b="64670"/>
          <a:stretch/>
        </p:blipFill>
        <p:spPr>
          <a:xfrm>
            <a:off x="2651620" y="2924945"/>
            <a:ext cx="6989383" cy="1512168"/>
          </a:xfrm>
          <a:prstGeom prst="rect">
            <a:avLst/>
          </a:prstGeom>
        </p:spPr>
      </p:pic>
    </p:spTree>
    <p:extLst>
      <p:ext uri="{BB962C8B-B14F-4D97-AF65-F5344CB8AC3E}">
        <p14:creationId xmlns:p14="http://schemas.microsoft.com/office/powerpoint/2010/main" val="58000586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49936" y="476672"/>
            <a:ext cx="6431692" cy="553998"/>
          </a:xfrm>
          <a:prstGeom prst="rect">
            <a:avLst/>
          </a:prstGeom>
          <a:noFill/>
        </p:spPr>
        <p:txBody>
          <a:bodyPr wrap="square" rtlCol="0">
            <a:spAutoFit/>
          </a:bodyPr>
          <a:lstStyle/>
          <a:p>
            <a:pPr algn="ctr"/>
            <a:r>
              <a:rPr lang="en-GB" sz="3000" b="1" dirty="0">
                <a:solidFill>
                  <a:schemeClr val="accent1">
                    <a:lumMod val="50000"/>
                  </a:schemeClr>
                </a:solidFill>
                <a:cs typeface="Arial" panose="020B0604020202020204" pitchFamily="34" charset="0"/>
              </a:rPr>
              <a:t>IT systems</a:t>
            </a:r>
          </a:p>
        </p:txBody>
      </p:sp>
      <p:pic>
        <p:nvPicPr>
          <p:cNvPr id="3" name="Picture 2"/>
          <p:cNvPicPr>
            <a:picLocks noChangeAspect="1"/>
          </p:cNvPicPr>
          <p:nvPr/>
        </p:nvPicPr>
        <p:blipFill>
          <a:blip r:embed="rId2"/>
          <a:stretch>
            <a:fillRect/>
          </a:stretch>
        </p:blipFill>
        <p:spPr>
          <a:xfrm>
            <a:off x="2092096" y="188640"/>
            <a:ext cx="1172612" cy="1143000"/>
          </a:xfrm>
          <a:prstGeom prst="rect">
            <a:avLst/>
          </a:prstGeom>
        </p:spPr>
      </p:pic>
      <p:sp>
        <p:nvSpPr>
          <p:cNvPr id="4" name="Content Placeholder 2"/>
          <p:cNvSpPr txBox="1">
            <a:spLocks/>
          </p:cNvSpPr>
          <p:nvPr/>
        </p:nvSpPr>
        <p:spPr>
          <a:xfrm>
            <a:off x="1981200" y="1331775"/>
            <a:ext cx="8229600" cy="4525963"/>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indent="0">
              <a:spcBef>
                <a:spcPts val="600"/>
              </a:spcBef>
              <a:buNone/>
            </a:pPr>
            <a:endParaRPr lang="en-GB" sz="2400" dirty="0">
              <a:hlinkClick r:id="rId3"/>
            </a:endParaRPr>
          </a:p>
          <a:p>
            <a:pPr marL="457200">
              <a:spcBef>
                <a:spcPts val="600"/>
              </a:spcBef>
            </a:pPr>
            <a:r>
              <a:rPr lang="en-GB" sz="2800" dirty="0"/>
              <a:t>All staff must complete a </a:t>
            </a:r>
            <a:r>
              <a:rPr lang="en-GB" sz="2800" b="1" u="sng" dirty="0"/>
              <a:t>database access form</a:t>
            </a:r>
          </a:p>
          <a:p>
            <a:pPr marL="114300" indent="0" algn="ctr">
              <a:spcBef>
                <a:spcPts val="600"/>
              </a:spcBef>
              <a:buNone/>
            </a:pPr>
            <a:r>
              <a:rPr lang="en-GB" sz="2400" b="1" dirty="0">
                <a:hlinkClick r:id="" action="ppaction://noaction"/>
              </a:rPr>
              <a:t>https://macro02.nottingham.ac.uk/Macro/</a:t>
            </a:r>
            <a:endParaRPr lang="en-GB" sz="2400" b="1" dirty="0"/>
          </a:p>
          <a:p>
            <a:pPr marL="457200">
              <a:spcBef>
                <a:spcPts val="600"/>
              </a:spcBef>
            </a:pPr>
            <a:endParaRPr lang="en-GB" sz="2000" b="1" u="sng" dirty="0"/>
          </a:p>
          <a:p>
            <a:pPr marL="0" indent="0">
              <a:spcBef>
                <a:spcPts val="600"/>
              </a:spcBef>
              <a:buNone/>
            </a:pPr>
            <a:endParaRPr lang="en-GB" sz="1400" dirty="0"/>
          </a:p>
          <a:p>
            <a:endParaRPr lang="en-GB" sz="2000" dirty="0"/>
          </a:p>
        </p:txBody>
      </p:sp>
      <p:pic>
        <p:nvPicPr>
          <p:cNvPr id="6" name="Picture 5"/>
          <p:cNvPicPr>
            <a:picLocks noChangeAspect="1"/>
          </p:cNvPicPr>
          <p:nvPr/>
        </p:nvPicPr>
        <p:blipFill>
          <a:blip r:embed="rId4"/>
          <a:stretch>
            <a:fillRect/>
          </a:stretch>
        </p:blipFill>
        <p:spPr>
          <a:xfrm>
            <a:off x="3071664" y="2780928"/>
            <a:ext cx="5904656" cy="3312532"/>
          </a:xfrm>
          <a:prstGeom prst="rect">
            <a:avLst/>
          </a:prstGeom>
        </p:spPr>
      </p:pic>
    </p:spTree>
    <p:extLst>
      <p:ext uri="{BB962C8B-B14F-4D97-AF65-F5344CB8AC3E}">
        <p14:creationId xmlns:p14="http://schemas.microsoft.com/office/powerpoint/2010/main" val="40793094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03712" y="483142"/>
            <a:ext cx="6071652" cy="584775"/>
          </a:xfrm>
          <a:prstGeom prst="rect">
            <a:avLst/>
          </a:prstGeom>
          <a:noFill/>
        </p:spPr>
        <p:txBody>
          <a:bodyPr wrap="square" rtlCol="0">
            <a:spAutoFit/>
          </a:bodyPr>
          <a:lstStyle/>
          <a:p>
            <a:pPr algn="ctr"/>
            <a:r>
              <a:rPr lang="en-GB" sz="3200" b="1" dirty="0">
                <a:solidFill>
                  <a:schemeClr val="accent1">
                    <a:lumMod val="50000"/>
                  </a:schemeClr>
                </a:solidFill>
                <a:cs typeface="Arial" panose="020B0604020202020204" pitchFamily="34" charset="0"/>
              </a:rPr>
              <a:t>Patient Screening/Enrolment Log</a:t>
            </a:r>
          </a:p>
        </p:txBody>
      </p:sp>
      <p:pic>
        <p:nvPicPr>
          <p:cNvPr id="3" name="Picture 2"/>
          <p:cNvPicPr>
            <a:picLocks noChangeAspect="1"/>
          </p:cNvPicPr>
          <p:nvPr/>
        </p:nvPicPr>
        <p:blipFill>
          <a:blip r:embed="rId5"/>
          <a:stretch>
            <a:fillRect/>
          </a:stretch>
        </p:blipFill>
        <p:spPr>
          <a:xfrm>
            <a:off x="2244496" y="341040"/>
            <a:ext cx="1172612" cy="1143000"/>
          </a:xfrm>
          <a:prstGeom prst="rect">
            <a:avLst/>
          </a:prstGeom>
        </p:spPr>
      </p:pic>
      <p:pic>
        <p:nvPicPr>
          <p:cNvPr id="6" name="Picture 5"/>
          <p:cNvPicPr>
            <a:picLocks noChangeAspect="1"/>
          </p:cNvPicPr>
          <p:nvPr/>
        </p:nvPicPr>
        <p:blipFill>
          <a:blip r:embed="rId6"/>
          <a:stretch>
            <a:fillRect/>
          </a:stretch>
        </p:blipFill>
        <p:spPr>
          <a:xfrm>
            <a:off x="1542770" y="0"/>
            <a:ext cx="9144000" cy="6858000"/>
          </a:xfrm>
          <a:prstGeom prst="rect">
            <a:avLst/>
          </a:prstGeom>
          <a:ln>
            <a:solidFill>
              <a:schemeClr val="tx1"/>
            </a:solidFill>
          </a:ln>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20846" y="6024154"/>
            <a:ext cx="609600" cy="609600"/>
          </a:xfrm>
          <a:prstGeom prst="rect">
            <a:avLst/>
          </a:prstGeom>
        </p:spPr>
      </p:pic>
    </p:spTree>
    <p:extLst>
      <p:ext uri="{BB962C8B-B14F-4D97-AF65-F5344CB8AC3E}">
        <p14:creationId xmlns:p14="http://schemas.microsoft.com/office/powerpoint/2010/main" val="136950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9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hlinkClick r:id="rId3" action="ppaction://hlinksldjump"/>
            <a:extLst>
              <a:ext uri="{FF2B5EF4-FFF2-40B4-BE49-F238E27FC236}">
                <a16:creationId xmlns:a16="http://schemas.microsoft.com/office/drawing/2014/main" id="{B42DBA89-4A03-4918-A5BF-5408C96CC44D}"/>
              </a:ext>
            </a:extLst>
          </p:cNvPr>
          <p:cNvPicPr>
            <a:picLocks noChangeAspect="1"/>
          </p:cNvPicPr>
          <p:nvPr/>
        </p:nvPicPr>
        <p:blipFill>
          <a:blip r:embed="rId4"/>
          <a:stretch>
            <a:fillRect/>
          </a:stretch>
        </p:blipFill>
        <p:spPr>
          <a:xfrm>
            <a:off x="4306411" y="1340934"/>
            <a:ext cx="3727019" cy="36329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TextBox 9">
            <a:extLst>
              <a:ext uri="{FF2B5EF4-FFF2-40B4-BE49-F238E27FC236}">
                <a16:creationId xmlns:a16="http://schemas.microsoft.com/office/drawing/2014/main" id="{CE475E91-CC80-45E2-949A-276D3CDAF799}"/>
              </a:ext>
            </a:extLst>
          </p:cNvPr>
          <p:cNvSpPr txBox="1"/>
          <p:nvPr/>
        </p:nvSpPr>
        <p:spPr>
          <a:xfrm>
            <a:off x="1692886" y="4189004"/>
            <a:ext cx="1696291" cy="1384995"/>
          </a:xfrm>
          <a:prstGeom prst="rect">
            <a:avLst/>
          </a:prstGeom>
          <a:noFill/>
        </p:spPr>
        <p:txBody>
          <a:bodyPr wrap="square" rtlCol="0">
            <a:spAutoFit/>
          </a:bodyPr>
          <a:lstStyle/>
          <a:p>
            <a:pPr algn="ctr"/>
            <a:r>
              <a:rPr lang="en-GB" sz="2800" dirty="0"/>
              <a:t>Return to main menu</a:t>
            </a:r>
          </a:p>
        </p:txBody>
      </p:sp>
      <p:sp>
        <p:nvSpPr>
          <p:cNvPr id="12" name="TextBox 11">
            <a:extLst>
              <a:ext uri="{FF2B5EF4-FFF2-40B4-BE49-F238E27FC236}">
                <a16:creationId xmlns:a16="http://schemas.microsoft.com/office/drawing/2014/main" id="{CE475E91-CC80-45E2-949A-276D3CDAF799}"/>
              </a:ext>
            </a:extLst>
          </p:cNvPr>
          <p:cNvSpPr txBox="1"/>
          <p:nvPr/>
        </p:nvSpPr>
        <p:spPr>
          <a:xfrm>
            <a:off x="9114349" y="4189003"/>
            <a:ext cx="1911951" cy="1815882"/>
          </a:xfrm>
          <a:prstGeom prst="rect">
            <a:avLst/>
          </a:prstGeom>
          <a:noFill/>
        </p:spPr>
        <p:txBody>
          <a:bodyPr wrap="square" rtlCol="0">
            <a:spAutoFit/>
          </a:bodyPr>
          <a:lstStyle/>
          <a:p>
            <a:pPr algn="ctr"/>
            <a:r>
              <a:rPr lang="en-GB" sz="2800" dirty="0"/>
              <a:t>Proceed to safety reporting &amp; monitoring</a:t>
            </a:r>
          </a:p>
        </p:txBody>
      </p:sp>
      <p:sp>
        <p:nvSpPr>
          <p:cNvPr id="13" name="Chevron 12">
            <a:hlinkClick r:id="rId5" action="ppaction://hlinksldjump"/>
          </p:cNvPr>
          <p:cNvSpPr/>
          <p:nvPr/>
        </p:nvSpPr>
        <p:spPr>
          <a:xfrm>
            <a:off x="9550464" y="2076506"/>
            <a:ext cx="1039723" cy="1938564"/>
          </a:xfrm>
          <a:prstGeom prst="chevron">
            <a:avLst>
              <a:gd name="adj" fmla="val 48570"/>
            </a:avLst>
          </a:prstGeom>
          <a:solidFill>
            <a:srgbClr val="B531FF"/>
          </a:solidFill>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Chevron 13">
            <a:hlinkClick r:id="rId3" action="ppaction://hlinksldjump"/>
          </p:cNvPr>
          <p:cNvSpPr/>
          <p:nvPr/>
        </p:nvSpPr>
        <p:spPr>
          <a:xfrm flipH="1">
            <a:off x="1921131" y="2076506"/>
            <a:ext cx="1049768" cy="1938564"/>
          </a:xfrm>
          <a:prstGeom prst="chevron">
            <a:avLst/>
          </a:prstGeom>
          <a:solidFill>
            <a:srgbClr val="B531FF"/>
          </a:solidFill>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66049534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981200" y="2060849"/>
            <a:ext cx="8229600" cy="4065315"/>
          </a:xfrm>
          <a:prstGeom prst="rect">
            <a:avLst/>
          </a:prstGeom>
        </p:spPr>
        <p:txBody>
          <a:bodyPr/>
          <a:lstStyle/>
          <a:p>
            <a:r>
              <a:rPr lang="en-GB" sz="1800" dirty="0"/>
              <a:t>Adverse Events (AEs) are commonly encountered in infants receiving neonatal care and will be recorded in medical notes, as per usual practice.  </a:t>
            </a:r>
          </a:p>
          <a:p>
            <a:endParaRPr lang="en-GB" sz="1800" dirty="0"/>
          </a:p>
          <a:p>
            <a:r>
              <a:rPr lang="en-GB" sz="1800" dirty="0"/>
              <a:t>Adverse Reactions (ARs) are collected as outcomes for this trial and will not be reported on a separate AE CRF.</a:t>
            </a:r>
          </a:p>
          <a:p>
            <a:pPr marL="0" indent="0">
              <a:buNone/>
            </a:pPr>
            <a:endParaRPr lang="en-GB" sz="1800" dirty="0"/>
          </a:p>
          <a:p>
            <a:r>
              <a:rPr lang="en-GB" sz="1800" dirty="0"/>
              <a:t>Blood glucose levels &lt;2.2mmol/L to be reported on the hypoglycaemia form in the electronic CRF.</a:t>
            </a:r>
          </a:p>
          <a:p>
            <a:pPr marL="0" indent="0">
              <a:buNone/>
            </a:pPr>
            <a:endParaRPr lang="en-GB" sz="1800" dirty="0"/>
          </a:p>
        </p:txBody>
      </p:sp>
      <p:sp>
        <p:nvSpPr>
          <p:cNvPr id="4" name="Title 1"/>
          <p:cNvSpPr txBox="1">
            <a:spLocks/>
          </p:cNvSpPr>
          <p:nvPr/>
        </p:nvSpPr>
        <p:spPr>
          <a:xfrm>
            <a:off x="3431704" y="274638"/>
            <a:ext cx="6779096" cy="490066"/>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GB" sz="3200" b="1" dirty="0">
                <a:solidFill>
                  <a:schemeClr val="accent1">
                    <a:lumMod val="50000"/>
                  </a:schemeClr>
                </a:solidFill>
                <a:latin typeface="+mn-lt"/>
                <a:ea typeface="+mn-ea"/>
                <a:cs typeface="Arial" panose="020B0604020202020204" pitchFamily="34" charset="0"/>
              </a:rPr>
              <a:t>Safety – Adverse Events (AEs)</a:t>
            </a:r>
          </a:p>
        </p:txBody>
      </p:sp>
      <p:pic>
        <p:nvPicPr>
          <p:cNvPr id="5" name="Picture 4"/>
          <p:cNvPicPr>
            <a:picLocks noChangeAspect="1"/>
          </p:cNvPicPr>
          <p:nvPr/>
        </p:nvPicPr>
        <p:blipFill>
          <a:blip r:embed="rId5"/>
          <a:stretch>
            <a:fillRect/>
          </a:stretch>
        </p:blipFill>
        <p:spPr>
          <a:xfrm>
            <a:off x="2092096" y="188640"/>
            <a:ext cx="1172612" cy="1143000"/>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03280" y="6126164"/>
            <a:ext cx="609600" cy="609600"/>
          </a:xfrm>
          <a:prstGeom prst="rect">
            <a:avLst/>
          </a:prstGeom>
        </p:spPr>
      </p:pic>
    </p:spTree>
    <p:extLst>
      <p:ext uri="{BB962C8B-B14F-4D97-AF65-F5344CB8AC3E}">
        <p14:creationId xmlns:p14="http://schemas.microsoft.com/office/powerpoint/2010/main" val="3280828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7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575720" y="274638"/>
            <a:ext cx="6635080" cy="490066"/>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GB" sz="3200" b="1" dirty="0">
                <a:solidFill>
                  <a:schemeClr val="accent1">
                    <a:lumMod val="50000"/>
                  </a:schemeClr>
                </a:solidFill>
                <a:latin typeface="+mn-lt"/>
                <a:ea typeface="+mn-ea"/>
                <a:cs typeface="Arial" panose="020B0604020202020204" pitchFamily="34" charset="0"/>
              </a:rPr>
              <a:t>Safety – Serious Adverse Events (SAEs)</a:t>
            </a:r>
          </a:p>
        </p:txBody>
      </p:sp>
      <p:pic>
        <p:nvPicPr>
          <p:cNvPr id="3" name="Picture 2"/>
          <p:cNvPicPr>
            <a:picLocks noChangeAspect="1"/>
          </p:cNvPicPr>
          <p:nvPr/>
        </p:nvPicPr>
        <p:blipFill>
          <a:blip r:embed="rId5"/>
          <a:stretch>
            <a:fillRect/>
          </a:stretch>
        </p:blipFill>
        <p:spPr>
          <a:xfrm>
            <a:off x="2092096" y="188640"/>
            <a:ext cx="1172612" cy="1143000"/>
          </a:xfrm>
          <a:prstGeom prst="rect">
            <a:avLst/>
          </a:prstGeom>
        </p:spPr>
      </p:pic>
      <p:sp>
        <p:nvSpPr>
          <p:cNvPr id="4" name="Rectangle 3"/>
          <p:cNvSpPr/>
          <p:nvPr/>
        </p:nvSpPr>
        <p:spPr>
          <a:xfrm>
            <a:off x="2092096" y="1772816"/>
            <a:ext cx="7704856" cy="2308324"/>
          </a:xfrm>
          <a:prstGeom prst="rect">
            <a:avLst/>
          </a:prstGeom>
        </p:spPr>
        <p:txBody>
          <a:bodyPr wrap="square">
            <a:spAutoFit/>
          </a:bodyPr>
          <a:lstStyle/>
          <a:p>
            <a:r>
              <a:rPr lang="en-GB" dirty="0">
                <a:latin typeface="Calibri" panose="020F0502020204030204" pitchFamily="34" charset="0"/>
                <a:ea typeface="Times New Roman" panose="02020603050405020304" pitchFamily="18" charset="0"/>
                <a:cs typeface="Calibri" panose="020F0502020204030204" pitchFamily="34" charset="0"/>
              </a:rPr>
              <a:t>Investigators will report AEs that meet the definition of an SAE. An SAE is defined as an AE that meets at least one of the below criteria:</a:t>
            </a:r>
            <a:endParaRPr lang="en-GB" sz="2000" dirty="0">
              <a:latin typeface="Calibri" panose="020F0502020204030204" pitchFamily="34" charset="0"/>
              <a:ea typeface="Times New Roman" panose="02020603050405020304" pitchFamily="18" charset="0"/>
              <a:cs typeface="Times New Roman" panose="02020603050405020304" pitchFamily="18" charset="0"/>
            </a:endParaRPr>
          </a:p>
          <a:p>
            <a:r>
              <a:rPr lang="en-GB" dirty="0">
                <a:latin typeface="Calibri" panose="020F0502020204030204" pitchFamily="34" charset="0"/>
                <a:ea typeface="Times New Roman" panose="02020603050405020304" pitchFamily="18" charset="0"/>
                <a:cs typeface="Calibri" panose="020F0502020204030204" pitchFamily="34" charset="0"/>
              </a:rPr>
              <a:t> </a:t>
            </a:r>
            <a:endParaRPr lang="en-GB" sz="2000" dirty="0">
              <a:latin typeface="Calibri" panose="020F0502020204030204" pitchFamily="34" charset="0"/>
              <a:ea typeface="Times New Roman" panose="02020603050405020304" pitchFamily="18" charset="0"/>
              <a:cs typeface="Times New Roman" panose="02020603050405020304" pitchFamily="18" charset="0"/>
            </a:endParaRPr>
          </a:p>
          <a:p>
            <a:pPr marL="342900" indent="-342900">
              <a:buFont typeface="Symbol" panose="05050102010706020507" pitchFamily="18" charset="2"/>
              <a:buChar char=""/>
            </a:pPr>
            <a:r>
              <a:rPr lang="en-GB" dirty="0">
                <a:latin typeface="Calibri" panose="020F0502020204030204" pitchFamily="34" charset="0"/>
                <a:ea typeface="Times New Roman" panose="02020603050405020304" pitchFamily="18" charset="0"/>
                <a:cs typeface="Calibri" panose="020F0502020204030204" pitchFamily="34" charset="0"/>
              </a:rPr>
              <a:t>results in death; </a:t>
            </a:r>
            <a:endParaRPr lang="en-GB" sz="2000" dirty="0">
              <a:latin typeface="Calibri" panose="020F0502020204030204" pitchFamily="34" charset="0"/>
              <a:ea typeface="Times New Roman" panose="02020603050405020304" pitchFamily="18" charset="0"/>
              <a:cs typeface="Times New Roman" panose="02020603050405020304" pitchFamily="18" charset="0"/>
            </a:endParaRPr>
          </a:p>
          <a:p>
            <a:pPr marL="342900" indent="-342900">
              <a:buFont typeface="Symbol" panose="05050102010706020507" pitchFamily="18" charset="2"/>
              <a:buChar char=""/>
            </a:pPr>
            <a:r>
              <a:rPr lang="en-GB" dirty="0">
                <a:latin typeface="Calibri" panose="020F0502020204030204" pitchFamily="34" charset="0"/>
                <a:ea typeface="Times New Roman" panose="02020603050405020304" pitchFamily="18" charset="0"/>
                <a:cs typeface="Calibri" panose="020F0502020204030204" pitchFamily="34" charset="0"/>
              </a:rPr>
              <a:t>is life-threatening; </a:t>
            </a:r>
            <a:endParaRPr lang="en-GB" sz="2000" dirty="0">
              <a:latin typeface="Calibri" panose="020F0502020204030204" pitchFamily="34" charset="0"/>
              <a:ea typeface="Times New Roman" panose="02020603050405020304" pitchFamily="18" charset="0"/>
              <a:cs typeface="Times New Roman" panose="02020603050405020304" pitchFamily="18" charset="0"/>
            </a:endParaRPr>
          </a:p>
          <a:p>
            <a:pPr marL="342900" indent="-342900">
              <a:buFont typeface="Symbol" panose="05050102010706020507" pitchFamily="18" charset="2"/>
              <a:buChar char=""/>
            </a:pPr>
            <a:r>
              <a:rPr lang="en-GB" dirty="0">
                <a:latin typeface="Calibri" panose="020F0502020204030204" pitchFamily="34" charset="0"/>
                <a:ea typeface="Times New Roman" panose="02020603050405020304" pitchFamily="18" charset="0"/>
                <a:cs typeface="Calibri" panose="020F0502020204030204" pitchFamily="34" charset="0"/>
              </a:rPr>
              <a:t>requires hospitalisation or prolongation of existing hospitalisation; </a:t>
            </a:r>
            <a:endParaRPr lang="en-GB" sz="2000" dirty="0">
              <a:latin typeface="Calibri" panose="020F0502020204030204" pitchFamily="34" charset="0"/>
              <a:ea typeface="Times New Roman" panose="02020603050405020304" pitchFamily="18" charset="0"/>
              <a:cs typeface="Times New Roman" panose="02020603050405020304" pitchFamily="18" charset="0"/>
            </a:endParaRPr>
          </a:p>
          <a:p>
            <a:pPr marL="342900" indent="-342900">
              <a:buFont typeface="Symbol" panose="05050102010706020507" pitchFamily="18" charset="2"/>
              <a:buChar char=""/>
            </a:pPr>
            <a:r>
              <a:rPr lang="en-GB" dirty="0">
                <a:latin typeface="Calibri" panose="020F0502020204030204" pitchFamily="34" charset="0"/>
                <a:ea typeface="Times New Roman" panose="02020603050405020304" pitchFamily="18" charset="0"/>
                <a:cs typeface="Calibri" panose="020F0502020204030204" pitchFamily="34" charset="0"/>
              </a:rPr>
              <a:t>results in persistent or significant disability or incapacity; and</a:t>
            </a:r>
            <a:endParaRPr lang="en-GB" sz="2000" dirty="0">
              <a:latin typeface="Calibri" panose="020F0502020204030204" pitchFamily="34" charset="0"/>
              <a:ea typeface="Times New Roman" panose="02020603050405020304" pitchFamily="18" charset="0"/>
              <a:cs typeface="Times New Roman" panose="02020603050405020304" pitchFamily="18" charset="0"/>
            </a:endParaRPr>
          </a:p>
          <a:p>
            <a:pPr marL="342900" indent="-342900">
              <a:buFont typeface="Symbol" panose="05050102010706020507" pitchFamily="18" charset="2"/>
              <a:buChar char=""/>
            </a:pPr>
            <a:r>
              <a:rPr lang="en-GB" dirty="0">
                <a:latin typeface="Calibri" panose="020F0502020204030204" pitchFamily="34" charset="0"/>
                <a:ea typeface="Times New Roman" panose="02020603050405020304" pitchFamily="18" charset="0"/>
                <a:cs typeface="Calibri" panose="020F0502020204030204" pitchFamily="34" charset="0"/>
              </a:rPr>
              <a:t>consists of a congenital anomaly or birth defect.</a:t>
            </a:r>
            <a:endParaRPr lang="en-GB" sz="2000" dirty="0">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86160" y="6027420"/>
            <a:ext cx="609600" cy="609600"/>
          </a:xfrm>
          <a:prstGeom prst="rect">
            <a:avLst/>
          </a:prstGeom>
        </p:spPr>
      </p:pic>
    </p:spTree>
    <p:extLst>
      <p:ext uri="{BB962C8B-B14F-4D97-AF65-F5344CB8AC3E}">
        <p14:creationId xmlns:p14="http://schemas.microsoft.com/office/powerpoint/2010/main" val="3808894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75520" y="1774702"/>
            <a:ext cx="8352928" cy="3216265"/>
          </a:xfrm>
          <a:prstGeom prst="rect">
            <a:avLst/>
          </a:prstGeom>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The Investigator (or delegate) must complete, date and sign an SAE Form.  The form should arrive at NCTU by email or fax (as below) as soon as possible and no later than 24 hours after first becoming aware of the event: </a:t>
            </a:r>
          </a:p>
          <a:p>
            <a:endParaRPr lang="en-GB" sz="2000" dirty="0">
              <a:latin typeface="Calibri" panose="020F0502020204030204" pitchFamily="34" charset="0"/>
              <a:ea typeface="Times New Roman" panose="02020603050405020304" pitchFamily="18" charset="0"/>
              <a:cs typeface="Times New Roman" panose="02020603050405020304" pitchFamily="18" charset="0"/>
            </a:endParaRPr>
          </a:p>
          <a:p>
            <a:pPr marL="457200">
              <a:spcBef>
                <a:spcPts val="1800"/>
              </a:spcBef>
              <a:spcAft>
                <a:spcPts val="1800"/>
              </a:spcAft>
            </a:pPr>
            <a:r>
              <a:rPr lang="en-GB" dirty="0">
                <a:latin typeface="Calibri" panose="020F0502020204030204" pitchFamily="34" charset="0"/>
                <a:ea typeface="Times New Roman" panose="02020603050405020304" pitchFamily="18" charset="0"/>
                <a:cs typeface="Arial" panose="020B0604020202020204" pitchFamily="34" charset="0"/>
              </a:rPr>
              <a:t>To report an SAE, email the SAE Form to: 	</a:t>
            </a:r>
            <a:r>
              <a:rPr lang="en-GB" b="1" u="sng" dirty="0">
                <a:latin typeface="Calibri" panose="020F0502020204030204" pitchFamily="34" charset="0"/>
                <a:ea typeface="Times New Roman" panose="02020603050405020304" pitchFamily="18" charset="0"/>
                <a:cs typeface="Arial" panose="020B0604020202020204" pitchFamily="34" charset="0"/>
              </a:rPr>
              <a:t>nctu-sae@nottingham.ac.uk  </a:t>
            </a:r>
            <a:endParaRPr lang="en-GB" sz="1400" b="1" u="sng" dirty="0">
              <a:latin typeface="Arial" panose="020B0604020202020204" pitchFamily="34" charset="0"/>
              <a:ea typeface="Times New Roman" panose="02020603050405020304" pitchFamily="18" charset="0"/>
            </a:endParaRPr>
          </a:p>
          <a:p>
            <a:pPr marL="457200">
              <a:spcBef>
                <a:spcPts val="1800"/>
              </a:spcBef>
              <a:spcAft>
                <a:spcPts val="1800"/>
              </a:spcAft>
            </a:pPr>
            <a:endParaRPr lang="en-GB" dirty="0">
              <a:latin typeface="Calibri" panose="020F0502020204030204" pitchFamily="34" charset="0"/>
              <a:ea typeface="Times New Roman" panose="02020603050405020304" pitchFamily="18" charset="0"/>
              <a:cs typeface="Arial" panose="020B0604020202020204" pitchFamily="34" charset="0"/>
            </a:endParaRPr>
          </a:p>
          <a:p>
            <a:pPr marL="457200">
              <a:spcBef>
                <a:spcPts val="1800"/>
              </a:spcBef>
              <a:spcAft>
                <a:spcPts val="1800"/>
              </a:spcAft>
            </a:pPr>
            <a:r>
              <a:rPr lang="en-GB" dirty="0">
                <a:latin typeface="Calibri" panose="020F0502020204030204" pitchFamily="34" charset="0"/>
                <a:ea typeface="Times New Roman" panose="02020603050405020304" pitchFamily="18" charset="0"/>
                <a:cs typeface="Arial" panose="020B0604020202020204" pitchFamily="34" charset="0"/>
              </a:rPr>
              <a:t>Or fax the SAE Form to: 			</a:t>
            </a:r>
            <a:r>
              <a:rPr lang="en-GB" b="1" u="sng" dirty="0">
                <a:latin typeface="Calibri" panose="020F0502020204030204" pitchFamily="34" charset="0"/>
                <a:ea typeface="Times New Roman" panose="02020603050405020304" pitchFamily="18" charset="0"/>
                <a:cs typeface="Arial" panose="020B0604020202020204" pitchFamily="34" charset="0"/>
              </a:rPr>
              <a:t>0115 74 84092</a:t>
            </a:r>
            <a:endParaRPr lang="en-GB" sz="1400" b="1" u="sng" dirty="0">
              <a:latin typeface="Arial" panose="020B0604020202020204" pitchFamily="34" charset="0"/>
              <a:ea typeface="Times New Roman" panose="02020603050405020304" pitchFamily="18" charset="0"/>
            </a:endParaRPr>
          </a:p>
        </p:txBody>
      </p:sp>
      <p:sp>
        <p:nvSpPr>
          <p:cNvPr id="3" name="Title 1"/>
          <p:cNvSpPr txBox="1">
            <a:spLocks/>
          </p:cNvSpPr>
          <p:nvPr/>
        </p:nvSpPr>
        <p:spPr>
          <a:xfrm>
            <a:off x="3575720" y="274638"/>
            <a:ext cx="6635080" cy="490066"/>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GB" sz="3200" b="1" dirty="0">
                <a:solidFill>
                  <a:schemeClr val="accent1">
                    <a:lumMod val="50000"/>
                  </a:schemeClr>
                </a:solidFill>
                <a:latin typeface="+mn-lt"/>
                <a:ea typeface="+mn-ea"/>
                <a:cs typeface="Arial" panose="020B0604020202020204" pitchFamily="34" charset="0"/>
              </a:rPr>
              <a:t>Safety – Serious Adverse Events (SAEs)</a:t>
            </a:r>
          </a:p>
        </p:txBody>
      </p:sp>
      <p:pic>
        <p:nvPicPr>
          <p:cNvPr id="4" name="Picture 3"/>
          <p:cNvPicPr>
            <a:picLocks noChangeAspect="1"/>
          </p:cNvPicPr>
          <p:nvPr/>
        </p:nvPicPr>
        <p:blipFill>
          <a:blip r:embed="rId5"/>
          <a:stretch>
            <a:fillRect/>
          </a:stretch>
        </p:blipFill>
        <p:spPr>
          <a:xfrm>
            <a:off x="2092096" y="188640"/>
            <a:ext cx="1172612" cy="1143000"/>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77600" y="6073140"/>
            <a:ext cx="609600" cy="609600"/>
          </a:xfrm>
          <a:prstGeom prst="rect">
            <a:avLst/>
          </a:prstGeom>
        </p:spPr>
      </p:pic>
    </p:spTree>
    <p:extLst>
      <p:ext uri="{BB962C8B-B14F-4D97-AF65-F5344CB8AC3E}">
        <p14:creationId xmlns:p14="http://schemas.microsoft.com/office/powerpoint/2010/main" val="751867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3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575720" y="274638"/>
            <a:ext cx="6635080" cy="490066"/>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GB" sz="3200" b="1" dirty="0">
                <a:solidFill>
                  <a:schemeClr val="accent1">
                    <a:lumMod val="50000"/>
                  </a:schemeClr>
                </a:solidFill>
                <a:latin typeface="+mn-lt"/>
                <a:ea typeface="+mn-ea"/>
                <a:cs typeface="Arial" panose="020B0604020202020204" pitchFamily="34" charset="0"/>
              </a:rPr>
              <a:t>Safety – Events that do not require reporting as SAEs</a:t>
            </a:r>
          </a:p>
        </p:txBody>
      </p:sp>
      <p:pic>
        <p:nvPicPr>
          <p:cNvPr id="3" name="Picture 2"/>
          <p:cNvPicPr>
            <a:picLocks noChangeAspect="1"/>
          </p:cNvPicPr>
          <p:nvPr/>
        </p:nvPicPr>
        <p:blipFill>
          <a:blip r:embed="rId5"/>
          <a:stretch>
            <a:fillRect/>
          </a:stretch>
        </p:blipFill>
        <p:spPr>
          <a:xfrm>
            <a:off x="2092096" y="188640"/>
            <a:ext cx="1172612" cy="1143000"/>
          </a:xfrm>
          <a:prstGeom prst="rect">
            <a:avLst/>
          </a:prstGeom>
        </p:spPr>
      </p:pic>
      <p:sp>
        <p:nvSpPr>
          <p:cNvPr id="4" name="Rectangle 3"/>
          <p:cNvSpPr/>
          <p:nvPr/>
        </p:nvSpPr>
        <p:spPr>
          <a:xfrm>
            <a:off x="2023358" y="1556793"/>
            <a:ext cx="8180368" cy="4247317"/>
          </a:xfrm>
          <a:prstGeom prst="rect">
            <a:avLst/>
          </a:prstGeom>
        </p:spPr>
        <p:txBody>
          <a:bodyPr wrap="square">
            <a:spAutoFit/>
          </a:bodyPr>
          <a:lstStyle/>
          <a:p>
            <a:r>
              <a:rPr lang="en-GB" dirty="0">
                <a:latin typeface="Calibri" panose="020F0502020204030204" pitchFamily="34" charset="0"/>
                <a:ea typeface="Times New Roman" panose="02020603050405020304" pitchFamily="18" charset="0"/>
                <a:cs typeface="Calibri" panose="020F0502020204030204" pitchFamily="34" charset="0"/>
              </a:rPr>
              <a:t>The following are regarded as expected SAEs for the purpose of trial and should not be reported on an SAE form. </a:t>
            </a:r>
            <a:endParaRPr lang="en-GB" sz="2000" dirty="0">
              <a:latin typeface="Calibri" panose="020F0502020204030204" pitchFamily="34" charset="0"/>
              <a:ea typeface="Times New Roman" panose="02020603050405020304" pitchFamily="18" charset="0"/>
              <a:cs typeface="Times New Roman" panose="02020603050405020304" pitchFamily="18" charset="0"/>
            </a:endParaRPr>
          </a:p>
          <a:p>
            <a:r>
              <a:rPr lang="en-GB" dirty="0">
                <a:latin typeface="Calibri" panose="020F0502020204030204" pitchFamily="34" charset="0"/>
                <a:ea typeface="Times New Roman" panose="02020603050405020304" pitchFamily="18" charset="0"/>
                <a:cs typeface="Times New Roman" panose="02020603050405020304" pitchFamily="18" charset="0"/>
              </a:rPr>
              <a:t> </a:t>
            </a:r>
            <a:endParaRPr lang="en-GB" sz="2000" dirty="0">
              <a:latin typeface="Calibri" panose="020F0502020204030204" pitchFamily="34"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GB" b="1" dirty="0">
                <a:latin typeface="Calibri" panose="020F0502020204030204" pitchFamily="34" charset="0"/>
                <a:ea typeface="Times New Roman" panose="02020603050405020304" pitchFamily="18" charset="0"/>
                <a:cs typeface="Times New Roman" panose="02020603050405020304" pitchFamily="18" charset="0"/>
              </a:rPr>
              <a:t>Late-onset sepsis: </a:t>
            </a:r>
            <a:r>
              <a:rPr lang="en-GB" dirty="0">
                <a:latin typeface="Calibri" panose="020F0502020204030204" pitchFamily="34" charset="0"/>
                <a:ea typeface="Times New Roman" panose="02020603050405020304" pitchFamily="18" charset="0"/>
                <a:cs typeface="Times New Roman" panose="02020603050405020304" pitchFamily="18" charset="0"/>
              </a:rPr>
              <a:t>A record of any diagnoses of microbiologically-confirmed (positive blood/CSF culture) or clinically-suspected late-onset sepsis (as per diagnostic criteria detailed in section 2.2). A ‘Late onset invasive infection’ form should be completed for each episode and entered onto the eCRF.</a:t>
            </a:r>
            <a:endParaRPr lang="en-GB" sz="2000" dirty="0">
              <a:latin typeface="Calibri" panose="020F0502020204030204" pitchFamily="34" charset="0"/>
              <a:ea typeface="Times New Roman" panose="02020603050405020304" pitchFamily="18" charset="0"/>
              <a:cs typeface="Times New Roman" panose="02020603050405020304" pitchFamily="18" charset="0"/>
            </a:endParaRPr>
          </a:p>
          <a:p>
            <a:r>
              <a:rPr lang="en-GB" b="1" dirty="0">
                <a:latin typeface="Calibri" panose="020F0502020204030204" pitchFamily="34" charset="0"/>
                <a:ea typeface="Times New Roman" panose="02020603050405020304" pitchFamily="18" charset="0"/>
                <a:cs typeface="Times New Roman" panose="02020603050405020304" pitchFamily="18" charset="0"/>
              </a:rPr>
              <a:t> </a:t>
            </a:r>
            <a:endParaRPr lang="en-GB" sz="2000" dirty="0">
              <a:latin typeface="Calibri" panose="020F0502020204030204" pitchFamily="34"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GB" b="1" dirty="0">
                <a:latin typeface="Calibri" panose="020F0502020204030204" pitchFamily="34" charset="0"/>
                <a:ea typeface="Times New Roman" panose="02020603050405020304" pitchFamily="18" charset="0"/>
                <a:cs typeface="Times New Roman" panose="02020603050405020304" pitchFamily="18" charset="0"/>
              </a:rPr>
              <a:t>Necrotising enterocolitis (NEC):</a:t>
            </a:r>
            <a:r>
              <a:rPr lang="en-GB" dirty="0">
                <a:latin typeface="Calibri" panose="020F0502020204030204" pitchFamily="34" charset="0"/>
                <a:ea typeface="Times New Roman" panose="02020603050405020304" pitchFamily="18" charset="0"/>
                <a:cs typeface="Times New Roman" panose="02020603050405020304" pitchFamily="18" charset="0"/>
              </a:rPr>
              <a:t> A record of any “gut signs” suggesting a diagnosis of necrotising enterocolitis (Bell’s stage 2 or 3). A ‘gut-signs’ form should be completed for each episode and entered onto the eCRF.</a:t>
            </a:r>
            <a:endParaRPr lang="en-GB" sz="2000" dirty="0">
              <a:latin typeface="Calibri" panose="020F0502020204030204" pitchFamily="34" charset="0"/>
              <a:ea typeface="Times New Roman" panose="02020603050405020304" pitchFamily="18" charset="0"/>
              <a:cs typeface="Times New Roman" panose="02020603050405020304" pitchFamily="18" charset="0"/>
            </a:endParaRPr>
          </a:p>
          <a:p>
            <a:r>
              <a:rPr lang="en-GB" dirty="0">
                <a:latin typeface="Calibri" panose="020F0502020204030204" pitchFamily="34" charset="0"/>
                <a:ea typeface="Times New Roman" panose="02020603050405020304" pitchFamily="18" charset="0"/>
                <a:cs typeface="Times New Roman" panose="02020603050405020304" pitchFamily="18" charset="0"/>
              </a:rPr>
              <a:t> </a:t>
            </a:r>
            <a:endParaRPr lang="en-GB" sz="2000" dirty="0">
              <a:latin typeface="Calibri" panose="020F0502020204030204" pitchFamily="34"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GB" b="1" dirty="0">
                <a:latin typeface="Calibri" panose="020F0502020204030204" pitchFamily="34" charset="0"/>
                <a:ea typeface="Times New Roman" panose="02020603050405020304" pitchFamily="18" charset="0"/>
                <a:cs typeface="Times New Roman" panose="02020603050405020304" pitchFamily="18" charset="0"/>
              </a:rPr>
              <a:t>Known complication(s) of prematurity:</a:t>
            </a:r>
            <a:r>
              <a:rPr lang="en-GB" dirty="0">
                <a:latin typeface="Calibri" panose="020F0502020204030204" pitchFamily="34" charset="0"/>
                <a:ea typeface="Times New Roman" panose="02020603050405020304" pitchFamily="18" charset="0"/>
                <a:cs typeface="Times New Roman" panose="02020603050405020304" pitchFamily="18" charset="0"/>
              </a:rPr>
              <a:t> any event that is deemed by the investigator to be a known complication of prematurity should not be reported but should be recorded in the infant’s medical notes, as per usual practice.</a:t>
            </a:r>
            <a:endParaRPr lang="en-GB" sz="2000" dirty="0">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46180" y="6050280"/>
            <a:ext cx="609600" cy="609600"/>
          </a:xfrm>
          <a:prstGeom prst="rect">
            <a:avLst/>
          </a:prstGeom>
        </p:spPr>
      </p:pic>
    </p:spTree>
    <p:extLst>
      <p:ext uri="{BB962C8B-B14F-4D97-AF65-F5344CB8AC3E}">
        <p14:creationId xmlns:p14="http://schemas.microsoft.com/office/powerpoint/2010/main" val="465092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62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135560" y="1982451"/>
            <a:ext cx="7344816" cy="2246769"/>
          </a:xfrm>
          <a:prstGeom prst="rect">
            <a:avLst/>
          </a:prstGeom>
        </p:spPr>
        <p:txBody>
          <a:bodyPr wrap="square">
            <a:spAutoFit/>
          </a:bodyPr>
          <a:lstStyle/>
          <a:p>
            <a:r>
              <a:rPr lang="en-GB" sz="2000" dirty="0"/>
              <a:t>Things to report on the protocol deviation log:</a:t>
            </a:r>
          </a:p>
          <a:p>
            <a:endParaRPr lang="en-GB" sz="2000" dirty="0"/>
          </a:p>
          <a:p>
            <a:pPr marL="342900" indent="-342900">
              <a:buFont typeface="Arial" panose="020B0604020202020204" pitchFamily="34" charset="0"/>
              <a:buChar char="•"/>
            </a:pPr>
            <a:r>
              <a:rPr lang="en-GB" sz="2000" dirty="0"/>
              <a:t>Any errors in the randomisation process (e.g. incorrect weight, gestation)</a:t>
            </a:r>
          </a:p>
          <a:p>
            <a:endParaRPr lang="en-GB" sz="2000" dirty="0"/>
          </a:p>
          <a:p>
            <a:endParaRPr lang="en-GB" sz="2000" dirty="0"/>
          </a:p>
          <a:p>
            <a:r>
              <a:rPr lang="en-GB" sz="2000" dirty="0"/>
              <a:t>If unsure, just ask!</a:t>
            </a:r>
          </a:p>
        </p:txBody>
      </p:sp>
      <p:sp>
        <p:nvSpPr>
          <p:cNvPr id="6" name="Title 1"/>
          <p:cNvSpPr txBox="1">
            <a:spLocks/>
          </p:cNvSpPr>
          <p:nvPr/>
        </p:nvSpPr>
        <p:spPr>
          <a:xfrm>
            <a:off x="3431704" y="274638"/>
            <a:ext cx="6779096" cy="490066"/>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GB" sz="3200" b="1" dirty="0">
                <a:solidFill>
                  <a:schemeClr val="accent1">
                    <a:lumMod val="50000"/>
                  </a:schemeClr>
                </a:solidFill>
                <a:latin typeface="+mn-lt"/>
                <a:ea typeface="+mn-ea"/>
                <a:cs typeface="Arial" panose="020B0604020202020204" pitchFamily="34" charset="0"/>
              </a:rPr>
              <a:t>Protocol deviations</a:t>
            </a:r>
          </a:p>
        </p:txBody>
      </p:sp>
      <p:pic>
        <p:nvPicPr>
          <p:cNvPr id="7" name="Picture 6"/>
          <p:cNvPicPr>
            <a:picLocks noChangeAspect="1"/>
          </p:cNvPicPr>
          <p:nvPr/>
        </p:nvPicPr>
        <p:blipFill>
          <a:blip r:embed="rId5"/>
          <a:stretch>
            <a:fillRect/>
          </a:stretch>
        </p:blipFill>
        <p:spPr>
          <a:xfrm>
            <a:off x="2092096" y="188640"/>
            <a:ext cx="1172612" cy="1143000"/>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49000" y="6004560"/>
            <a:ext cx="609600" cy="609600"/>
          </a:xfrm>
          <a:prstGeom prst="rect">
            <a:avLst/>
          </a:prstGeom>
        </p:spPr>
      </p:pic>
    </p:spTree>
    <p:extLst>
      <p:ext uri="{BB962C8B-B14F-4D97-AF65-F5344CB8AC3E}">
        <p14:creationId xmlns:p14="http://schemas.microsoft.com/office/powerpoint/2010/main" val="1293358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7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2133600" y="1752601"/>
            <a:ext cx="8229600" cy="4525963"/>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2400" dirty="0"/>
              <a:t>Where trial workbooks are being used to collect data directly from the participant these are considered source data and must be retained (form part of patients medical history)</a:t>
            </a:r>
          </a:p>
          <a:p>
            <a:r>
              <a:rPr lang="en-GB" sz="2400" dirty="0"/>
              <a:t>Site should provide “Source Data Location Log” to outline where data is anticipated to be located. A copy of this should be filed in section 3.1 of the Investigator Site File (ISF) </a:t>
            </a:r>
          </a:p>
          <a:p>
            <a:r>
              <a:rPr lang="en-GB" sz="2400" dirty="0"/>
              <a:t>Documentation in Medical Records</a:t>
            </a:r>
          </a:p>
          <a:p>
            <a:pPr lvl="1"/>
            <a:r>
              <a:rPr lang="en-GB" sz="2000" dirty="0"/>
              <a:t>Copy of Informed Consent Form</a:t>
            </a:r>
          </a:p>
          <a:p>
            <a:pPr lvl="1"/>
            <a:r>
              <a:rPr lang="en-GB" sz="2000" dirty="0"/>
              <a:t>Copy of Patient Information Sheet</a:t>
            </a:r>
          </a:p>
        </p:txBody>
      </p:sp>
      <p:sp>
        <p:nvSpPr>
          <p:cNvPr id="5" name="Title 1"/>
          <p:cNvSpPr txBox="1">
            <a:spLocks/>
          </p:cNvSpPr>
          <p:nvPr/>
        </p:nvSpPr>
        <p:spPr>
          <a:xfrm>
            <a:off x="1981200" y="274638"/>
            <a:ext cx="8229600" cy="490066"/>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GB" sz="3200" b="1" dirty="0">
                <a:solidFill>
                  <a:schemeClr val="accent1">
                    <a:lumMod val="50000"/>
                  </a:schemeClr>
                </a:solidFill>
                <a:latin typeface="+mn-lt"/>
                <a:ea typeface="+mn-ea"/>
                <a:cs typeface="Arial" panose="020B0604020202020204" pitchFamily="34" charset="0"/>
              </a:rPr>
              <a:t>Source Data</a:t>
            </a:r>
          </a:p>
        </p:txBody>
      </p:sp>
      <p:pic>
        <p:nvPicPr>
          <p:cNvPr id="6" name="Picture 5"/>
          <p:cNvPicPr>
            <a:picLocks noChangeAspect="1"/>
          </p:cNvPicPr>
          <p:nvPr/>
        </p:nvPicPr>
        <p:blipFill>
          <a:blip r:embed="rId5"/>
          <a:stretch>
            <a:fillRect/>
          </a:stretch>
        </p:blipFill>
        <p:spPr>
          <a:xfrm>
            <a:off x="2092096" y="188640"/>
            <a:ext cx="1172612" cy="1143000"/>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98580" y="5973764"/>
            <a:ext cx="609600" cy="609600"/>
          </a:xfrm>
          <a:prstGeom prst="rect">
            <a:avLst/>
          </a:prstGeom>
        </p:spPr>
      </p:pic>
    </p:spTree>
    <p:extLst>
      <p:ext uri="{BB962C8B-B14F-4D97-AF65-F5344CB8AC3E}">
        <p14:creationId xmlns:p14="http://schemas.microsoft.com/office/powerpoint/2010/main" val="2683104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4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62874" y="1434187"/>
            <a:ext cx="8127074" cy="5109091"/>
          </a:xfrm>
          <a:prstGeom prst="rect">
            <a:avLst/>
          </a:prstGeom>
        </p:spPr>
        <p:txBody>
          <a:bodyPr wrap="square">
            <a:spAutoFit/>
          </a:bodyPr>
          <a:lstStyle/>
          <a:p>
            <a:pPr marL="457200" indent="-457200">
              <a:buFont typeface="Arial" panose="020B0604020202020204" pitchFamily="34" charset="0"/>
              <a:buChar char="•"/>
            </a:pPr>
            <a:r>
              <a:rPr lang="en-GB" dirty="0"/>
              <a:t>Complete relevant sections of the Transfer Pack and ensure that this accompanies any infants transferred to another hospital (continuing care site).</a:t>
            </a:r>
          </a:p>
          <a:p>
            <a:pPr marL="457200" indent="-457200">
              <a:buFont typeface="Arial" panose="020B0604020202020204" pitchFamily="34" charset="0"/>
              <a:buChar char="•"/>
            </a:pPr>
            <a:endParaRPr lang="en-GB" dirty="0"/>
          </a:p>
          <a:p>
            <a:pPr marL="457200" indent="-457200">
              <a:buFont typeface="Arial" panose="020B0604020202020204" pitchFamily="34" charset="0"/>
              <a:buChar char="•"/>
            </a:pPr>
            <a:r>
              <a:rPr lang="en-GB" dirty="0"/>
              <a:t>A copy of the CRF workbook should be sent in order for the receiving hospital to continue data collection. </a:t>
            </a:r>
            <a:r>
              <a:rPr lang="en-GB" b="1" u="sng" dirty="0"/>
              <a:t>Retain the original CRF workbook at the randomising site.</a:t>
            </a:r>
          </a:p>
          <a:p>
            <a:pPr marL="457200" indent="-457200">
              <a:buFont typeface="Arial" panose="020B0604020202020204" pitchFamily="34" charset="0"/>
              <a:buChar char="•"/>
            </a:pPr>
            <a:endParaRPr lang="en-GB" b="1" u="sng" dirty="0"/>
          </a:p>
          <a:p>
            <a:pPr marL="457200" indent="-457200">
              <a:buFont typeface="Arial" panose="020B0604020202020204" pitchFamily="34" charset="0"/>
              <a:buChar char="•"/>
            </a:pPr>
            <a:r>
              <a:rPr lang="en-GB" b="1" u="sng" dirty="0"/>
              <a:t>Section of Transfer Pack for during transfer feeds/fluids/procedures – highlight this to the transfer team</a:t>
            </a:r>
          </a:p>
          <a:p>
            <a:pPr marL="457200" indent="-457200">
              <a:buFont typeface="Arial" panose="020B0604020202020204" pitchFamily="34" charset="0"/>
              <a:buChar char="•"/>
            </a:pPr>
            <a:endParaRPr lang="en-GB" dirty="0"/>
          </a:p>
          <a:p>
            <a:pPr marL="457200" indent="-457200">
              <a:buFont typeface="Arial" panose="020B0604020202020204" pitchFamily="34" charset="0"/>
              <a:buChar char="•"/>
            </a:pPr>
            <a:r>
              <a:rPr lang="en-GB" dirty="0"/>
              <a:t>Intervention will be continued and data collection will be completed by receiving site.</a:t>
            </a:r>
          </a:p>
          <a:p>
            <a:pPr marL="457200" indent="-457200">
              <a:buFont typeface="Arial" panose="020B0604020202020204" pitchFamily="34" charset="0"/>
              <a:buChar char="•"/>
            </a:pPr>
            <a:endParaRPr lang="en-GB" dirty="0"/>
          </a:p>
          <a:p>
            <a:pPr marL="457200" indent="-457200">
              <a:buFont typeface="Arial" panose="020B0604020202020204" pitchFamily="34" charset="0"/>
              <a:buChar char="•"/>
            </a:pPr>
            <a:r>
              <a:rPr lang="en-GB" dirty="0"/>
              <a:t>The Transfer Form in the electronic CRF must be completed. This gives details of the receiving hospital to ensure that NCTU can begin contractual arrangements and facilitate the ongoing collection of trial data.</a:t>
            </a:r>
            <a:endParaRPr lang="en-GB" sz="2800" b="1" dirty="0"/>
          </a:p>
          <a:p>
            <a:pPr algn="ctr"/>
            <a:endParaRPr lang="en-GB" sz="2800" b="1" dirty="0"/>
          </a:p>
        </p:txBody>
      </p:sp>
      <p:sp>
        <p:nvSpPr>
          <p:cNvPr id="3" name="Rectangle 2"/>
          <p:cNvSpPr/>
          <p:nvPr/>
        </p:nvSpPr>
        <p:spPr>
          <a:xfrm>
            <a:off x="2207568" y="1628801"/>
            <a:ext cx="7056784" cy="1477328"/>
          </a:xfrm>
          <a:prstGeom prst="rect">
            <a:avLst/>
          </a:prstGeom>
        </p:spPr>
        <p:txBody>
          <a:bodyPr wrap="square">
            <a:spAutoFit/>
          </a:bodyPr>
          <a:lstStyle/>
          <a:p>
            <a:pPr marL="285750" indent="-285750">
              <a:buFont typeface="Arial" panose="020B0604020202020204" pitchFamily="34" charset="0"/>
              <a:buChar char="•"/>
            </a:pPr>
            <a:endParaRPr lang="en-GB" dirty="0"/>
          </a:p>
          <a:p>
            <a:endParaRPr lang="en-GB" dirty="0"/>
          </a:p>
          <a:p>
            <a:endParaRPr lang="en-GB" dirty="0"/>
          </a:p>
          <a:p>
            <a:endParaRPr lang="en-GB" dirty="0"/>
          </a:p>
          <a:p>
            <a:endParaRPr lang="en-GB" dirty="0"/>
          </a:p>
        </p:txBody>
      </p:sp>
      <p:sp>
        <p:nvSpPr>
          <p:cNvPr id="4" name="Title 1"/>
          <p:cNvSpPr txBox="1">
            <a:spLocks/>
          </p:cNvSpPr>
          <p:nvPr/>
        </p:nvSpPr>
        <p:spPr>
          <a:xfrm>
            <a:off x="2373087" y="188640"/>
            <a:ext cx="8229600" cy="490066"/>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GB" sz="4000" dirty="0"/>
              <a:t>Infant Transfers</a:t>
            </a:r>
          </a:p>
        </p:txBody>
      </p:sp>
      <p:pic>
        <p:nvPicPr>
          <p:cNvPr id="5" name="Picture 4"/>
          <p:cNvPicPr>
            <a:picLocks noChangeAspect="1"/>
          </p:cNvPicPr>
          <p:nvPr/>
        </p:nvPicPr>
        <p:blipFill>
          <a:blip r:embed="rId5"/>
          <a:stretch>
            <a:fillRect/>
          </a:stretch>
        </p:blipFill>
        <p:spPr>
          <a:xfrm>
            <a:off x="2092096" y="188640"/>
            <a:ext cx="1172612" cy="1143000"/>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86160" y="5933678"/>
            <a:ext cx="609600" cy="609600"/>
          </a:xfrm>
          <a:prstGeom prst="rect">
            <a:avLst/>
          </a:prstGeom>
        </p:spPr>
      </p:pic>
    </p:spTree>
    <p:extLst>
      <p:ext uri="{BB962C8B-B14F-4D97-AF65-F5344CB8AC3E}">
        <p14:creationId xmlns:p14="http://schemas.microsoft.com/office/powerpoint/2010/main" val="3138741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21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981200" y="274638"/>
            <a:ext cx="8229600" cy="490066"/>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GB" sz="3200" b="1" dirty="0">
                <a:solidFill>
                  <a:schemeClr val="accent1">
                    <a:lumMod val="50000"/>
                  </a:schemeClr>
                </a:solidFill>
                <a:latin typeface="+mn-lt"/>
                <a:ea typeface="+mn-ea"/>
                <a:cs typeface="Arial" panose="020B0604020202020204" pitchFamily="34" charset="0"/>
              </a:rPr>
              <a:t>Blinding/Unblinding</a:t>
            </a:r>
          </a:p>
        </p:txBody>
      </p:sp>
      <p:pic>
        <p:nvPicPr>
          <p:cNvPr id="3" name="Picture 2"/>
          <p:cNvPicPr>
            <a:picLocks noChangeAspect="1"/>
          </p:cNvPicPr>
          <p:nvPr/>
        </p:nvPicPr>
        <p:blipFill>
          <a:blip r:embed="rId5"/>
          <a:stretch>
            <a:fillRect/>
          </a:stretch>
        </p:blipFill>
        <p:spPr>
          <a:xfrm>
            <a:off x="2092096" y="188640"/>
            <a:ext cx="1172612" cy="1143000"/>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154860705"/>
              </p:ext>
            </p:extLst>
          </p:nvPr>
        </p:nvGraphicFramePr>
        <p:xfrm>
          <a:off x="2279576" y="1556792"/>
          <a:ext cx="7211144" cy="3657600"/>
        </p:xfrm>
        <a:graphic>
          <a:graphicData uri="http://schemas.openxmlformats.org/drawingml/2006/table">
            <a:tbl>
              <a:tblPr firstRow="1" firstCol="1" bandRow="1">
                <a:tableStyleId>{D27102A9-8310-4765-A935-A1911B00CA55}</a:tableStyleId>
              </a:tblPr>
              <a:tblGrid>
                <a:gridCol w="5266928">
                  <a:extLst>
                    <a:ext uri="{9D8B030D-6E8A-4147-A177-3AD203B41FA5}">
                      <a16:colId xmlns:a16="http://schemas.microsoft.com/office/drawing/2014/main" val="1452055311"/>
                    </a:ext>
                  </a:extLst>
                </a:gridCol>
                <a:gridCol w="1944216">
                  <a:extLst>
                    <a:ext uri="{9D8B030D-6E8A-4147-A177-3AD203B41FA5}">
                      <a16:colId xmlns:a16="http://schemas.microsoft.com/office/drawing/2014/main" val="2604925270"/>
                    </a:ext>
                  </a:extLst>
                </a:gridCol>
              </a:tblGrid>
              <a:tr h="111752">
                <a:tc>
                  <a:txBody>
                    <a:bodyPr/>
                    <a:lstStyle/>
                    <a:p>
                      <a:pPr>
                        <a:spcAft>
                          <a:spcPts val="0"/>
                        </a:spcAft>
                      </a:pPr>
                      <a:r>
                        <a:rPr lang="en-GB" sz="1600" dirty="0">
                          <a:effectLst/>
                        </a:rPr>
                        <a:t> </a:t>
                      </a:r>
                      <a:endParaRPr lang="en-GB"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5602" marR="35602" marT="0" marB="0"/>
                </a:tc>
                <a:tc>
                  <a:txBody>
                    <a:bodyPr/>
                    <a:lstStyle/>
                    <a:p>
                      <a:pPr>
                        <a:spcAft>
                          <a:spcPts val="0"/>
                        </a:spcAft>
                      </a:pPr>
                      <a:r>
                        <a:rPr lang="en-GB" sz="1600">
                          <a:effectLst/>
                        </a:rPr>
                        <a:t>Blinding status</a:t>
                      </a:r>
                      <a:endParaRPr lang="en-GB"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35602" marR="35602" marT="0" marB="0"/>
                </a:tc>
                <a:extLst>
                  <a:ext uri="{0D108BD9-81ED-4DB2-BD59-A6C34878D82A}">
                    <a16:rowId xmlns:a16="http://schemas.microsoft.com/office/drawing/2014/main" val="1013961378"/>
                  </a:ext>
                </a:extLst>
              </a:tr>
              <a:tr h="136440">
                <a:tc>
                  <a:txBody>
                    <a:bodyPr/>
                    <a:lstStyle/>
                    <a:p>
                      <a:pPr>
                        <a:spcAft>
                          <a:spcPts val="0"/>
                        </a:spcAft>
                      </a:pPr>
                      <a:r>
                        <a:rPr lang="en-GB" sz="1600" dirty="0">
                          <a:effectLst/>
                        </a:rPr>
                        <a:t>Parents and infant</a:t>
                      </a:r>
                    </a:p>
                    <a:p>
                      <a:pPr>
                        <a:spcAft>
                          <a:spcPts val="0"/>
                        </a:spcAft>
                      </a:pPr>
                      <a:endParaRPr lang="en-GB"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5602" marR="35602" marT="0" marB="0"/>
                </a:tc>
                <a:tc>
                  <a:txBody>
                    <a:bodyPr/>
                    <a:lstStyle/>
                    <a:p>
                      <a:pPr>
                        <a:spcAft>
                          <a:spcPts val="0"/>
                        </a:spcAft>
                      </a:pPr>
                      <a:r>
                        <a:rPr lang="en-GB" sz="1600">
                          <a:effectLst/>
                        </a:rPr>
                        <a:t>Not blinded</a:t>
                      </a:r>
                      <a:endParaRPr lang="en-GB"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35602" marR="35602" marT="0" marB="0"/>
                </a:tc>
                <a:extLst>
                  <a:ext uri="{0D108BD9-81ED-4DB2-BD59-A6C34878D82A}">
                    <a16:rowId xmlns:a16="http://schemas.microsoft.com/office/drawing/2014/main" val="1062783094"/>
                  </a:ext>
                </a:extLst>
              </a:tr>
              <a:tr h="136440">
                <a:tc>
                  <a:txBody>
                    <a:bodyPr/>
                    <a:lstStyle/>
                    <a:p>
                      <a:pPr>
                        <a:spcAft>
                          <a:spcPts val="0"/>
                        </a:spcAft>
                      </a:pPr>
                      <a:r>
                        <a:rPr lang="en-GB" sz="1600" dirty="0">
                          <a:effectLst/>
                        </a:rPr>
                        <a:t>Principal investigator and other site staff</a:t>
                      </a:r>
                    </a:p>
                    <a:p>
                      <a:pPr>
                        <a:spcAft>
                          <a:spcPts val="0"/>
                        </a:spcAft>
                      </a:pPr>
                      <a:endParaRPr lang="en-GB"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5602" marR="35602" marT="0" marB="0"/>
                </a:tc>
                <a:tc>
                  <a:txBody>
                    <a:bodyPr/>
                    <a:lstStyle/>
                    <a:p>
                      <a:pPr>
                        <a:spcAft>
                          <a:spcPts val="0"/>
                        </a:spcAft>
                      </a:pPr>
                      <a:r>
                        <a:rPr lang="en-GB" sz="1600">
                          <a:effectLst/>
                        </a:rPr>
                        <a:t>Not blinded </a:t>
                      </a:r>
                      <a:endParaRPr lang="en-GB"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35602" marR="35602" marT="0" marB="0"/>
                </a:tc>
                <a:extLst>
                  <a:ext uri="{0D108BD9-81ED-4DB2-BD59-A6C34878D82A}">
                    <a16:rowId xmlns:a16="http://schemas.microsoft.com/office/drawing/2014/main" val="2665301449"/>
                  </a:ext>
                </a:extLst>
              </a:tr>
              <a:tr h="111752">
                <a:tc>
                  <a:txBody>
                    <a:bodyPr/>
                    <a:lstStyle/>
                    <a:p>
                      <a:pPr>
                        <a:spcAft>
                          <a:spcPts val="0"/>
                        </a:spcAft>
                      </a:pPr>
                      <a:r>
                        <a:rPr lang="en-GB" sz="1600" dirty="0">
                          <a:effectLst/>
                        </a:rPr>
                        <a:t>Chief investigator</a:t>
                      </a:r>
                    </a:p>
                    <a:p>
                      <a:pPr>
                        <a:spcAft>
                          <a:spcPts val="0"/>
                        </a:spcAft>
                      </a:pPr>
                      <a:endParaRPr lang="en-GB"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5602" marR="35602" marT="0" marB="0"/>
                </a:tc>
                <a:tc>
                  <a:txBody>
                    <a:bodyPr/>
                    <a:lstStyle/>
                    <a:p>
                      <a:pPr>
                        <a:spcAft>
                          <a:spcPts val="0"/>
                        </a:spcAft>
                      </a:pPr>
                      <a:r>
                        <a:rPr lang="en-GB" sz="1600">
                          <a:effectLst/>
                        </a:rPr>
                        <a:t>Blinded </a:t>
                      </a:r>
                      <a:endParaRPr lang="en-GB"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35602" marR="35602" marT="0" marB="0"/>
                </a:tc>
                <a:extLst>
                  <a:ext uri="{0D108BD9-81ED-4DB2-BD59-A6C34878D82A}">
                    <a16:rowId xmlns:a16="http://schemas.microsoft.com/office/drawing/2014/main" val="2216679413"/>
                  </a:ext>
                </a:extLst>
              </a:tr>
              <a:tr h="111752">
                <a:tc>
                  <a:txBody>
                    <a:bodyPr/>
                    <a:lstStyle/>
                    <a:p>
                      <a:pPr>
                        <a:spcAft>
                          <a:spcPts val="0"/>
                        </a:spcAft>
                      </a:pPr>
                      <a:r>
                        <a:rPr lang="en-GB" sz="1600" dirty="0">
                          <a:effectLst/>
                        </a:rPr>
                        <a:t>Database programmer</a:t>
                      </a:r>
                    </a:p>
                    <a:p>
                      <a:pPr>
                        <a:spcAft>
                          <a:spcPts val="0"/>
                        </a:spcAft>
                      </a:pPr>
                      <a:endParaRPr lang="en-GB"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5602" marR="35602" marT="0" marB="0"/>
                </a:tc>
                <a:tc>
                  <a:txBody>
                    <a:bodyPr/>
                    <a:lstStyle/>
                    <a:p>
                      <a:pPr>
                        <a:spcAft>
                          <a:spcPts val="0"/>
                        </a:spcAft>
                      </a:pPr>
                      <a:r>
                        <a:rPr lang="en-GB" sz="1600">
                          <a:effectLst/>
                        </a:rPr>
                        <a:t>Not blinded</a:t>
                      </a:r>
                      <a:endParaRPr lang="en-GB"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35602" marR="35602" marT="0" marB="0"/>
                </a:tc>
                <a:extLst>
                  <a:ext uri="{0D108BD9-81ED-4DB2-BD59-A6C34878D82A}">
                    <a16:rowId xmlns:a16="http://schemas.microsoft.com/office/drawing/2014/main" val="4279879678"/>
                  </a:ext>
                </a:extLst>
              </a:tr>
              <a:tr h="113701">
                <a:tc>
                  <a:txBody>
                    <a:bodyPr/>
                    <a:lstStyle/>
                    <a:p>
                      <a:pPr>
                        <a:spcAft>
                          <a:spcPts val="0"/>
                        </a:spcAft>
                      </a:pPr>
                      <a:r>
                        <a:rPr lang="en-GB" sz="1600" dirty="0">
                          <a:effectLst/>
                        </a:rPr>
                        <a:t>Trial and data management staff </a:t>
                      </a:r>
                    </a:p>
                    <a:p>
                      <a:pPr>
                        <a:spcAft>
                          <a:spcPts val="0"/>
                        </a:spcAft>
                      </a:pPr>
                      <a:endParaRPr lang="en-GB"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5602" marR="35602" marT="0" marB="0"/>
                </a:tc>
                <a:tc>
                  <a:txBody>
                    <a:bodyPr/>
                    <a:lstStyle/>
                    <a:p>
                      <a:pPr>
                        <a:spcAft>
                          <a:spcPts val="0"/>
                        </a:spcAft>
                      </a:pPr>
                      <a:r>
                        <a:rPr lang="en-GB" sz="1600">
                          <a:effectLst/>
                        </a:rPr>
                        <a:t>Not blinded</a:t>
                      </a:r>
                      <a:endParaRPr lang="en-GB"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35602" marR="35602" marT="0" marB="0"/>
                </a:tc>
                <a:extLst>
                  <a:ext uri="{0D108BD9-81ED-4DB2-BD59-A6C34878D82A}">
                    <a16:rowId xmlns:a16="http://schemas.microsoft.com/office/drawing/2014/main" val="3633080595"/>
                  </a:ext>
                </a:extLst>
              </a:tr>
              <a:tr h="113701">
                <a:tc>
                  <a:txBody>
                    <a:bodyPr/>
                    <a:lstStyle/>
                    <a:p>
                      <a:pPr>
                        <a:spcAft>
                          <a:spcPts val="0"/>
                        </a:spcAft>
                      </a:pPr>
                      <a:r>
                        <a:rPr lang="en-GB" sz="1600" dirty="0">
                          <a:effectLst/>
                        </a:rPr>
                        <a:t>Trial statistician</a:t>
                      </a:r>
                    </a:p>
                    <a:p>
                      <a:pPr>
                        <a:spcAft>
                          <a:spcPts val="0"/>
                        </a:spcAft>
                      </a:pPr>
                      <a:endParaRPr lang="en-GB"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5602" marR="35602" marT="0" marB="0"/>
                </a:tc>
                <a:tc>
                  <a:txBody>
                    <a:bodyPr/>
                    <a:lstStyle/>
                    <a:p>
                      <a:pPr>
                        <a:spcAft>
                          <a:spcPts val="0"/>
                        </a:spcAft>
                      </a:pPr>
                      <a:r>
                        <a:rPr lang="en-GB" sz="1600">
                          <a:effectLst/>
                        </a:rPr>
                        <a:t>Blinded</a:t>
                      </a:r>
                      <a:endParaRPr lang="en-GB"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35602" marR="35602" marT="0" marB="0"/>
                </a:tc>
                <a:extLst>
                  <a:ext uri="{0D108BD9-81ED-4DB2-BD59-A6C34878D82A}">
                    <a16:rowId xmlns:a16="http://schemas.microsoft.com/office/drawing/2014/main" val="2433344810"/>
                  </a:ext>
                </a:extLst>
              </a:tr>
              <a:tr h="166539">
                <a:tc>
                  <a:txBody>
                    <a:bodyPr/>
                    <a:lstStyle/>
                    <a:p>
                      <a:pPr>
                        <a:spcAft>
                          <a:spcPts val="0"/>
                        </a:spcAft>
                      </a:pPr>
                      <a:r>
                        <a:rPr lang="en-GB" sz="1600" dirty="0">
                          <a:effectLst/>
                        </a:rPr>
                        <a:t>Members of the blinded endpoint review committee (BERC)</a:t>
                      </a:r>
                    </a:p>
                    <a:p>
                      <a:pPr>
                        <a:spcAft>
                          <a:spcPts val="0"/>
                        </a:spcAft>
                      </a:pPr>
                      <a:endParaRPr lang="en-GB"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5602" marR="35602" marT="0" marB="0"/>
                </a:tc>
                <a:tc>
                  <a:txBody>
                    <a:bodyPr/>
                    <a:lstStyle/>
                    <a:p>
                      <a:pPr>
                        <a:spcAft>
                          <a:spcPts val="0"/>
                        </a:spcAft>
                      </a:pPr>
                      <a:r>
                        <a:rPr lang="en-GB" sz="1600" dirty="0">
                          <a:effectLst/>
                        </a:rPr>
                        <a:t>Blinded</a:t>
                      </a:r>
                      <a:endParaRPr lang="en-GB"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5602" marR="35602" marT="0" marB="0"/>
                </a:tc>
                <a:extLst>
                  <a:ext uri="{0D108BD9-81ED-4DB2-BD59-A6C34878D82A}">
                    <a16:rowId xmlns:a16="http://schemas.microsoft.com/office/drawing/2014/main" val="376557031"/>
                  </a:ext>
                </a:extLst>
              </a:tr>
            </a:tbl>
          </a:graphicData>
        </a:graphic>
      </p:graphicFrame>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00460" y="5981700"/>
            <a:ext cx="609600" cy="609600"/>
          </a:xfrm>
          <a:prstGeom prst="rect">
            <a:avLst/>
          </a:prstGeom>
        </p:spPr>
      </p:pic>
    </p:spTree>
    <p:extLst>
      <p:ext uri="{BB962C8B-B14F-4D97-AF65-F5344CB8AC3E}">
        <p14:creationId xmlns:p14="http://schemas.microsoft.com/office/powerpoint/2010/main" val="9226208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19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264708" y="274638"/>
            <a:ext cx="6946092" cy="490066"/>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GB" sz="3200" b="1" dirty="0">
                <a:solidFill>
                  <a:schemeClr val="accent1">
                    <a:lumMod val="50000"/>
                  </a:schemeClr>
                </a:solidFill>
                <a:latin typeface="+mn-lt"/>
                <a:ea typeface="+mn-ea"/>
                <a:cs typeface="Arial" panose="020B0604020202020204" pitchFamily="34" charset="0"/>
              </a:rPr>
              <a:t>Blinded endpoint review committee (BERC)</a:t>
            </a:r>
          </a:p>
        </p:txBody>
      </p:sp>
      <p:pic>
        <p:nvPicPr>
          <p:cNvPr id="3" name="Picture 2"/>
          <p:cNvPicPr>
            <a:picLocks noChangeAspect="1"/>
          </p:cNvPicPr>
          <p:nvPr/>
        </p:nvPicPr>
        <p:blipFill>
          <a:blip r:embed="rId5"/>
          <a:stretch>
            <a:fillRect/>
          </a:stretch>
        </p:blipFill>
        <p:spPr>
          <a:xfrm>
            <a:off x="2092096" y="188640"/>
            <a:ext cx="1172612" cy="1143000"/>
          </a:xfrm>
          <a:prstGeom prst="rect">
            <a:avLst/>
          </a:prstGeom>
        </p:spPr>
      </p:pic>
      <p:sp>
        <p:nvSpPr>
          <p:cNvPr id="4" name="Rectangle 3"/>
          <p:cNvSpPr/>
          <p:nvPr/>
        </p:nvSpPr>
        <p:spPr>
          <a:xfrm>
            <a:off x="2092096" y="2204864"/>
            <a:ext cx="7748320" cy="1754326"/>
          </a:xfrm>
          <a:prstGeom prst="rect">
            <a:avLst/>
          </a:prstGeom>
        </p:spPr>
        <p:txBody>
          <a:bodyPr wrap="square">
            <a:spAutoFit/>
          </a:bodyPr>
          <a:lstStyle/>
          <a:p>
            <a:pPr marL="285750" indent="-285750">
              <a:buFont typeface="Arial" panose="020B0604020202020204" pitchFamily="34" charset="0"/>
              <a:buChar char="•"/>
            </a:pPr>
            <a:r>
              <a:rPr lang="en-GB" dirty="0">
                <a:solidFill>
                  <a:srgbClr val="000000"/>
                </a:solidFill>
                <a:latin typeface="Calibri" panose="020F0502020204030204" pitchFamily="34" charset="0"/>
              </a:rPr>
              <a:t>Completed ‘Gut Signs’ forms and completed ‘Late-Onset Invasive Infection’ forms reviewed by appropriately qualified neonatal clinicians blinded to trial feeding allocation, where needed. </a:t>
            </a:r>
          </a:p>
          <a:p>
            <a:pPr marL="285750" indent="-285750">
              <a:buFont typeface="Arial" panose="020B0604020202020204" pitchFamily="34" charset="0"/>
              <a:buChar char="•"/>
            </a:pPr>
            <a:endParaRPr lang="en-GB" dirty="0">
              <a:solidFill>
                <a:srgbClr val="000000"/>
              </a:solidFill>
              <a:latin typeface="Calibri" panose="020F0502020204030204" pitchFamily="34" charset="0"/>
            </a:endParaRPr>
          </a:p>
          <a:p>
            <a:pPr marL="285750" indent="-285750">
              <a:buFont typeface="Arial" panose="020B0604020202020204" pitchFamily="34" charset="0"/>
              <a:buChar char="•"/>
            </a:pPr>
            <a:r>
              <a:rPr lang="en-GB" dirty="0">
                <a:solidFill>
                  <a:srgbClr val="000000"/>
                </a:solidFill>
                <a:latin typeface="Calibri" panose="020F0502020204030204" pitchFamily="34" charset="0"/>
              </a:rPr>
              <a:t>Any suspected inconsistencies in reporting will be queried with the relevant Principal Investigator. </a:t>
            </a:r>
            <a:endParaRPr lang="en-GB"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23320" y="5981700"/>
            <a:ext cx="609600" cy="609600"/>
          </a:xfrm>
          <a:prstGeom prst="rect">
            <a:avLst/>
          </a:prstGeom>
        </p:spPr>
      </p:pic>
    </p:spTree>
    <p:extLst>
      <p:ext uri="{BB962C8B-B14F-4D97-AF65-F5344CB8AC3E}">
        <p14:creationId xmlns:p14="http://schemas.microsoft.com/office/powerpoint/2010/main" val="2072938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7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03712" y="483142"/>
            <a:ext cx="6071652" cy="584775"/>
          </a:xfrm>
          <a:prstGeom prst="rect">
            <a:avLst/>
          </a:prstGeom>
          <a:noFill/>
        </p:spPr>
        <p:txBody>
          <a:bodyPr wrap="square" rtlCol="0">
            <a:spAutoFit/>
          </a:bodyPr>
          <a:lstStyle/>
          <a:p>
            <a:pPr algn="ctr"/>
            <a:r>
              <a:rPr lang="en-GB" sz="3200" b="1" dirty="0">
                <a:solidFill>
                  <a:schemeClr val="accent1">
                    <a:lumMod val="50000"/>
                  </a:schemeClr>
                </a:solidFill>
                <a:cs typeface="Arial" panose="020B0604020202020204" pitchFamily="34" charset="0"/>
              </a:rPr>
              <a:t>Recruitment</a:t>
            </a:r>
          </a:p>
        </p:txBody>
      </p:sp>
      <p:pic>
        <p:nvPicPr>
          <p:cNvPr id="3" name="Picture 2"/>
          <p:cNvPicPr>
            <a:picLocks noChangeAspect="1"/>
          </p:cNvPicPr>
          <p:nvPr/>
        </p:nvPicPr>
        <p:blipFill>
          <a:blip r:embed="rId5"/>
          <a:stretch>
            <a:fillRect/>
          </a:stretch>
        </p:blipFill>
        <p:spPr>
          <a:xfrm>
            <a:off x="2244496" y="341040"/>
            <a:ext cx="1172612" cy="1143000"/>
          </a:xfrm>
          <a:prstGeom prst="rect">
            <a:avLst/>
          </a:prstGeom>
        </p:spPr>
      </p:pic>
      <p:sp>
        <p:nvSpPr>
          <p:cNvPr id="4" name="TextBox 3"/>
          <p:cNvSpPr txBox="1"/>
          <p:nvPr/>
        </p:nvSpPr>
        <p:spPr>
          <a:xfrm>
            <a:off x="2063552" y="2060849"/>
            <a:ext cx="8208912" cy="3108543"/>
          </a:xfrm>
          <a:prstGeom prst="rect">
            <a:avLst/>
          </a:prstGeom>
          <a:noFill/>
        </p:spPr>
        <p:txBody>
          <a:bodyPr wrap="square" rtlCol="0">
            <a:spAutoFit/>
          </a:bodyPr>
          <a:lstStyle/>
          <a:p>
            <a:pPr marL="285750" indent="-285750">
              <a:buFont typeface="Arial" panose="020B0604020202020204" pitchFamily="34" charset="0"/>
              <a:buChar char="•"/>
            </a:pPr>
            <a:r>
              <a:rPr lang="en-GB" sz="2800" dirty="0"/>
              <a:t>2088 infants to be recruited within 36 months</a:t>
            </a:r>
          </a:p>
          <a:p>
            <a:endParaRPr lang="en-GB" sz="2800" dirty="0"/>
          </a:p>
          <a:p>
            <a:pPr marL="285750" indent="-285750">
              <a:buFont typeface="Arial" panose="020B0604020202020204" pitchFamily="34" charset="0"/>
              <a:buChar char="•"/>
            </a:pPr>
            <a:r>
              <a:rPr lang="en-GB" sz="2800" dirty="0"/>
              <a:t>40 research sites</a:t>
            </a:r>
          </a:p>
          <a:p>
            <a:endParaRPr lang="en-GB" sz="2800" dirty="0"/>
          </a:p>
          <a:p>
            <a:pPr marL="285750" indent="-285750">
              <a:buFont typeface="Arial" panose="020B0604020202020204" pitchFamily="34" charset="0"/>
              <a:buChar char="•"/>
            </a:pPr>
            <a:r>
              <a:rPr lang="en-GB" sz="2800" dirty="0"/>
              <a:t>Equal targets – Approximately 50 infants per site</a:t>
            </a:r>
          </a:p>
          <a:p>
            <a:endParaRPr lang="en-GB" sz="2800" dirty="0"/>
          </a:p>
          <a:p>
            <a:pPr marL="285750" indent="-285750">
              <a:buFont typeface="Arial" panose="020B0604020202020204" pitchFamily="34" charset="0"/>
              <a:buChar char="•"/>
            </a:pPr>
            <a:r>
              <a:rPr lang="en-GB" sz="2800" b="1" dirty="0"/>
              <a:t>1-2 infants per month per site</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29851" y="6050280"/>
            <a:ext cx="609600" cy="609600"/>
          </a:xfrm>
          <a:prstGeom prst="rect">
            <a:avLst/>
          </a:prstGeom>
        </p:spPr>
      </p:pic>
    </p:spTree>
    <p:extLst>
      <p:ext uri="{BB962C8B-B14F-4D97-AF65-F5344CB8AC3E}">
        <p14:creationId xmlns:p14="http://schemas.microsoft.com/office/powerpoint/2010/main" val="1507344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0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959786" y="1450721"/>
            <a:ext cx="8229600" cy="4525963"/>
          </a:xfrm>
          <a:prstGeom prst="rect">
            <a:avLst/>
          </a:prstGeom>
        </p:spPr>
        <p:txBody>
          <a:bodyPr/>
          <a:lstStyle/>
          <a:p>
            <a:r>
              <a:rPr lang="en-GB" dirty="0"/>
              <a:t>A mother can withdraw her infant(s) from the trial at any time</a:t>
            </a:r>
          </a:p>
          <a:p>
            <a:r>
              <a:rPr lang="en-GB" dirty="0"/>
              <a:t>Mothers requesting to withdraw should be asked to provide a reason – she can decline to provide this</a:t>
            </a:r>
          </a:p>
          <a:p>
            <a:r>
              <a:rPr lang="en-GB" dirty="0"/>
              <a:t>Data collected up to the point of withdrawal may still be used</a:t>
            </a:r>
          </a:p>
          <a:p>
            <a:r>
              <a:rPr lang="en-GB" dirty="0"/>
              <a:t>Mothers should be asked if they are happy for follow-up to continue</a:t>
            </a:r>
          </a:p>
          <a:p>
            <a:r>
              <a:rPr lang="en-GB" dirty="0"/>
              <a:t>Withdrawal should be recorded in the mother and infant(s) medical records and in the eCRF</a:t>
            </a:r>
          </a:p>
        </p:txBody>
      </p:sp>
      <p:sp>
        <p:nvSpPr>
          <p:cNvPr id="4" name="Title 1"/>
          <p:cNvSpPr txBox="1">
            <a:spLocks/>
          </p:cNvSpPr>
          <p:nvPr/>
        </p:nvSpPr>
        <p:spPr>
          <a:xfrm>
            <a:off x="1981200" y="274638"/>
            <a:ext cx="8229600" cy="490066"/>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GB" sz="3200" b="1" dirty="0">
                <a:solidFill>
                  <a:schemeClr val="accent1">
                    <a:lumMod val="50000"/>
                  </a:schemeClr>
                </a:solidFill>
                <a:latin typeface="+mn-lt"/>
                <a:ea typeface="+mn-ea"/>
                <a:cs typeface="Arial" panose="020B0604020202020204" pitchFamily="34" charset="0"/>
              </a:rPr>
              <a:t>Withdrawal</a:t>
            </a:r>
          </a:p>
        </p:txBody>
      </p:sp>
      <p:pic>
        <p:nvPicPr>
          <p:cNvPr id="5" name="Picture 4"/>
          <p:cNvPicPr>
            <a:picLocks noChangeAspect="1"/>
          </p:cNvPicPr>
          <p:nvPr/>
        </p:nvPicPr>
        <p:blipFill>
          <a:blip r:embed="rId5"/>
          <a:stretch>
            <a:fillRect/>
          </a:stretch>
        </p:blipFill>
        <p:spPr>
          <a:xfrm>
            <a:off x="2092096" y="188640"/>
            <a:ext cx="1172612" cy="1143000"/>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77600" y="6248400"/>
            <a:ext cx="609600" cy="609600"/>
          </a:xfrm>
          <a:prstGeom prst="rect">
            <a:avLst/>
          </a:prstGeom>
        </p:spPr>
      </p:pic>
    </p:spTree>
    <p:extLst>
      <p:ext uri="{BB962C8B-B14F-4D97-AF65-F5344CB8AC3E}">
        <p14:creationId xmlns:p14="http://schemas.microsoft.com/office/powerpoint/2010/main" val="2949278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3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703512" y="234153"/>
            <a:ext cx="8229600" cy="490066"/>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GB" sz="3200" b="1" dirty="0">
                <a:solidFill>
                  <a:schemeClr val="accent1">
                    <a:lumMod val="50000"/>
                  </a:schemeClr>
                </a:solidFill>
                <a:latin typeface="+mn-lt"/>
                <a:ea typeface="+mn-ea"/>
                <a:cs typeface="Arial" panose="020B0604020202020204" pitchFamily="34" charset="0"/>
              </a:rPr>
              <a:t>PI Sign-off</a:t>
            </a:r>
          </a:p>
        </p:txBody>
      </p:sp>
      <p:pic>
        <p:nvPicPr>
          <p:cNvPr id="3" name="Picture 2"/>
          <p:cNvPicPr>
            <a:picLocks noChangeAspect="1"/>
          </p:cNvPicPr>
          <p:nvPr/>
        </p:nvPicPr>
        <p:blipFill>
          <a:blip r:embed="rId5"/>
          <a:stretch>
            <a:fillRect/>
          </a:stretch>
        </p:blipFill>
        <p:spPr>
          <a:xfrm>
            <a:off x="2092096" y="188640"/>
            <a:ext cx="1172612" cy="1143000"/>
          </a:xfrm>
          <a:prstGeom prst="rect">
            <a:avLst/>
          </a:prstGeom>
        </p:spPr>
      </p:pic>
      <p:sp>
        <p:nvSpPr>
          <p:cNvPr id="4" name="Content Placeholder 2"/>
          <p:cNvSpPr txBox="1">
            <a:spLocks/>
          </p:cNvSpPr>
          <p:nvPr/>
        </p:nvSpPr>
        <p:spPr>
          <a:xfrm>
            <a:off x="1981200" y="1600201"/>
            <a:ext cx="8229600" cy="4525963"/>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2800" dirty="0"/>
              <a:t>PI has overall responsibility for data at site</a:t>
            </a:r>
          </a:p>
          <a:p>
            <a:pPr marL="0" indent="0">
              <a:buNone/>
            </a:pPr>
            <a:endParaRPr lang="en-GB" sz="2800" dirty="0"/>
          </a:p>
          <a:p>
            <a:r>
              <a:rPr lang="en-GB" sz="2800" dirty="0"/>
              <a:t>PI must review and sign (electronically) </a:t>
            </a:r>
            <a:r>
              <a:rPr lang="en-GB" sz="2800" b="1" u="sng" dirty="0"/>
              <a:t>all</a:t>
            </a:r>
            <a:r>
              <a:rPr lang="en-GB" sz="2800" dirty="0"/>
              <a:t> completed ‘gut-signs’ reports and ‘late-onset sepsis’ reports</a:t>
            </a:r>
          </a:p>
          <a:p>
            <a:pPr marL="0" indent="0">
              <a:buNone/>
            </a:pPr>
            <a:endParaRPr lang="en-GB" sz="2800" dirty="0"/>
          </a:p>
          <a:p>
            <a:r>
              <a:rPr lang="en-GB" sz="2800" dirty="0"/>
              <a:t>Once the eCRF for an infant is complete (i.e. infant has been discharged and discharge form completed) then the PI must sign (electronically) to verify that the data for that infant is complete and correct</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71860" y="5821364"/>
            <a:ext cx="609600" cy="609600"/>
          </a:xfrm>
          <a:prstGeom prst="rect">
            <a:avLst/>
          </a:prstGeom>
        </p:spPr>
      </p:pic>
    </p:spTree>
    <p:extLst>
      <p:ext uri="{BB962C8B-B14F-4D97-AF65-F5344CB8AC3E}">
        <p14:creationId xmlns:p14="http://schemas.microsoft.com/office/powerpoint/2010/main" val="2780963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981200" y="1600201"/>
            <a:ext cx="8229600" cy="4525963"/>
          </a:xfrm>
          <a:prstGeom prst="rect">
            <a:avLst/>
          </a:prstGeom>
        </p:spPr>
        <p:txBody>
          <a:bodyPr/>
          <a:lstStyle/>
          <a:p>
            <a:r>
              <a:rPr lang="en-GB" dirty="0"/>
              <a:t>The FEED1 trial has been assessed as low-risk</a:t>
            </a:r>
          </a:p>
          <a:p>
            <a:r>
              <a:rPr lang="en-GB" dirty="0"/>
              <a:t>No routine monitoring visits</a:t>
            </a:r>
          </a:p>
          <a:p>
            <a:r>
              <a:rPr lang="en-GB" dirty="0"/>
              <a:t>On-site monitoring visits will be carried out via a triggered approach</a:t>
            </a:r>
          </a:p>
          <a:p>
            <a:r>
              <a:rPr lang="en-GB" dirty="0"/>
              <a:t>Triggers include (but are not limited to!):</a:t>
            </a:r>
          </a:p>
          <a:p>
            <a:pPr lvl="1"/>
            <a:r>
              <a:rPr lang="en-GB" dirty="0"/>
              <a:t>A high number of protocol deviations</a:t>
            </a:r>
          </a:p>
          <a:p>
            <a:pPr lvl="1"/>
            <a:r>
              <a:rPr lang="en-GB" dirty="0"/>
              <a:t>Poor conversion rate (screening to randomisation)</a:t>
            </a:r>
          </a:p>
          <a:p>
            <a:pPr lvl="1"/>
            <a:r>
              <a:rPr lang="en-GB" dirty="0"/>
              <a:t>High number of withdrawals</a:t>
            </a:r>
          </a:p>
          <a:p>
            <a:pPr lvl="1"/>
            <a:r>
              <a:rPr lang="en-GB" dirty="0"/>
              <a:t>Poor data quality</a:t>
            </a:r>
          </a:p>
        </p:txBody>
      </p:sp>
      <p:sp>
        <p:nvSpPr>
          <p:cNvPr id="4" name="Title 1"/>
          <p:cNvSpPr txBox="1">
            <a:spLocks/>
          </p:cNvSpPr>
          <p:nvPr/>
        </p:nvSpPr>
        <p:spPr>
          <a:xfrm>
            <a:off x="2092096" y="188640"/>
            <a:ext cx="8229600" cy="490066"/>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GB" sz="3200" b="1" dirty="0">
                <a:solidFill>
                  <a:schemeClr val="accent1">
                    <a:lumMod val="50000"/>
                  </a:schemeClr>
                </a:solidFill>
                <a:latin typeface="+mn-lt"/>
                <a:ea typeface="+mn-ea"/>
                <a:cs typeface="Arial" panose="020B0604020202020204" pitchFamily="34" charset="0"/>
              </a:rPr>
              <a:t>On-site Monitoring</a:t>
            </a:r>
          </a:p>
        </p:txBody>
      </p:sp>
      <p:pic>
        <p:nvPicPr>
          <p:cNvPr id="5" name="Picture 4"/>
          <p:cNvPicPr>
            <a:picLocks noChangeAspect="1"/>
          </p:cNvPicPr>
          <p:nvPr/>
        </p:nvPicPr>
        <p:blipFill>
          <a:blip r:embed="rId5"/>
          <a:stretch>
            <a:fillRect/>
          </a:stretch>
        </p:blipFill>
        <p:spPr>
          <a:xfrm>
            <a:off x="2092096" y="188640"/>
            <a:ext cx="1172612" cy="1143000"/>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26140" y="6126164"/>
            <a:ext cx="609600" cy="609600"/>
          </a:xfrm>
          <a:prstGeom prst="rect">
            <a:avLst/>
          </a:prstGeom>
        </p:spPr>
      </p:pic>
    </p:spTree>
    <p:extLst>
      <p:ext uri="{BB962C8B-B14F-4D97-AF65-F5344CB8AC3E}">
        <p14:creationId xmlns:p14="http://schemas.microsoft.com/office/powerpoint/2010/main" val="3009169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0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981200" y="1600201"/>
            <a:ext cx="8229600" cy="4525963"/>
          </a:xfrm>
          <a:prstGeom prst="rect">
            <a:avLst/>
          </a:prstGeom>
        </p:spPr>
        <p:txBody>
          <a:bodyPr/>
          <a:lstStyle/>
          <a:p>
            <a:r>
              <a:rPr lang="en-GB" dirty="0"/>
              <a:t>Trial conduct monitored centrally through the use of reports assessing trial data</a:t>
            </a:r>
          </a:p>
          <a:p>
            <a:endParaRPr lang="en-GB" dirty="0"/>
          </a:p>
          <a:p>
            <a:r>
              <a:rPr lang="en-GB" dirty="0"/>
              <a:t>Sites contacted via telephone/email to address any issues/concerns/irregularities </a:t>
            </a:r>
          </a:p>
        </p:txBody>
      </p:sp>
      <p:sp>
        <p:nvSpPr>
          <p:cNvPr id="4" name="Title 1"/>
          <p:cNvSpPr txBox="1">
            <a:spLocks/>
          </p:cNvSpPr>
          <p:nvPr/>
        </p:nvSpPr>
        <p:spPr>
          <a:xfrm>
            <a:off x="1981200" y="274638"/>
            <a:ext cx="8229600" cy="490066"/>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GB" sz="3200" b="1" dirty="0">
                <a:solidFill>
                  <a:schemeClr val="accent1">
                    <a:lumMod val="50000"/>
                  </a:schemeClr>
                </a:solidFill>
                <a:latin typeface="+mn-lt"/>
                <a:ea typeface="+mn-ea"/>
                <a:cs typeface="Arial" panose="020B0604020202020204" pitchFamily="34" charset="0"/>
              </a:rPr>
              <a:t>Central Monitoring</a:t>
            </a:r>
          </a:p>
        </p:txBody>
      </p:sp>
      <p:pic>
        <p:nvPicPr>
          <p:cNvPr id="5" name="Picture 4"/>
          <p:cNvPicPr>
            <a:picLocks noChangeAspect="1"/>
          </p:cNvPicPr>
          <p:nvPr/>
        </p:nvPicPr>
        <p:blipFill>
          <a:blip r:embed="rId5"/>
          <a:stretch>
            <a:fillRect/>
          </a:stretch>
        </p:blipFill>
        <p:spPr>
          <a:xfrm>
            <a:off x="2092096" y="188640"/>
            <a:ext cx="1172612" cy="1143000"/>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03280" y="5821364"/>
            <a:ext cx="609600" cy="609600"/>
          </a:xfrm>
          <a:prstGeom prst="rect">
            <a:avLst/>
          </a:prstGeom>
        </p:spPr>
      </p:pic>
    </p:spTree>
    <p:extLst>
      <p:ext uri="{BB962C8B-B14F-4D97-AF65-F5344CB8AC3E}">
        <p14:creationId xmlns:p14="http://schemas.microsoft.com/office/powerpoint/2010/main" val="2484863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2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hlinkClick r:id="rId3" action="ppaction://hlinksldjump"/>
            <a:extLst>
              <a:ext uri="{FF2B5EF4-FFF2-40B4-BE49-F238E27FC236}">
                <a16:creationId xmlns:a16="http://schemas.microsoft.com/office/drawing/2014/main" id="{B42DBA89-4A03-4918-A5BF-5408C96CC44D}"/>
              </a:ext>
            </a:extLst>
          </p:cNvPr>
          <p:cNvPicPr>
            <a:picLocks noChangeAspect="1"/>
          </p:cNvPicPr>
          <p:nvPr/>
        </p:nvPicPr>
        <p:blipFill>
          <a:blip r:embed="rId4"/>
          <a:stretch>
            <a:fillRect/>
          </a:stretch>
        </p:blipFill>
        <p:spPr>
          <a:xfrm>
            <a:off x="4306411" y="1340934"/>
            <a:ext cx="3727019" cy="36329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TextBox 9">
            <a:extLst>
              <a:ext uri="{FF2B5EF4-FFF2-40B4-BE49-F238E27FC236}">
                <a16:creationId xmlns:a16="http://schemas.microsoft.com/office/drawing/2014/main" id="{CE475E91-CC80-45E2-949A-276D3CDAF799}"/>
              </a:ext>
            </a:extLst>
          </p:cNvPr>
          <p:cNvSpPr txBox="1"/>
          <p:nvPr/>
        </p:nvSpPr>
        <p:spPr>
          <a:xfrm>
            <a:off x="1458021" y="4189003"/>
            <a:ext cx="1696291" cy="1384995"/>
          </a:xfrm>
          <a:prstGeom prst="rect">
            <a:avLst/>
          </a:prstGeom>
          <a:noFill/>
        </p:spPr>
        <p:txBody>
          <a:bodyPr wrap="square" rtlCol="0">
            <a:spAutoFit/>
          </a:bodyPr>
          <a:lstStyle/>
          <a:p>
            <a:pPr algn="ctr"/>
            <a:r>
              <a:rPr lang="en-GB" sz="2800" dirty="0"/>
              <a:t>Return to main menu</a:t>
            </a:r>
          </a:p>
        </p:txBody>
      </p:sp>
      <p:sp>
        <p:nvSpPr>
          <p:cNvPr id="12" name="TextBox 11">
            <a:extLst>
              <a:ext uri="{FF2B5EF4-FFF2-40B4-BE49-F238E27FC236}">
                <a16:creationId xmlns:a16="http://schemas.microsoft.com/office/drawing/2014/main" id="{CE475E91-CC80-45E2-949A-276D3CDAF799}"/>
              </a:ext>
            </a:extLst>
          </p:cNvPr>
          <p:cNvSpPr txBox="1"/>
          <p:nvPr/>
        </p:nvSpPr>
        <p:spPr>
          <a:xfrm>
            <a:off x="9041778" y="4189003"/>
            <a:ext cx="2395479" cy="1384995"/>
          </a:xfrm>
          <a:prstGeom prst="rect">
            <a:avLst/>
          </a:prstGeom>
          <a:noFill/>
        </p:spPr>
        <p:txBody>
          <a:bodyPr wrap="square" rtlCol="0">
            <a:spAutoFit/>
          </a:bodyPr>
          <a:lstStyle/>
          <a:p>
            <a:pPr algn="ctr"/>
            <a:r>
              <a:rPr lang="en-GB" sz="2800" dirty="0"/>
              <a:t>Proceed to safety roles &amp; responsibilities</a:t>
            </a:r>
          </a:p>
        </p:txBody>
      </p:sp>
      <p:sp>
        <p:nvSpPr>
          <p:cNvPr id="13" name="Chevron 12">
            <a:hlinkClick r:id="rId5" action="ppaction://hlinksldjump"/>
          </p:cNvPr>
          <p:cNvSpPr/>
          <p:nvPr/>
        </p:nvSpPr>
        <p:spPr>
          <a:xfrm>
            <a:off x="9477893" y="2076506"/>
            <a:ext cx="1039723" cy="1938564"/>
          </a:xfrm>
          <a:prstGeom prst="chevron">
            <a:avLst>
              <a:gd name="adj" fmla="val 48570"/>
            </a:avLst>
          </a:prstGeom>
          <a:solidFill>
            <a:srgbClr val="B531FF"/>
          </a:solidFill>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Chevron 13">
            <a:hlinkClick r:id="rId3" action="ppaction://hlinksldjump"/>
          </p:cNvPr>
          <p:cNvSpPr/>
          <p:nvPr/>
        </p:nvSpPr>
        <p:spPr>
          <a:xfrm flipH="1">
            <a:off x="1686266" y="2076505"/>
            <a:ext cx="1049768" cy="1938564"/>
          </a:xfrm>
          <a:prstGeom prst="chevron">
            <a:avLst/>
          </a:prstGeom>
          <a:solidFill>
            <a:srgbClr val="B531FF"/>
          </a:solidFill>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10318953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2135560" y="260648"/>
          <a:ext cx="7992888" cy="511256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09020" y="6050280"/>
            <a:ext cx="609600" cy="609600"/>
          </a:xfrm>
          <a:prstGeom prst="rect">
            <a:avLst/>
          </a:prstGeom>
        </p:spPr>
      </p:pic>
    </p:spTree>
    <p:extLst>
      <p:ext uri="{BB962C8B-B14F-4D97-AF65-F5344CB8AC3E}">
        <p14:creationId xmlns:p14="http://schemas.microsoft.com/office/powerpoint/2010/main" val="3096208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4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981200" y="274638"/>
            <a:ext cx="8229600" cy="490066"/>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GB" sz="3200" b="1" dirty="0">
                <a:solidFill>
                  <a:schemeClr val="accent1">
                    <a:lumMod val="50000"/>
                  </a:schemeClr>
                </a:solidFill>
                <a:latin typeface="+mn-lt"/>
                <a:ea typeface="+mn-ea"/>
                <a:cs typeface="Arial" panose="020B0604020202020204" pitchFamily="34" charset="0"/>
              </a:rPr>
              <a:t>Responsibilities</a:t>
            </a:r>
          </a:p>
        </p:txBody>
      </p:sp>
      <p:pic>
        <p:nvPicPr>
          <p:cNvPr id="3" name="Picture 2"/>
          <p:cNvPicPr>
            <a:picLocks noChangeAspect="1"/>
          </p:cNvPicPr>
          <p:nvPr/>
        </p:nvPicPr>
        <p:blipFill>
          <a:blip r:embed="rId2"/>
          <a:stretch>
            <a:fillRect/>
          </a:stretch>
        </p:blipFill>
        <p:spPr>
          <a:xfrm>
            <a:off x="2092096" y="188640"/>
            <a:ext cx="1172612" cy="1143000"/>
          </a:xfrm>
          <a:prstGeom prst="rect">
            <a:avLst/>
          </a:prstGeom>
        </p:spPr>
      </p:pic>
      <p:sp>
        <p:nvSpPr>
          <p:cNvPr id="4" name="Content Placeholder 2"/>
          <p:cNvSpPr txBox="1">
            <a:spLocks/>
          </p:cNvSpPr>
          <p:nvPr/>
        </p:nvSpPr>
        <p:spPr>
          <a:xfrm>
            <a:off x="1981200" y="1268760"/>
            <a:ext cx="8229600" cy="4608512"/>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800" b="1" dirty="0"/>
              <a:t>Sites: </a:t>
            </a:r>
          </a:p>
          <a:p>
            <a:pPr>
              <a:buFont typeface="Wingdings" panose="05000000000000000000" pitchFamily="2" charset="2"/>
              <a:buChar char="ü"/>
            </a:pPr>
            <a:r>
              <a:rPr lang="en-GB" sz="1600" dirty="0"/>
              <a:t>Medical care of participants, ensuring their safety and wellbeing</a:t>
            </a:r>
          </a:p>
          <a:p>
            <a:pPr>
              <a:buFont typeface="Wingdings" panose="05000000000000000000" pitchFamily="2" charset="2"/>
              <a:buChar char="ü"/>
            </a:pPr>
            <a:r>
              <a:rPr lang="en-GB" sz="1600" dirty="0"/>
              <a:t>Work in accordance with the approved protocol, Good Clinical Practice (GCP), UK Policy Framework for Health and Social Care Research and SOPs</a:t>
            </a:r>
          </a:p>
          <a:p>
            <a:pPr>
              <a:buFont typeface="Wingdings" panose="05000000000000000000" pitchFamily="2" charset="2"/>
              <a:buChar char="ü"/>
            </a:pPr>
            <a:r>
              <a:rPr lang="en-GB" sz="1600" dirty="0"/>
              <a:t>Comply with all ethical and legal requirements</a:t>
            </a:r>
          </a:p>
          <a:p>
            <a:pPr>
              <a:buFont typeface="Wingdings" panose="05000000000000000000" pitchFamily="2" charset="2"/>
              <a:buChar char="ü"/>
            </a:pPr>
            <a:r>
              <a:rPr lang="en-GB" sz="1600" dirty="0"/>
              <a:t>Ensure consistency and completeness of trial data</a:t>
            </a:r>
          </a:p>
          <a:p>
            <a:pPr>
              <a:buFont typeface="Wingdings" panose="05000000000000000000" pitchFamily="2" charset="2"/>
              <a:buChar char="ü"/>
            </a:pPr>
            <a:r>
              <a:rPr lang="en-GB" sz="1600" dirty="0"/>
              <a:t>Keeping and retaining accurate records</a:t>
            </a:r>
          </a:p>
          <a:p>
            <a:pPr>
              <a:buFont typeface="Wingdings" panose="05000000000000000000" pitchFamily="2" charset="2"/>
              <a:buChar char="ü"/>
            </a:pPr>
            <a:endParaRPr lang="en-GB" sz="500" dirty="0"/>
          </a:p>
          <a:p>
            <a:pPr marL="0" indent="0">
              <a:spcBef>
                <a:spcPts val="0"/>
              </a:spcBef>
              <a:buNone/>
            </a:pPr>
            <a:r>
              <a:rPr lang="en-GB" sz="1800" b="1" dirty="0"/>
              <a:t>Nottingham Clinical Trials Unit:</a:t>
            </a:r>
          </a:p>
          <a:p>
            <a:pPr>
              <a:buFont typeface="Wingdings" panose="05000000000000000000" pitchFamily="2" charset="2"/>
              <a:buChar char="ü"/>
            </a:pPr>
            <a:r>
              <a:rPr lang="en-GB" sz="1600" dirty="0"/>
              <a:t>Trial management</a:t>
            </a:r>
          </a:p>
          <a:p>
            <a:pPr>
              <a:buFont typeface="Wingdings" panose="05000000000000000000" pitchFamily="2" charset="2"/>
              <a:buChar char="ü"/>
            </a:pPr>
            <a:r>
              <a:rPr lang="en-GB" sz="1600" dirty="0"/>
              <a:t>Data management</a:t>
            </a:r>
          </a:p>
          <a:p>
            <a:pPr>
              <a:buFont typeface="Wingdings" panose="05000000000000000000" pitchFamily="2" charset="2"/>
              <a:buChar char="ü"/>
            </a:pPr>
            <a:r>
              <a:rPr lang="en-GB" sz="1600" dirty="0"/>
              <a:t>Study oversight and monitoring</a:t>
            </a:r>
          </a:p>
          <a:p>
            <a:pPr>
              <a:buFont typeface="Wingdings" panose="05000000000000000000" pitchFamily="2" charset="2"/>
              <a:buChar char="ü"/>
            </a:pPr>
            <a:r>
              <a:rPr lang="en-GB" sz="1600" dirty="0"/>
              <a:t>Participant follow-up</a:t>
            </a:r>
          </a:p>
          <a:p>
            <a:pPr>
              <a:buFont typeface="Wingdings" panose="05000000000000000000" pitchFamily="2" charset="2"/>
              <a:buChar char="ü"/>
            </a:pPr>
            <a:r>
              <a:rPr lang="en-GB" sz="1600" dirty="0"/>
              <a:t>SAE handling</a:t>
            </a:r>
          </a:p>
          <a:p>
            <a:pPr>
              <a:buFont typeface="Wingdings" panose="05000000000000000000" pitchFamily="2" charset="2"/>
              <a:buChar char="ü"/>
            </a:pPr>
            <a:endParaRPr lang="en-GB" sz="500" dirty="0"/>
          </a:p>
          <a:p>
            <a:pPr marL="0" indent="0">
              <a:spcBef>
                <a:spcPts val="0"/>
              </a:spcBef>
              <a:buNone/>
            </a:pPr>
            <a:r>
              <a:rPr lang="en-GB" sz="1800" b="1" dirty="0"/>
              <a:t>University Hospitals of Derby and Burton NHS Foundation Trust</a:t>
            </a:r>
          </a:p>
          <a:p>
            <a:pPr>
              <a:buFont typeface="Wingdings" panose="05000000000000000000" pitchFamily="2" charset="2"/>
              <a:buChar char="ü"/>
            </a:pPr>
            <a:r>
              <a:rPr lang="en-GB" sz="1600" dirty="0"/>
              <a:t>Sponsor</a:t>
            </a:r>
          </a:p>
        </p:txBody>
      </p:sp>
      <p:pic>
        <p:nvPicPr>
          <p:cNvPr id="5" name="Picture 4" descr="Avviso: flow limitation nei pazienti in ventilazione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2105" y="2564904"/>
            <a:ext cx="2420069" cy="2332920"/>
          </a:xfrm>
          <a:prstGeom prst="rect">
            <a:avLst/>
          </a:prstGeom>
        </p:spPr>
      </p:pic>
    </p:spTree>
    <p:extLst>
      <p:ext uri="{BB962C8B-B14F-4D97-AF65-F5344CB8AC3E}">
        <p14:creationId xmlns:p14="http://schemas.microsoft.com/office/powerpoint/2010/main" val="31983889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981200" y="274638"/>
            <a:ext cx="8229600" cy="490066"/>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GB" sz="3200" b="1" dirty="0">
                <a:solidFill>
                  <a:schemeClr val="accent1">
                    <a:lumMod val="50000"/>
                  </a:schemeClr>
                </a:solidFill>
                <a:latin typeface="+mn-lt"/>
                <a:ea typeface="+mn-ea"/>
                <a:cs typeface="Arial" panose="020B0604020202020204" pitchFamily="34" charset="0"/>
              </a:rPr>
              <a:t>Responsibilities</a:t>
            </a:r>
          </a:p>
          <a:p>
            <a:endParaRPr lang="en-GB" sz="4000" dirty="0"/>
          </a:p>
        </p:txBody>
      </p:sp>
      <p:pic>
        <p:nvPicPr>
          <p:cNvPr id="3" name="Picture 2"/>
          <p:cNvPicPr>
            <a:picLocks noChangeAspect="1"/>
          </p:cNvPicPr>
          <p:nvPr/>
        </p:nvPicPr>
        <p:blipFill>
          <a:blip r:embed="rId2"/>
          <a:stretch>
            <a:fillRect/>
          </a:stretch>
        </p:blipFill>
        <p:spPr>
          <a:xfrm>
            <a:off x="2092096" y="188640"/>
            <a:ext cx="1172612" cy="1143000"/>
          </a:xfrm>
          <a:prstGeom prst="rect">
            <a:avLst/>
          </a:prstGeom>
        </p:spPr>
      </p:pic>
      <p:sp>
        <p:nvSpPr>
          <p:cNvPr id="4" name="Content Placeholder 2"/>
          <p:cNvSpPr txBox="1">
            <a:spLocks/>
          </p:cNvSpPr>
          <p:nvPr/>
        </p:nvSpPr>
        <p:spPr>
          <a:xfrm>
            <a:off x="2042864" y="1412777"/>
            <a:ext cx="8229600" cy="4525963"/>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600" b="1"/>
              <a:t>Principal Investigator responsibility:</a:t>
            </a:r>
          </a:p>
          <a:p>
            <a:pPr>
              <a:buFont typeface="Wingdings"/>
              <a:buChar char="ü"/>
            </a:pPr>
            <a:r>
              <a:rPr lang="en-GB" sz="1600"/>
              <a:t>Overall legal responsibility for the conduct , management and safety reporting at your site</a:t>
            </a:r>
          </a:p>
          <a:p>
            <a:pPr>
              <a:buFont typeface="Wingdings"/>
              <a:buChar char="ü"/>
            </a:pPr>
            <a:r>
              <a:rPr lang="en-GB" sz="1600"/>
              <a:t>Know the protocol</a:t>
            </a:r>
          </a:p>
          <a:p>
            <a:pPr>
              <a:buFont typeface="Wingdings"/>
              <a:buChar char="ü"/>
            </a:pPr>
            <a:r>
              <a:rPr lang="en-GB" sz="1600"/>
              <a:t>Ensure resource (staff, material, time)</a:t>
            </a:r>
          </a:p>
          <a:p>
            <a:pPr>
              <a:buFont typeface="Wingdings"/>
              <a:buChar char="ü"/>
            </a:pPr>
            <a:r>
              <a:rPr lang="en-GB" sz="1600">
                <a:sym typeface="Wingdings"/>
              </a:rPr>
              <a:t>Eligibility confirmation, adverse event assessments</a:t>
            </a:r>
          </a:p>
          <a:p>
            <a:pPr>
              <a:buFont typeface="Wingdings"/>
              <a:buChar char="ü"/>
            </a:pPr>
            <a:r>
              <a:rPr lang="en-GB" sz="1600">
                <a:sym typeface="Wingdings"/>
              </a:rPr>
              <a:t>Promoting the trial to clinical colleagues</a:t>
            </a:r>
          </a:p>
          <a:p>
            <a:pPr>
              <a:buFont typeface="Wingdings"/>
              <a:buChar char="ü"/>
            </a:pPr>
            <a:r>
              <a:rPr lang="en-GB" sz="1600">
                <a:sym typeface="Wingdings"/>
              </a:rPr>
              <a:t>Supporting recruitment</a:t>
            </a:r>
          </a:p>
          <a:p>
            <a:pPr>
              <a:buFont typeface="Wingdings"/>
              <a:buChar char="ü"/>
            </a:pPr>
            <a:r>
              <a:rPr lang="en-GB" sz="1600">
                <a:sym typeface="Wingdings"/>
              </a:rPr>
              <a:t>Responding to clinical queries</a:t>
            </a:r>
          </a:p>
          <a:p>
            <a:pPr>
              <a:buFont typeface="Wingdings"/>
              <a:buChar char="ü"/>
            </a:pPr>
            <a:r>
              <a:rPr lang="en-GB" sz="1600"/>
              <a:t>Maintenance of delegation log</a:t>
            </a:r>
          </a:p>
          <a:p>
            <a:pPr lvl="1">
              <a:buFont typeface="Wingdings"/>
              <a:buChar char="ü"/>
            </a:pPr>
            <a:r>
              <a:rPr lang="en-GB" sz="1400"/>
              <a:t>Delegating appropriate trial activities to other members of staff</a:t>
            </a:r>
          </a:p>
          <a:p>
            <a:pPr lvl="1">
              <a:buFont typeface="Wingdings"/>
              <a:buChar char="ü"/>
            </a:pPr>
            <a:r>
              <a:rPr lang="en-GB" sz="1400"/>
              <a:t>Ensuring new staff are trained properly and added to log</a:t>
            </a:r>
          </a:p>
          <a:p>
            <a:pPr lvl="1">
              <a:buFont typeface="Wingdings"/>
              <a:buChar char="ü"/>
            </a:pPr>
            <a:r>
              <a:rPr lang="en-GB" sz="1400"/>
              <a:t>Removing old staff from log (inform NCTU of any staff changes!)</a:t>
            </a:r>
          </a:p>
          <a:p>
            <a:pPr>
              <a:buFont typeface="Wingdings"/>
              <a:buChar char="ü"/>
            </a:pPr>
            <a:r>
              <a:rPr lang="en-GB" sz="1600"/>
              <a:t>Maintain accurate, complete, legible records</a:t>
            </a:r>
          </a:p>
          <a:p>
            <a:pPr>
              <a:buFont typeface="Wingdings"/>
              <a:buChar char="ü"/>
            </a:pPr>
            <a:r>
              <a:rPr lang="en-GB" sz="1600"/>
              <a:t>Safety reporting</a:t>
            </a:r>
          </a:p>
          <a:p>
            <a:pPr>
              <a:buFont typeface="Wingdings"/>
              <a:buChar char="ü"/>
            </a:pPr>
            <a:r>
              <a:rPr lang="en-GB" sz="1600">
                <a:sym typeface="Wingdings"/>
              </a:rPr>
              <a:t>eCRF final sign off</a:t>
            </a:r>
            <a:endParaRPr lang="en-GB" sz="1600" b="1"/>
          </a:p>
          <a:p>
            <a:endParaRPr lang="en-GB" sz="2000" dirty="0"/>
          </a:p>
        </p:txBody>
      </p:sp>
      <p:pic>
        <p:nvPicPr>
          <p:cNvPr id="5" name="Picture 4" descr="301 Moved Permanentl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186464" y="2132857"/>
            <a:ext cx="3024336" cy="1891523"/>
          </a:xfrm>
          <a:prstGeom prst="rect">
            <a:avLst/>
          </a:prstGeom>
        </p:spPr>
      </p:pic>
    </p:spTree>
    <p:extLst>
      <p:ext uri="{BB962C8B-B14F-4D97-AF65-F5344CB8AC3E}">
        <p14:creationId xmlns:p14="http://schemas.microsoft.com/office/powerpoint/2010/main" val="300099821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981200" y="274638"/>
            <a:ext cx="8229600" cy="490066"/>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GB" sz="3200" b="1" dirty="0">
                <a:solidFill>
                  <a:schemeClr val="accent1">
                    <a:lumMod val="50000"/>
                  </a:schemeClr>
                </a:solidFill>
                <a:latin typeface="+mn-lt"/>
                <a:ea typeface="+mn-ea"/>
                <a:cs typeface="Arial" panose="020B0604020202020204" pitchFamily="34" charset="0"/>
              </a:rPr>
              <a:t>Responsibilities</a:t>
            </a:r>
          </a:p>
        </p:txBody>
      </p:sp>
      <p:pic>
        <p:nvPicPr>
          <p:cNvPr id="3" name="Picture 2"/>
          <p:cNvPicPr>
            <a:picLocks noChangeAspect="1"/>
          </p:cNvPicPr>
          <p:nvPr/>
        </p:nvPicPr>
        <p:blipFill>
          <a:blip r:embed="rId2"/>
          <a:stretch>
            <a:fillRect/>
          </a:stretch>
        </p:blipFill>
        <p:spPr>
          <a:xfrm>
            <a:off x="2092096" y="188640"/>
            <a:ext cx="1172612" cy="1143000"/>
          </a:xfrm>
          <a:prstGeom prst="rect">
            <a:avLst/>
          </a:prstGeom>
        </p:spPr>
      </p:pic>
      <p:sp>
        <p:nvSpPr>
          <p:cNvPr id="6" name="Content Placeholder 2"/>
          <p:cNvSpPr txBox="1">
            <a:spLocks/>
          </p:cNvSpPr>
          <p:nvPr/>
        </p:nvSpPr>
        <p:spPr>
          <a:xfrm>
            <a:off x="2114872" y="1412777"/>
            <a:ext cx="8229600" cy="4525963"/>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600" b="1" dirty="0"/>
              <a:t>PI or delegate responsibilities:</a:t>
            </a:r>
          </a:p>
          <a:p>
            <a:pPr>
              <a:buFont typeface="Wingdings"/>
              <a:buChar char="ü"/>
            </a:pPr>
            <a:r>
              <a:rPr lang="en-GB" sz="1600" dirty="0">
                <a:sym typeface="Wingdings"/>
              </a:rPr>
              <a:t>Demonstrating suitability to conduct research</a:t>
            </a:r>
          </a:p>
          <a:p>
            <a:pPr>
              <a:buFont typeface="Wingdings"/>
              <a:buChar char="ü"/>
            </a:pPr>
            <a:r>
              <a:rPr lang="en-GB" sz="1600" dirty="0">
                <a:sym typeface="Wingdings"/>
              </a:rPr>
              <a:t>Acquiring needed knowledge</a:t>
            </a:r>
          </a:p>
          <a:p>
            <a:pPr>
              <a:buFont typeface="Wingdings"/>
              <a:buChar char="ü"/>
            </a:pPr>
            <a:r>
              <a:rPr lang="en-GB" sz="1600" dirty="0">
                <a:sym typeface="Wingdings"/>
              </a:rPr>
              <a:t>Follow the protocol</a:t>
            </a:r>
          </a:p>
          <a:p>
            <a:pPr>
              <a:buFont typeface="Wingdings"/>
              <a:buChar char="ü"/>
            </a:pPr>
            <a:r>
              <a:rPr lang="en-GB" sz="1600" dirty="0">
                <a:sym typeface="Wingdings"/>
              </a:rPr>
              <a:t>Maintain site file and trial related documents</a:t>
            </a:r>
          </a:p>
          <a:p>
            <a:pPr>
              <a:buFont typeface="Wingdings"/>
              <a:buChar char="ü"/>
            </a:pPr>
            <a:r>
              <a:rPr lang="en-GB" sz="1600" dirty="0">
                <a:sym typeface="Wingdings"/>
              </a:rPr>
              <a:t>Provide clear patient information to enable informed consent</a:t>
            </a:r>
          </a:p>
          <a:p>
            <a:pPr>
              <a:buFont typeface="Wingdings"/>
              <a:buChar char="ü"/>
            </a:pPr>
            <a:r>
              <a:rPr lang="en-GB" sz="1600" dirty="0">
                <a:sym typeface="Wingdings"/>
              </a:rPr>
              <a:t>Documenting consent</a:t>
            </a:r>
          </a:p>
          <a:p>
            <a:pPr>
              <a:buFont typeface="Wingdings"/>
              <a:buChar char="ü"/>
            </a:pPr>
            <a:r>
              <a:rPr lang="en-GB" sz="1600" dirty="0">
                <a:sym typeface="Wingdings"/>
              </a:rPr>
              <a:t>Logging of all screened potential participants</a:t>
            </a:r>
          </a:p>
          <a:p>
            <a:pPr>
              <a:buFont typeface="Wingdings"/>
              <a:buChar char="ü"/>
            </a:pPr>
            <a:r>
              <a:rPr lang="en-GB" sz="1600" dirty="0">
                <a:sym typeface="Wingdings"/>
              </a:rPr>
              <a:t>Complete </a:t>
            </a:r>
            <a:r>
              <a:rPr lang="en-GB" sz="1600" dirty="0" err="1">
                <a:sym typeface="Wingdings"/>
              </a:rPr>
              <a:t>eCRFs</a:t>
            </a:r>
            <a:r>
              <a:rPr lang="en-GB" sz="1600" dirty="0">
                <a:sym typeface="Wingdings"/>
              </a:rPr>
              <a:t> in a timely manner (within 7 days)</a:t>
            </a:r>
          </a:p>
          <a:p>
            <a:pPr>
              <a:buFont typeface="Wingdings"/>
              <a:buChar char="ü"/>
            </a:pPr>
            <a:r>
              <a:rPr lang="en-GB" sz="1600" dirty="0">
                <a:sym typeface="Wingdings"/>
              </a:rPr>
              <a:t>Answer data queries (within 7 days)</a:t>
            </a:r>
          </a:p>
          <a:p>
            <a:pPr>
              <a:buFont typeface="Wingdings"/>
              <a:buChar char="ü"/>
            </a:pPr>
            <a:r>
              <a:rPr lang="en-GB" sz="1600" dirty="0">
                <a:sym typeface="Wingdings"/>
              </a:rPr>
              <a:t>Maintain good communication with NCTU</a:t>
            </a:r>
          </a:p>
          <a:p>
            <a:pPr>
              <a:buFont typeface="Wingdings"/>
              <a:buChar char="ü"/>
            </a:pPr>
            <a:r>
              <a:rPr lang="en-GB" sz="1600" dirty="0">
                <a:sym typeface="Wingdings"/>
              </a:rPr>
              <a:t>Ensuring participant’s safety and wellbeing, reporting adverse events</a:t>
            </a:r>
          </a:p>
          <a:p>
            <a:pPr>
              <a:buFont typeface="Wingdings"/>
              <a:buChar char="ü"/>
            </a:pPr>
            <a:r>
              <a:rPr lang="en-GB" sz="1600" dirty="0">
                <a:sym typeface="Wingdings"/>
              </a:rPr>
              <a:t>Prepare for monitoring visits</a:t>
            </a:r>
          </a:p>
          <a:p>
            <a:pPr>
              <a:buFont typeface="Wingdings"/>
              <a:buChar char="ü"/>
            </a:pPr>
            <a:r>
              <a:rPr lang="en-GB" sz="1600" dirty="0">
                <a:sym typeface="Wingdings"/>
              </a:rPr>
              <a:t>Manage trial amendments</a:t>
            </a:r>
          </a:p>
        </p:txBody>
      </p:sp>
    </p:spTree>
    <p:extLst>
      <p:ext uri="{BB962C8B-B14F-4D97-AF65-F5344CB8AC3E}">
        <p14:creationId xmlns:p14="http://schemas.microsoft.com/office/powerpoint/2010/main" val="349759773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92ECEA-D3EA-493E-B2A8-C6C1A649AC85}"/>
              </a:ext>
            </a:extLst>
          </p:cNvPr>
          <p:cNvPicPr>
            <a:picLocks noChangeAspect="1"/>
          </p:cNvPicPr>
          <p:nvPr/>
        </p:nvPicPr>
        <p:blipFill>
          <a:blip r:embed="rId5"/>
          <a:stretch>
            <a:fillRect/>
          </a:stretch>
        </p:blipFill>
        <p:spPr>
          <a:xfrm>
            <a:off x="0" y="1"/>
            <a:ext cx="4883481" cy="6858000"/>
          </a:xfrm>
          <a:prstGeom prst="rect">
            <a:avLst/>
          </a:prstGeom>
        </p:spPr>
      </p:pic>
      <p:sp>
        <p:nvSpPr>
          <p:cNvPr id="3" name="Rectangle 1">
            <a:extLst>
              <a:ext uri="{FF2B5EF4-FFF2-40B4-BE49-F238E27FC236}">
                <a16:creationId xmlns:a16="http://schemas.microsoft.com/office/drawing/2014/main" id="{D6EA99F1-9B7D-4B4C-B55C-FAA4D42570F0}"/>
              </a:ext>
            </a:extLst>
          </p:cNvPr>
          <p:cNvSpPr>
            <a:spLocks noChangeArrowheads="1"/>
          </p:cNvSpPr>
          <p:nvPr/>
        </p:nvSpPr>
        <p:spPr bwMode="auto">
          <a:xfrm>
            <a:off x="6165666" y="1417797"/>
            <a:ext cx="4883481" cy="449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R="0" lvl="0" algn="l" defTabSz="914400" rtl="0" eaLnBrk="0" fontAlgn="base" latinLnBrk="0" hangingPunct="0">
              <a:lnSpc>
                <a:spcPct val="100000"/>
              </a:lnSpc>
              <a:spcBef>
                <a:spcPct val="0"/>
              </a:spcBef>
              <a:spcAft>
                <a:spcPct val="0"/>
              </a:spcAft>
              <a:buClrTx/>
              <a:buSzTx/>
              <a:tabLst/>
            </a:pPr>
            <a:r>
              <a:rPr lang="en-GB" altLang="en-US" sz="2800" dirty="0">
                <a:cs typeface="Arial" panose="020B0604020202020204" pitchFamily="34" charset="0"/>
              </a:rPr>
              <a:t>Contact us:</a:t>
            </a:r>
            <a:endParaRPr lang="en-GB" altLang="en-US" sz="2800" dirty="0">
              <a:cs typeface="Arial" panose="020B0604020202020204" pitchFamily="34" charset="0"/>
              <a:hlinkClick r:id="rId6">
                <a:extLst>
                  <a:ext uri="{A12FA001-AC4F-418D-AE19-62706E023703}">
                    <ahyp:hlinkClr xmlns:ahyp="http://schemas.microsoft.com/office/drawing/2018/hyperlinkcolor" xmlns="" val="tx"/>
                  </a:ext>
                </a:extLst>
              </a:hlinkClick>
            </a:endParaRPr>
          </a:p>
          <a:p>
            <a:pPr marR="0" lvl="0" algn="l" defTabSz="914400" rtl="0" eaLnBrk="0" fontAlgn="base" latinLnBrk="0" hangingPunct="0">
              <a:lnSpc>
                <a:spcPct val="100000"/>
              </a:lnSpc>
              <a:spcBef>
                <a:spcPct val="0"/>
              </a:spcBef>
              <a:spcAft>
                <a:spcPct val="0"/>
              </a:spcAft>
              <a:buClrTx/>
              <a:buSzTx/>
              <a:tabLst/>
            </a:pPr>
            <a:endParaRPr lang="en-GB" altLang="en-US" sz="2800" dirty="0">
              <a:cs typeface="Arial" panose="020B0604020202020204" pitchFamily="34" charset="0"/>
              <a:hlinkClick r:id="" action="ppaction://noaction"/>
            </a:endParaRPr>
          </a:p>
          <a:p>
            <a:pPr marR="0" lvl="0" algn="l" defTabSz="914400" rtl="0" eaLnBrk="0" fontAlgn="base" latinLnBrk="0" hangingPunct="0">
              <a:lnSpc>
                <a:spcPct val="100000"/>
              </a:lnSpc>
              <a:spcBef>
                <a:spcPct val="0"/>
              </a:spcBef>
              <a:spcAft>
                <a:spcPct val="0"/>
              </a:spcAft>
              <a:buClrTx/>
              <a:buSzTx/>
              <a:tabLst/>
            </a:pPr>
            <a:r>
              <a:rPr lang="en-GB" altLang="en-US" sz="2800" dirty="0">
                <a:cs typeface="Arial" panose="020B0604020202020204" pitchFamily="34" charset="0"/>
                <a:hlinkClick r:id="" action="ppaction://noaction"/>
              </a:rPr>
              <a:t>feed1@nottingham.ac.uk</a:t>
            </a:r>
            <a:endParaRPr lang="en-GB" altLang="en-US" sz="2800" dirty="0">
              <a:cs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tabLst/>
            </a:pPr>
            <a:endParaRPr kumimoji="0" lang="en-GB" altLang="en-US" sz="2800" b="0" i="0" u="none" strike="noStrike" cap="none" normalizeH="0" baseline="0" dirty="0">
              <a:ln>
                <a:noFill/>
              </a:ln>
              <a:solidFill>
                <a:schemeClr val="tx1"/>
              </a:solidFill>
              <a:effectLst/>
              <a:cs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tabLst/>
            </a:pPr>
            <a:r>
              <a:rPr kumimoji="0" lang="en-GB" altLang="en-US" sz="2800" b="0" i="0" u="none" strike="noStrike" cap="none" normalizeH="0" baseline="0" dirty="0">
                <a:ln>
                  <a:noFill/>
                </a:ln>
                <a:solidFill>
                  <a:schemeClr val="tx1"/>
                </a:solidFill>
                <a:effectLst/>
                <a:cs typeface="Arial" panose="020B0604020202020204" pitchFamily="34" charset="0"/>
              </a:rPr>
              <a:t>Twitter: @FEED1Trial</a:t>
            </a:r>
          </a:p>
          <a:p>
            <a:pPr marR="0" lvl="0" algn="l" defTabSz="914400" rtl="0" eaLnBrk="0" fontAlgn="base" latinLnBrk="0" hangingPunct="0">
              <a:lnSpc>
                <a:spcPct val="100000"/>
              </a:lnSpc>
              <a:spcBef>
                <a:spcPct val="0"/>
              </a:spcBef>
              <a:spcAft>
                <a:spcPct val="0"/>
              </a:spcAft>
              <a:buClrTx/>
              <a:buSzTx/>
              <a:tabLst/>
            </a:pPr>
            <a:endParaRPr lang="en-GB" altLang="en-US" sz="2800" dirty="0">
              <a:cs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tabLst/>
            </a:pPr>
            <a:r>
              <a:rPr lang="en-GB" altLang="en-US" sz="2800" dirty="0">
                <a:cs typeface="Arial" panose="020B0604020202020204" pitchFamily="34" charset="0"/>
              </a:rPr>
              <a:t>Website: </a:t>
            </a:r>
            <a:r>
              <a:rPr lang="en-GB" altLang="en-US" sz="2800" dirty="0">
                <a:cs typeface="Arial" panose="020B0604020202020204" pitchFamily="34" charset="0"/>
                <a:hlinkClick r:id="rId7"/>
              </a:rPr>
              <a:t>www.feed1.ac.uk</a:t>
            </a:r>
            <a:r>
              <a:rPr lang="en-GB" altLang="en-US" sz="2800" dirty="0">
                <a:cs typeface="Arial" panose="020B0604020202020204" pitchFamily="34" charset="0"/>
              </a:rPr>
              <a:t>  </a:t>
            </a:r>
          </a:p>
          <a:p>
            <a:pPr marR="0" lvl="0" algn="l" defTabSz="914400" rtl="0" eaLnBrk="0" fontAlgn="base" latinLnBrk="0" hangingPunct="0">
              <a:lnSpc>
                <a:spcPct val="100000"/>
              </a:lnSpc>
              <a:spcBef>
                <a:spcPct val="0"/>
              </a:spcBef>
              <a:spcAft>
                <a:spcPct val="0"/>
              </a:spcAft>
              <a:buClrTx/>
              <a:buSzTx/>
              <a:tabLst/>
            </a:pPr>
            <a:endParaRPr kumimoji="0" lang="en-GB" altLang="en-US" sz="2800" b="0" i="0" u="none" strike="noStrike" cap="none" normalizeH="0" baseline="0" dirty="0">
              <a:ln>
                <a:noFill/>
              </a:ln>
              <a:solidFill>
                <a:schemeClr val="tx1"/>
              </a:solidFill>
              <a:effectLst/>
              <a:cs typeface="Arial" panose="020B0604020202020204" pitchFamily="34" charset="0"/>
            </a:endParaRPr>
          </a:p>
          <a:p>
            <a:pPr lvl="0" fontAlgn="base">
              <a:spcBef>
                <a:spcPct val="0"/>
              </a:spcBef>
              <a:spcAft>
                <a:spcPct val="0"/>
              </a:spcAft>
            </a:pPr>
            <a:r>
              <a:rPr lang="en-GB" altLang="en-US" sz="1600" dirty="0">
                <a:ea typeface="Times New Roman" panose="02020603050405020304" pitchFamily="18" charset="0"/>
                <a:cs typeface="Arial" panose="020B0604020202020204" pitchFamily="34" charset="0"/>
                <a:hlinkClick r:id="rId8"/>
              </a:rPr>
              <a:t>shalini.ojha@nottingham.ac.uk</a:t>
            </a:r>
            <a:endParaRPr lang="en-GB" altLang="en-US" sz="1600" dirty="0">
              <a:ea typeface="Times New Roman" panose="02020603050405020304" pitchFamily="18" charset="0"/>
              <a:cs typeface="Arial" panose="020B0604020202020204" pitchFamily="34" charset="0"/>
            </a:endParaRPr>
          </a:p>
          <a:p>
            <a:pPr lvl="0" fontAlgn="base">
              <a:spcBef>
                <a:spcPct val="0"/>
              </a:spcBef>
              <a:spcAft>
                <a:spcPct val="0"/>
              </a:spcAft>
            </a:pPr>
            <a:r>
              <a:rPr lang="en-GB" altLang="en-US" dirty="0">
                <a:cs typeface="Arial" panose="020B0604020202020204" pitchFamily="34" charset="0"/>
              </a:rPr>
              <a:t>Twitter: @shaliniojha7</a:t>
            </a:r>
          </a:p>
          <a:p>
            <a:pPr marR="0" lvl="0" algn="l" defTabSz="914400" rtl="0" eaLnBrk="0" fontAlgn="base" latinLnBrk="0" hangingPunct="0">
              <a:lnSpc>
                <a:spcPct val="100000"/>
              </a:lnSpc>
              <a:spcBef>
                <a:spcPct val="0"/>
              </a:spcBef>
              <a:spcAft>
                <a:spcPct val="0"/>
              </a:spcAft>
              <a:buClrTx/>
              <a:buSzTx/>
              <a:tabLst/>
            </a:pPr>
            <a:endParaRPr kumimoji="0" lang="en-GB" altLang="en-US" sz="2800" b="0" i="0" u="none" strike="noStrike" cap="none" normalizeH="0" baseline="0" dirty="0">
              <a:ln>
                <a:noFill/>
              </a:ln>
              <a:solidFill>
                <a:schemeClr val="tx1"/>
              </a:solidFill>
              <a:effectLst/>
              <a:cs typeface="Arial" panose="020B0604020202020204" pitchFamily="34" charset="0"/>
            </a:endParaRPr>
          </a:p>
        </p:txBody>
      </p:sp>
      <p:sp>
        <p:nvSpPr>
          <p:cNvPr id="5" name="Rectangle 4">
            <a:extLst>
              <a:ext uri="{FF2B5EF4-FFF2-40B4-BE49-F238E27FC236}">
                <a16:creationId xmlns:a16="http://schemas.microsoft.com/office/drawing/2014/main" id="{F6C6DE76-65FB-489C-9E39-4914DE05AE76}"/>
              </a:ext>
            </a:extLst>
          </p:cNvPr>
          <p:cNvSpPr/>
          <p:nvPr/>
        </p:nvSpPr>
        <p:spPr>
          <a:xfrm>
            <a:off x="5150511" y="76115"/>
            <a:ext cx="5544616" cy="646331"/>
          </a:xfrm>
          <a:prstGeom prst="rect">
            <a:avLst/>
          </a:prstGeom>
        </p:spPr>
        <p:txBody>
          <a:bodyPr wrap="square">
            <a:spAutoFit/>
          </a:bodyPr>
          <a:lstStyle/>
          <a:p>
            <a:pPr algn="ctr"/>
            <a:r>
              <a:rPr lang="en-GB" sz="3600" b="1" dirty="0"/>
              <a:t>Further information</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088333" y="5911335"/>
            <a:ext cx="609600" cy="609600"/>
          </a:xfrm>
          <a:prstGeom prst="rect">
            <a:avLst/>
          </a:prstGeom>
        </p:spPr>
      </p:pic>
    </p:spTree>
    <p:extLst>
      <p:ext uri="{BB962C8B-B14F-4D97-AF65-F5344CB8AC3E}">
        <p14:creationId xmlns:p14="http://schemas.microsoft.com/office/powerpoint/2010/main" val="4285567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8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03712" y="483142"/>
            <a:ext cx="6071652" cy="584775"/>
          </a:xfrm>
          <a:prstGeom prst="rect">
            <a:avLst/>
          </a:prstGeom>
          <a:noFill/>
        </p:spPr>
        <p:txBody>
          <a:bodyPr wrap="square" rtlCol="0">
            <a:spAutoFit/>
          </a:bodyPr>
          <a:lstStyle/>
          <a:p>
            <a:pPr algn="ctr"/>
            <a:r>
              <a:rPr lang="en-GB" sz="3200" b="1" dirty="0">
                <a:solidFill>
                  <a:schemeClr val="accent1">
                    <a:lumMod val="50000"/>
                  </a:schemeClr>
                </a:solidFill>
                <a:cs typeface="Arial" panose="020B0604020202020204" pitchFamily="34" charset="0"/>
              </a:rPr>
              <a:t>Patient Information</a:t>
            </a:r>
          </a:p>
        </p:txBody>
      </p:sp>
      <p:pic>
        <p:nvPicPr>
          <p:cNvPr id="3" name="Picture 2"/>
          <p:cNvPicPr>
            <a:picLocks noChangeAspect="1"/>
          </p:cNvPicPr>
          <p:nvPr/>
        </p:nvPicPr>
        <p:blipFill>
          <a:blip r:embed="rId5"/>
          <a:stretch>
            <a:fillRect/>
          </a:stretch>
        </p:blipFill>
        <p:spPr>
          <a:xfrm>
            <a:off x="2244496" y="341040"/>
            <a:ext cx="1172612" cy="1143000"/>
          </a:xfrm>
          <a:prstGeom prst="rect">
            <a:avLst/>
          </a:prstGeom>
        </p:spPr>
      </p:pic>
      <p:pic>
        <p:nvPicPr>
          <p:cNvPr id="4" name="Picture 3"/>
          <p:cNvPicPr>
            <a:picLocks noChangeAspect="1"/>
          </p:cNvPicPr>
          <p:nvPr/>
        </p:nvPicPr>
        <p:blipFill>
          <a:blip r:embed="rId6"/>
          <a:stretch>
            <a:fillRect/>
          </a:stretch>
        </p:blipFill>
        <p:spPr>
          <a:xfrm>
            <a:off x="3496489" y="1067916"/>
            <a:ext cx="3330768" cy="4392488"/>
          </a:xfrm>
          <a:prstGeom prst="rect">
            <a:avLst/>
          </a:prstGeom>
          <a:ln>
            <a:solidFill>
              <a:schemeClr val="tx1"/>
            </a:solidFill>
          </a:ln>
        </p:spPr>
      </p:pic>
      <p:pic>
        <p:nvPicPr>
          <p:cNvPr id="5" name="Picture 4"/>
          <p:cNvPicPr>
            <a:picLocks noChangeAspect="1"/>
          </p:cNvPicPr>
          <p:nvPr/>
        </p:nvPicPr>
        <p:blipFill>
          <a:blip r:embed="rId7"/>
          <a:stretch>
            <a:fillRect/>
          </a:stretch>
        </p:blipFill>
        <p:spPr>
          <a:xfrm>
            <a:off x="7360971" y="1067916"/>
            <a:ext cx="2977857" cy="4392489"/>
          </a:xfrm>
          <a:prstGeom prst="rect">
            <a:avLst/>
          </a:prstGeom>
          <a:ln>
            <a:solidFill>
              <a:schemeClr val="tx1"/>
            </a:solidFill>
          </a:ln>
        </p:spPr>
      </p:pic>
      <p:sp>
        <p:nvSpPr>
          <p:cNvPr id="6" name="TextBox 5"/>
          <p:cNvSpPr txBox="1"/>
          <p:nvPr/>
        </p:nvSpPr>
        <p:spPr>
          <a:xfrm>
            <a:off x="3721713" y="5558463"/>
            <a:ext cx="2880320" cy="584775"/>
          </a:xfrm>
          <a:prstGeom prst="rect">
            <a:avLst/>
          </a:prstGeom>
          <a:noFill/>
        </p:spPr>
        <p:txBody>
          <a:bodyPr wrap="square" rtlCol="0">
            <a:spAutoFit/>
          </a:bodyPr>
          <a:lstStyle/>
          <a:p>
            <a:pPr algn="ctr"/>
            <a:r>
              <a:rPr lang="en-GB" sz="1600" b="1" dirty="0"/>
              <a:t>Patient Information Sheet </a:t>
            </a:r>
          </a:p>
          <a:p>
            <a:pPr algn="ctr"/>
            <a:r>
              <a:rPr lang="en-GB" sz="1600" b="1" dirty="0"/>
              <a:t>(4 pages)</a:t>
            </a:r>
          </a:p>
        </p:txBody>
      </p:sp>
      <p:sp>
        <p:nvSpPr>
          <p:cNvPr id="7" name="Rectangle 6"/>
          <p:cNvSpPr/>
          <p:nvPr/>
        </p:nvSpPr>
        <p:spPr>
          <a:xfrm>
            <a:off x="7409738" y="5558463"/>
            <a:ext cx="2880320" cy="584775"/>
          </a:xfrm>
          <a:prstGeom prst="rect">
            <a:avLst/>
          </a:prstGeom>
        </p:spPr>
        <p:txBody>
          <a:bodyPr wrap="square">
            <a:spAutoFit/>
          </a:bodyPr>
          <a:lstStyle/>
          <a:p>
            <a:pPr algn="ctr"/>
            <a:r>
              <a:rPr lang="en-GB" sz="1600" b="1" dirty="0"/>
              <a:t>Patient Information Flyer </a:t>
            </a:r>
          </a:p>
          <a:p>
            <a:pPr algn="ctr"/>
            <a:r>
              <a:rPr lang="en-GB" sz="1600" b="1" dirty="0"/>
              <a:t>(1 page)</a:t>
            </a:r>
          </a:p>
        </p:txBody>
      </p:sp>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10950" y="6143238"/>
            <a:ext cx="609600" cy="609600"/>
          </a:xfrm>
          <a:prstGeom prst="rect">
            <a:avLst/>
          </a:prstGeom>
        </p:spPr>
      </p:pic>
    </p:spTree>
    <p:extLst>
      <p:ext uri="{BB962C8B-B14F-4D97-AF65-F5344CB8AC3E}">
        <p14:creationId xmlns:p14="http://schemas.microsoft.com/office/powerpoint/2010/main" val="2917262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67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hlinkClick r:id="rId3" action="ppaction://hlinksldjump"/>
            <a:extLst>
              <a:ext uri="{FF2B5EF4-FFF2-40B4-BE49-F238E27FC236}">
                <a16:creationId xmlns:a16="http://schemas.microsoft.com/office/drawing/2014/main" id="{B42DBA89-4A03-4918-A5BF-5408C96CC44D}"/>
              </a:ext>
            </a:extLst>
          </p:cNvPr>
          <p:cNvPicPr>
            <a:picLocks noChangeAspect="1"/>
          </p:cNvPicPr>
          <p:nvPr/>
        </p:nvPicPr>
        <p:blipFill>
          <a:blip r:embed="rId4"/>
          <a:stretch>
            <a:fillRect/>
          </a:stretch>
        </p:blipFill>
        <p:spPr>
          <a:xfrm>
            <a:off x="4306411" y="1340934"/>
            <a:ext cx="3727019" cy="36329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TextBox 9">
            <a:extLst>
              <a:ext uri="{FF2B5EF4-FFF2-40B4-BE49-F238E27FC236}">
                <a16:creationId xmlns:a16="http://schemas.microsoft.com/office/drawing/2014/main" id="{CE475E91-CC80-45E2-949A-276D3CDAF799}"/>
              </a:ext>
            </a:extLst>
          </p:cNvPr>
          <p:cNvSpPr txBox="1"/>
          <p:nvPr/>
        </p:nvSpPr>
        <p:spPr>
          <a:xfrm>
            <a:off x="5321774" y="4973834"/>
            <a:ext cx="1696291" cy="1384995"/>
          </a:xfrm>
          <a:prstGeom prst="rect">
            <a:avLst/>
          </a:prstGeom>
          <a:noFill/>
        </p:spPr>
        <p:txBody>
          <a:bodyPr wrap="square" rtlCol="0">
            <a:spAutoFit/>
          </a:bodyPr>
          <a:lstStyle/>
          <a:p>
            <a:pPr algn="ctr"/>
            <a:r>
              <a:rPr lang="en-GB" sz="2800" dirty="0"/>
              <a:t>Return to main menu</a:t>
            </a:r>
          </a:p>
        </p:txBody>
      </p:sp>
    </p:spTree>
    <p:extLst>
      <p:ext uri="{BB962C8B-B14F-4D97-AF65-F5344CB8AC3E}">
        <p14:creationId xmlns:p14="http://schemas.microsoft.com/office/powerpoint/2010/main" val="9495142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hlinkClick r:id="rId3" action="ppaction://hlinksldjump"/>
            <a:extLst>
              <a:ext uri="{FF2B5EF4-FFF2-40B4-BE49-F238E27FC236}">
                <a16:creationId xmlns:a16="http://schemas.microsoft.com/office/drawing/2014/main" id="{B42DBA89-4A03-4918-A5BF-5408C96CC44D}"/>
              </a:ext>
            </a:extLst>
          </p:cNvPr>
          <p:cNvPicPr>
            <a:picLocks noChangeAspect="1"/>
          </p:cNvPicPr>
          <p:nvPr/>
        </p:nvPicPr>
        <p:blipFill>
          <a:blip r:embed="rId4"/>
          <a:stretch>
            <a:fillRect/>
          </a:stretch>
        </p:blipFill>
        <p:spPr>
          <a:xfrm>
            <a:off x="4306411" y="1340934"/>
            <a:ext cx="3727019" cy="36329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TextBox 9">
            <a:extLst>
              <a:ext uri="{FF2B5EF4-FFF2-40B4-BE49-F238E27FC236}">
                <a16:creationId xmlns:a16="http://schemas.microsoft.com/office/drawing/2014/main" id="{CE475E91-CC80-45E2-949A-276D3CDAF799}"/>
              </a:ext>
            </a:extLst>
          </p:cNvPr>
          <p:cNvSpPr txBox="1"/>
          <p:nvPr/>
        </p:nvSpPr>
        <p:spPr>
          <a:xfrm>
            <a:off x="1692886" y="4189004"/>
            <a:ext cx="1696291" cy="1384995"/>
          </a:xfrm>
          <a:prstGeom prst="rect">
            <a:avLst/>
          </a:prstGeom>
          <a:noFill/>
        </p:spPr>
        <p:txBody>
          <a:bodyPr wrap="square" rtlCol="0">
            <a:spAutoFit/>
          </a:bodyPr>
          <a:lstStyle/>
          <a:p>
            <a:pPr algn="ctr"/>
            <a:r>
              <a:rPr lang="en-GB" sz="2800" dirty="0"/>
              <a:t>Return to main menu</a:t>
            </a:r>
          </a:p>
        </p:txBody>
      </p:sp>
      <p:sp>
        <p:nvSpPr>
          <p:cNvPr id="12" name="TextBox 11">
            <a:extLst>
              <a:ext uri="{FF2B5EF4-FFF2-40B4-BE49-F238E27FC236}">
                <a16:creationId xmlns:a16="http://schemas.microsoft.com/office/drawing/2014/main" id="{CE475E91-CC80-45E2-949A-276D3CDAF799}"/>
              </a:ext>
            </a:extLst>
          </p:cNvPr>
          <p:cNvSpPr txBox="1"/>
          <p:nvPr/>
        </p:nvSpPr>
        <p:spPr>
          <a:xfrm>
            <a:off x="9018585" y="4189003"/>
            <a:ext cx="1911951" cy="1384995"/>
          </a:xfrm>
          <a:prstGeom prst="rect">
            <a:avLst/>
          </a:prstGeom>
          <a:noFill/>
        </p:spPr>
        <p:txBody>
          <a:bodyPr wrap="square" rtlCol="0">
            <a:spAutoFit/>
          </a:bodyPr>
          <a:lstStyle/>
          <a:p>
            <a:pPr algn="ctr"/>
            <a:r>
              <a:rPr lang="en-GB" sz="2800" dirty="0"/>
              <a:t>Proceed to Consent Pathways</a:t>
            </a:r>
          </a:p>
        </p:txBody>
      </p:sp>
      <p:sp>
        <p:nvSpPr>
          <p:cNvPr id="13" name="Chevron 12">
            <a:hlinkClick r:id="rId5" action="ppaction://hlinksldjump"/>
          </p:cNvPr>
          <p:cNvSpPr/>
          <p:nvPr/>
        </p:nvSpPr>
        <p:spPr>
          <a:xfrm>
            <a:off x="9454700" y="2076506"/>
            <a:ext cx="1039723" cy="1938564"/>
          </a:xfrm>
          <a:prstGeom prst="chevron">
            <a:avLst>
              <a:gd name="adj" fmla="val 48570"/>
            </a:avLst>
          </a:prstGeom>
          <a:solidFill>
            <a:srgbClr val="B531FF"/>
          </a:solidFill>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Chevron 13">
            <a:hlinkClick r:id="rId3" action="ppaction://hlinksldjump"/>
          </p:cNvPr>
          <p:cNvSpPr/>
          <p:nvPr/>
        </p:nvSpPr>
        <p:spPr>
          <a:xfrm flipH="1">
            <a:off x="1921131" y="2076506"/>
            <a:ext cx="1049768" cy="1938564"/>
          </a:xfrm>
          <a:prstGeom prst="chevron">
            <a:avLst/>
          </a:prstGeom>
          <a:solidFill>
            <a:srgbClr val="B531FF"/>
          </a:solidFill>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8476994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p:cNvSpPr txBox="1"/>
          <p:nvPr/>
        </p:nvSpPr>
        <p:spPr>
          <a:xfrm>
            <a:off x="3206871" y="279269"/>
            <a:ext cx="6431692" cy="646331"/>
          </a:xfrm>
          <a:prstGeom prst="rect">
            <a:avLst/>
          </a:prstGeom>
          <a:noFill/>
        </p:spPr>
        <p:txBody>
          <a:bodyPr wrap="square" rtlCol="0">
            <a:spAutoFit/>
          </a:bodyPr>
          <a:lstStyle/>
          <a:p>
            <a:pPr algn="ctr"/>
            <a:r>
              <a:rPr lang="en-GB" sz="3600" b="1" dirty="0">
                <a:solidFill>
                  <a:schemeClr val="accent1">
                    <a:lumMod val="50000"/>
                  </a:schemeClr>
                </a:solidFill>
                <a:cs typeface="Arial" panose="020B0604020202020204" pitchFamily="34" charset="0"/>
              </a:rPr>
              <a:t>Consent pathway</a:t>
            </a:r>
          </a:p>
        </p:txBody>
      </p:sp>
      <p:pic>
        <p:nvPicPr>
          <p:cNvPr id="40" name="Picture 39"/>
          <p:cNvPicPr>
            <a:picLocks noChangeAspect="1"/>
          </p:cNvPicPr>
          <p:nvPr/>
        </p:nvPicPr>
        <p:blipFill>
          <a:blip r:embed="rId5"/>
          <a:stretch>
            <a:fillRect/>
          </a:stretch>
        </p:blipFill>
        <p:spPr>
          <a:xfrm>
            <a:off x="2092096" y="188640"/>
            <a:ext cx="1172612" cy="1143000"/>
          </a:xfrm>
          <a:prstGeom prst="rect">
            <a:avLst/>
          </a:prstGeom>
        </p:spPr>
      </p:pic>
      <p:sp>
        <p:nvSpPr>
          <p:cNvPr id="41" name="TextBox 40"/>
          <p:cNvSpPr txBox="1"/>
          <p:nvPr/>
        </p:nvSpPr>
        <p:spPr>
          <a:xfrm>
            <a:off x="3342806" y="911424"/>
            <a:ext cx="6781800" cy="276999"/>
          </a:xfrm>
          <a:prstGeom prst="rect">
            <a:avLst/>
          </a:prstGeom>
          <a:noFill/>
          <a:ln>
            <a:solidFill>
              <a:schemeClr val="tx1"/>
            </a:solidFill>
          </a:ln>
        </p:spPr>
        <p:txBody>
          <a:bodyPr wrap="square" rtlCol="0">
            <a:spAutoFit/>
          </a:bodyPr>
          <a:lstStyle/>
          <a:p>
            <a:pPr algn="ctr"/>
            <a:r>
              <a:rPr lang="en-GB" sz="1200" b="1" dirty="0">
                <a:latin typeface="Arial" panose="020B0604020202020204" pitchFamily="34" charset="0"/>
                <a:cs typeface="Arial" panose="020B0604020202020204" pitchFamily="34" charset="0"/>
              </a:rPr>
              <a:t>Information publicising the trial available in antenatal clinics, wards, neonatal unit</a:t>
            </a:r>
          </a:p>
        </p:txBody>
      </p:sp>
      <p:sp>
        <p:nvSpPr>
          <p:cNvPr id="42" name="TextBox 41"/>
          <p:cNvSpPr txBox="1"/>
          <p:nvPr/>
        </p:nvSpPr>
        <p:spPr>
          <a:xfrm>
            <a:off x="3308581" y="1488758"/>
            <a:ext cx="3276000" cy="646331"/>
          </a:xfrm>
          <a:prstGeom prst="rect">
            <a:avLst/>
          </a:prstGeom>
          <a:noFill/>
          <a:ln>
            <a:solidFill>
              <a:schemeClr val="tx1"/>
            </a:solidFill>
          </a:ln>
        </p:spPr>
        <p:txBody>
          <a:bodyPr wrap="square" rtlCol="0">
            <a:spAutoFit/>
          </a:bodyPr>
          <a:lstStyle/>
          <a:p>
            <a:pPr algn="ctr"/>
            <a:r>
              <a:rPr lang="en-GB" sz="1200" b="1" dirty="0">
                <a:latin typeface="Arial" panose="020B0604020202020204" pitchFamily="34" charset="0"/>
                <a:cs typeface="Arial" panose="020B0604020202020204" pitchFamily="34" charset="0"/>
              </a:rPr>
              <a:t>Trial information given to women who may deliver at 30</a:t>
            </a:r>
            <a:r>
              <a:rPr lang="en-GB" sz="1200" b="1" baseline="30000" dirty="0">
                <a:latin typeface="Arial" panose="020B0604020202020204" pitchFamily="34" charset="0"/>
                <a:cs typeface="Arial" panose="020B0604020202020204" pitchFamily="34" charset="0"/>
              </a:rPr>
              <a:t>+0</a:t>
            </a:r>
            <a:r>
              <a:rPr lang="en-GB" sz="1200" b="1" dirty="0">
                <a:latin typeface="Arial" panose="020B0604020202020204" pitchFamily="34" charset="0"/>
                <a:cs typeface="Arial" panose="020B0604020202020204" pitchFamily="34" charset="0"/>
              </a:rPr>
              <a:t> to 32</a:t>
            </a:r>
            <a:r>
              <a:rPr lang="en-GB" sz="1200" b="1" baseline="30000" dirty="0">
                <a:latin typeface="Arial" panose="020B0604020202020204" pitchFamily="34" charset="0"/>
                <a:cs typeface="Arial" panose="020B0604020202020204" pitchFamily="34" charset="0"/>
              </a:rPr>
              <a:t>+6</a:t>
            </a:r>
            <a:r>
              <a:rPr lang="en-GB" sz="1200" b="1" dirty="0">
                <a:latin typeface="Arial" panose="020B0604020202020204" pitchFamily="34" charset="0"/>
                <a:cs typeface="Arial" panose="020B0604020202020204" pitchFamily="34" charset="0"/>
              </a:rPr>
              <a:t> weeks gestation during antenatal counselling</a:t>
            </a:r>
          </a:p>
        </p:txBody>
      </p:sp>
      <p:sp>
        <p:nvSpPr>
          <p:cNvPr id="43" name="TextBox 42"/>
          <p:cNvSpPr txBox="1"/>
          <p:nvPr/>
        </p:nvSpPr>
        <p:spPr>
          <a:xfrm>
            <a:off x="3068006" y="2592289"/>
            <a:ext cx="3780000" cy="276999"/>
          </a:xfrm>
          <a:prstGeom prst="rect">
            <a:avLst/>
          </a:prstGeom>
          <a:noFill/>
          <a:ln>
            <a:solidFill>
              <a:schemeClr val="tx1"/>
            </a:solidFill>
          </a:ln>
        </p:spPr>
        <p:txBody>
          <a:bodyPr wrap="square" rtlCol="0">
            <a:spAutoFit/>
          </a:bodyPr>
          <a:lstStyle/>
          <a:p>
            <a:pPr algn="ctr"/>
            <a:r>
              <a:rPr lang="en-GB" sz="1200" b="1" dirty="0">
                <a:latin typeface="Arial" panose="020B0604020202020204" pitchFamily="34" charset="0"/>
                <a:cs typeface="Arial" panose="020B0604020202020204" pitchFamily="34" charset="0"/>
              </a:rPr>
              <a:t>Women willing to give antenatal written consent</a:t>
            </a:r>
          </a:p>
        </p:txBody>
      </p:sp>
      <p:sp>
        <p:nvSpPr>
          <p:cNvPr id="44" name="TextBox 43"/>
          <p:cNvSpPr txBox="1"/>
          <p:nvPr/>
        </p:nvSpPr>
        <p:spPr>
          <a:xfrm>
            <a:off x="1868581" y="3045024"/>
            <a:ext cx="1440000" cy="461665"/>
          </a:xfrm>
          <a:prstGeom prst="rect">
            <a:avLst/>
          </a:prstGeom>
          <a:noFill/>
          <a:ln>
            <a:solidFill>
              <a:schemeClr val="tx1"/>
            </a:solidFill>
          </a:ln>
        </p:spPr>
        <p:txBody>
          <a:bodyPr wrap="square" rtlCol="0">
            <a:spAutoFit/>
          </a:bodyPr>
          <a:lstStyle/>
          <a:p>
            <a:pPr algn="ctr"/>
            <a:r>
              <a:rPr lang="en-GB" sz="1200" b="1" dirty="0">
                <a:latin typeface="Arial" panose="020B0604020202020204" pitchFamily="34" charset="0"/>
                <a:cs typeface="Arial" panose="020B0604020202020204" pitchFamily="34" charset="0"/>
              </a:rPr>
              <a:t>Treat as per local standard care</a:t>
            </a:r>
          </a:p>
        </p:txBody>
      </p:sp>
      <p:sp>
        <p:nvSpPr>
          <p:cNvPr id="45" name="TextBox 44"/>
          <p:cNvSpPr txBox="1"/>
          <p:nvPr/>
        </p:nvSpPr>
        <p:spPr>
          <a:xfrm>
            <a:off x="3068006" y="3686890"/>
            <a:ext cx="3780000" cy="276999"/>
          </a:xfrm>
          <a:prstGeom prst="rect">
            <a:avLst/>
          </a:prstGeom>
          <a:noFill/>
          <a:ln>
            <a:solidFill>
              <a:schemeClr val="tx1"/>
            </a:solidFill>
          </a:ln>
        </p:spPr>
        <p:txBody>
          <a:bodyPr wrap="square" rtlCol="0">
            <a:spAutoFit/>
          </a:bodyPr>
          <a:lstStyle/>
          <a:p>
            <a:pPr algn="ctr"/>
            <a:r>
              <a:rPr lang="en-GB" sz="1200" b="1" dirty="0">
                <a:latin typeface="Arial" panose="020B0604020202020204" pitchFamily="34" charset="0"/>
                <a:cs typeface="Arial" panose="020B0604020202020204" pitchFamily="34" charset="0"/>
              </a:rPr>
              <a:t>Infant delivered at 30+0 to 32+6 weeks gestation</a:t>
            </a:r>
          </a:p>
        </p:txBody>
      </p:sp>
      <p:sp>
        <p:nvSpPr>
          <p:cNvPr id="46" name="TextBox 45"/>
          <p:cNvSpPr txBox="1"/>
          <p:nvPr/>
        </p:nvSpPr>
        <p:spPr>
          <a:xfrm>
            <a:off x="3482006" y="4372690"/>
            <a:ext cx="2952000" cy="276999"/>
          </a:xfrm>
          <a:prstGeom prst="rect">
            <a:avLst/>
          </a:prstGeom>
          <a:noFill/>
          <a:ln>
            <a:solidFill>
              <a:schemeClr val="tx1"/>
            </a:solidFill>
          </a:ln>
        </p:spPr>
        <p:txBody>
          <a:bodyPr wrap="square" rtlCol="0">
            <a:spAutoFit/>
          </a:bodyPr>
          <a:lstStyle/>
          <a:p>
            <a:pPr algn="ctr"/>
            <a:r>
              <a:rPr lang="en-GB" sz="1200" b="1" dirty="0">
                <a:latin typeface="Arial" panose="020B0604020202020204" pitchFamily="34" charset="0"/>
                <a:cs typeface="Arial" panose="020B0604020202020204" pitchFamily="34" charset="0"/>
              </a:rPr>
              <a:t>Infant meets eligibility criteria?</a:t>
            </a:r>
          </a:p>
        </p:txBody>
      </p:sp>
      <p:sp>
        <p:nvSpPr>
          <p:cNvPr id="47" name="TextBox 46"/>
          <p:cNvSpPr txBox="1"/>
          <p:nvPr/>
        </p:nvSpPr>
        <p:spPr>
          <a:xfrm>
            <a:off x="1868581" y="4873824"/>
            <a:ext cx="1440000" cy="461665"/>
          </a:xfrm>
          <a:prstGeom prst="rect">
            <a:avLst/>
          </a:prstGeom>
          <a:noFill/>
          <a:ln>
            <a:solidFill>
              <a:schemeClr val="tx1"/>
            </a:solidFill>
          </a:ln>
        </p:spPr>
        <p:txBody>
          <a:bodyPr wrap="square" rtlCol="0">
            <a:spAutoFit/>
          </a:bodyPr>
          <a:lstStyle/>
          <a:p>
            <a:pPr algn="ctr"/>
            <a:r>
              <a:rPr lang="en-GB" sz="1200" b="1" dirty="0">
                <a:latin typeface="Arial" panose="020B0604020202020204" pitchFamily="34" charset="0"/>
                <a:cs typeface="Arial" panose="020B0604020202020204" pitchFamily="34" charset="0"/>
              </a:rPr>
              <a:t>Treat as per local standard care</a:t>
            </a:r>
          </a:p>
        </p:txBody>
      </p:sp>
      <p:sp>
        <p:nvSpPr>
          <p:cNvPr id="48" name="TextBox 47"/>
          <p:cNvSpPr txBox="1"/>
          <p:nvPr/>
        </p:nvSpPr>
        <p:spPr>
          <a:xfrm>
            <a:off x="3482006" y="5363290"/>
            <a:ext cx="2952000" cy="276999"/>
          </a:xfrm>
          <a:prstGeom prst="rect">
            <a:avLst/>
          </a:prstGeom>
          <a:noFill/>
          <a:ln>
            <a:solidFill>
              <a:schemeClr val="tx1"/>
            </a:solidFill>
          </a:ln>
        </p:spPr>
        <p:txBody>
          <a:bodyPr wrap="square" rtlCol="0">
            <a:spAutoFit/>
          </a:bodyPr>
          <a:lstStyle/>
          <a:p>
            <a:pPr algn="ctr"/>
            <a:r>
              <a:rPr lang="en-GB" sz="1200" b="1" dirty="0">
                <a:latin typeface="Arial" panose="020B0604020202020204" pitchFamily="34" charset="0"/>
                <a:cs typeface="Arial" panose="020B0604020202020204" pitchFamily="34" charset="0"/>
              </a:rPr>
              <a:t>Randomisation within 3 hours of birth</a:t>
            </a:r>
          </a:p>
        </p:txBody>
      </p:sp>
      <p:cxnSp>
        <p:nvCxnSpPr>
          <p:cNvPr id="49" name="Straight Arrow Connector 48"/>
          <p:cNvCxnSpPr>
            <a:stCxn id="45" idx="2"/>
            <a:endCxn id="46" idx="0"/>
          </p:cNvCxnSpPr>
          <p:nvPr/>
        </p:nvCxnSpPr>
        <p:spPr>
          <a:xfrm>
            <a:off x="4958006" y="3963889"/>
            <a:ext cx="0" cy="40880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43" idx="2"/>
            <a:endCxn id="45" idx="0"/>
          </p:cNvCxnSpPr>
          <p:nvPr/>
        </p:nvCxnSpPr>
        <p:spPr>
          <a:xfrm>
            <a:off x="4958006" y="2869287"/>
            <a:ext cx="0" cy="81760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42" idx="2"/>
            <a:endCxn id="43" idx="0"/>
          </p:cNvCxnSpPr>
          <p:nvPr/>
        </p:nvCxnSpPr>
        <p:spPr>
          <a:xfrm>
            <a:off x="4946582" y="2135088"/>
            <a:ext cx="11425" cy="4572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a:stCxn id="46" idx="2"/>
            <a:endCxn id="48" idx="0"/>
          </p:cNvCxnSpPr>
          <p:nvPr/>
        </p:nvCxnSpPr>
        <p:spPr>
          <a:xfrm>
            <a:off x="4958006" y="4649689"/>
            <a:ext cx="0" cy="71360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stCxn id="43" idx="2"/>
            <a:endCxn id="44" idx="3"/>
          </p:cNvCxnSpPr>
          <p:nvPr/>
        </p:nvCxnSpPr>
        <p:spPr>
          <a:xfrm flipH="1">
            <a:off x="3308582" y="2869288"/>
            <a:ext cx="1649425" cy="40656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4742006" y="3049488"/>
            <a:ext cx="432000" cy="252000"/>
          </a:xfrm>
          <a:prstGeom prst="rect">
            <a:avLst/>
          </a:prstGeom>
          <a:solidFill>
            <a:schemeClr val="bg1"/>
          </a:solidFill>
          <a:ln>
            <a:noFill/>
          </a:ln>
        </p:spPr>
        <p:txBody>
          <a:bodyPr wrap="square" rtlCol="0">
            <a:spAutoFit/>
          </a:bodyPr>
          <a:lstStyle/>
          <a:p>
            <a:pPr algn="ctr"/>
            <a:r>
              <a:rPr lang="en-GB" sz="1050" b="1" dirty="0">
                <a:latin typeface="Arial" panose="020B0604020202020204" pitchFamily="34" charset="0"/>
                <a:cs typeface="Arial" panose="020B0604020202020204" pitchFamily="34" charset="0"/>
              </a:rPr>
              <a:t>Yes</a:t>
            </a:r>
          </a:p>
        </p:txBody>
      </p:sp>
      <p:sp>
        <p:nvSpPr>
          <p:cNvPr id="55" name="TextBox 54"/>
          <p:cNvSpPr txBox="1"/>
          <p:nvPr/>
        </p:nvSpPr>
        <p:spPr>
          <a:xfrm>
            <a:off x="3638581" y="3026088"/>
            <a:ext cx="432000" cy="252000"/>
          </a:xfrm>
          <a:prstGeom prst="rect">
            <a:avLst/>
          </a:prstGeom>
          <a:solidFill>
            <a:schemeClr val="bg1"/>
          </a:solidFill>
          <a:ln>
            <a:noFill/>
          </a:ln>
        </p:spPr>
        <p:txBody>
          <a:bodyPr wrap="square" rtlCol="0">
            <a:spAutoFit/>
          </a:bodyPr>
          <a:lstStyle/>
          <a:p>
            <a:pPr algn="ctr"/>
            <a:r>
              <a:rPr lang="en-GB" sz="1050" b="1" dirty="0">
                <a:latin typeface="Arial" panose="020B0604020202020204" pitchFamily="34" charset="0"/>
                <a:cs typeface="Arial" panose="020B0604020202020204" pitchFamily="34" charset="0"/>
              </a:rPr>
              <a:t>No</a:t>
            </a:r>
          </a:p>
        </p:txBody>
      </p:sp>
      <p:cxnSp>
        <p:nvCxnSpPr>
          <p:cNvPr id="56" name="Straight Arrow Connector 55"/>
          <p:cNvCxnSpPr>
            <a:stCxn id="46" idx="2"/>
            <a:endCxn id="47" idx="3"/>
          </p:cNvCxnSpPr>
          <p:nvPr/>
        </p:nvCxnSpPr>
        <p:spPr>
          <a:xfrm flipH="1">
            <a:off x="3308582" y="4649688"/>
            <a:ext cx="1649425" cy="45496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4742006" y="4778688"/>
            <a:ext cx="432000" cy="252000"/>
          </a:xfrm>
          <a:prstGeom prst="rect">
            <a:avLst/>
          </a:prstGeom>
          <a:solidFill>
            <a:schemeClr val="bg1"/>
          </a:solidFill>
          <a:ln>
            <a:noFill/>
          </a:ln>
        </p:spPr>
        <p:txBody>
          <a:bodyPr wrap="square" rtlCol="0">
            <a:spAutoFit/>
          </a:bodyPr>
          <a:lstStyle/>
          <a:p>
            <a:pPr algn="ctr"/>
            <a:r>
              <a:rPr lang="en-GB" sz="1050" b="1" dirty="0">
                <a:latin typeface="Arial" panose="020B0604020202020204" pitchFamily="34" charset="0"/>
                <a:cs typeface="Arial" panose="020B0604020202020204" pitchFamily="34" charset="0"/>
              </a:rPr>
              <a:t>Yes</a:t>
            </a:r>
          </a:p>
        </p:txBody>
      </p:sp>
      <p:sp>
        <p:nvSpPr>
          <p:cNvPr id="58" name="TextBox 57"/>
          <p:cNvSpPr txBox="1"/>
          <p:nvPr/>
        </p:nvSpPr>
        <p:spPr>
          <a:xfrm>
            <a:off x="3638581" y="4854888"/>
            <a:ext cx="432000" cy="252000"/>
          </a:xfrm>
          <a:prstGeom prst="rect">
            <a:avLst/>
          </a:prstGeom>
          <a:solidFill>
            <a:schemeClr val="bg1"/>
          </a:solidFill>
          <a:ln>
            <a:noFill/>
          </a:ln>
        </p:spPr>
        <p:txBody>
          <a:bodyPr wrap="square" rtlCol="0">
            <a:spAutoFit/>
          </a:bodyPr>
          <a:lstStyle/>
          <a:p>
            <a:pPr algn="ctr"/>
            <a:r>
              <a:rPr lang="en-GB" sz="1050" b="1" dirty="0">
                <a:latin typeface="Arial" panose="020B0604020202020204" pitchFamily="34" charset="0"/>
                <a:cs typeface="Arial" panose="020B0604020202020204" pitchFamily="34" charset="0"/>
              </a:rPr>
              <a:t>No</a:t>
            </a:r>
          </a:p>
        </p:txBody>
      </p:sp>
      <p:sp>
        <p:nvSpPr>
          <p:cNvPr id="59" name="TextBox 58"/>
          <p:cNvSpPr txBox="1"/>
          <p:nvPr/>
        </p:nvSpPr>
        <p:spPr>
          <a:xfrm>
            <a:off x="6924456" y="1488757"/>
            <a:ext cx="3276000" cy="648000"/>
          </a:xfrm>
          <a:prstGeom prst="rect">
            <a:avLst/>
          </a:prstGeom>
          <a:noFill/>
          <a:ln>
            <a:solidFill>
              <a:schemeClr val="tx1"/>
            </a:solidFill>
          </a:ln>
        </p:spPr>
        <p:txBody>
          <a:bodyPr wrap="square" rtlCol="0">
            <a:spAutoFit/>
          </a:bodyPr>
          <a:lstStyle/>
          <a:p>
            <a:pPr algn="ctr"/>
            <a:r>
              <a:rPr lang="en-GB" sz="1200" b="1" dirty="0">
                <a:latin typeface="Arial" panose="020B0604020202020204" pitchFamily="34" charset="0"/>
                <a:cs typeface="Arial" panose="020B0604020202020204" pitchFamily="34" charset="0"/>
              </a:rPr>
              <a:t>Women presenting in preterm labour (antenatal) or who has just delivered (postnatal)  at 30</a:t>
            </a:r>
            <a:r>
              <a:rPr lang="en-GB" sz="1200" b="1" baseline="30000" dirty="0">
                <a:latin typeface="Arial" panose="020B0604020202020204" pitchFamily="34" charset="0"/>
                <a:cs typeface="Arial" panose="020B0604020202020204" pitchFamily="34" charset="0"/>
              </a:rPr>
              <a:t>+0</a:t>
            </a:r>
            <a:r>
              <a:rPr lang="en-GB" sz="1200" b="1" dirty="0">
                <a:latin typeface="Arial" panose="020B0604020202020204" pitchFamily="34" charset="0"/>
                <a:cs typeface="Arial" panose="020B0604020202020204" pitchFamily="34" charset="0"/>
              </a:rPr>
              <a:t> to 32</a:t>
            </a:r>
            <a:r>
              <a:rPr lang="en-GB" sz="1200" b="1" baseline="30000" dirty="0">
                <a:latin typeface="Arial" panose="020B0604020202020204" pitchFamily="34" charset="0"/>
                <a:cs typeface="Arial" panose="020B0604020202020204" pitchFamily="34" charset="0"/>
              </a:rPr>
              <a:t>+6</a:t>
            </a:r>
            <a:r>
              <a:rPr lang="en-GB" sz="1200" b="1" dirty="0">
                <a:latin typeface="Arial" panose="020B0604020202020204" pitchFamily="34" charset="0"/>
                <a:cs typeface="Arial" panose="020B0604020202020204" pitchFamily="34" charset="0"/>
              </a:rPr>
              <a:t> weeks gestation</a:t>
            </a:r>
          </a:p>
        </p:txBody>
      </p:sp>
      <p:sp>
        <p:nvSpPr>
          <p:cNvPr id="60" name="TextBox 59"/>
          <p:cNvSpPr txBox="1"/>
          <p:nvPr/>
        </p:nvSpPr>
        <p:spPr>
          <a:xfrm>
            <a:off x="7097881" y="2897089"/>
            <a:ext cx="2952000" cy="276999"/>
          </a:xfrm>
          <a:prstGeom prst="rect">
            <a:avLst/>
          </a:prstGeom>
          <a:noFill/>
          <a:ln>
            <a:solidFill>
              <a:schemeClr val="tx1"/>
            </a:solidFill>
          </a:ln>
        </p:spPr>
        <p:txBody>
          <a:bodyPr wrap="square" rtlCol="0">
            <a:spAutoFit/>
          </a:bodyPr>
          <a:lstStyle/>
          <a:p>
            <a:pPr algn="ctr"/>
            <a:r>
              <a:rPr lang="en-GB" sz="1200" b="1" dirty="0">
                <a:latin typeface="Arial" panose="020B0604020202020204" pitchFamily="34" charset="0"/>
                <a:cs typeface="Arial" panose="020B0604020202020204" pitchFamily="34" charset="0"/>
              </a:rPr>
              <a:t>Infant meets eligibility criteria?</a:t>
            </a:r>
          </a:p>
        </p:txBody>
      </p:sp>
      <p:sp>
        <p:nvSpPr>
          <p:cNvPr id="61" name="TextBox 60"/>
          <p:cNvSpPr txBox="1"/>
          <p:nvPr/>
        </p:nvSpPr>
        <p:spPr>
          <a:xfrm>
            <a:off x="7097881" y="3619008"/>
            <a:ext cx="2952000" cy="276999"/>
          </a:xfrm>
          <a:prstGeom prst="rect">
            <a:avLst/>
          </a:prstGeom>
          <a:noFill/>
          <a:ln>
            <a:solidFill>
              <a:schemeClr val="tx1"/>
            </a:solidFill>
          </a:ln>
        </p:spPr>
        <p:txBody>
          <a:bodyPr wrap="square" rtlCol="0">
            <a:spAutoFit/>
          </a:bodyPr>
          <a:lstStyle/>
          <a:p>
            <a:pPr algn="ctr"/>
            <a:r>
              <a:rPr lang="en-GB" sz="1200" b="1" dirty="0">
                <a:latin typeface="Arial" panose="020B0604020202020204" pitchFamily="34" charset="0"/>
                <a:cs typeface="Arial" panose="020B0604020202020204" pitchFamily="34" charset="0"/>
              </a:rPr>
              <a:t>Mother gives oral assent </a:t>
            </a:r>
          </a:p>
        </p:txBody>
      </p:sp>
      <p:cxnSp>
        <p:nvCxnSpPr>
          <p:cNvPr id="62" name="Straight Arrow Connector 61"/>
          <p:cNvCxnSpPr>
            <a:stCxn id="59" idx="2"/>
            <a:endCxn id="60" idx="0"/>
          </p:cNvCxnSpPr>
          <p:nvPr/>
        </p:nvCxnSpPr>
        <p:spPr>
          <a:xfrm>
            <a:off x="8562457" y="2136758"/>
            <a:ext cx="11425" cy="76033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a:stCxn id="60" idx="2"/>
            <a:endCxn id="61" idx="0"/>
          </p:cNvCxnSpPr>
          <p:nvPr/>
        </p:nvCxnSpPr>
        <p:spPr>
          <a:xfrm>
            <a:off x="8573881" y="3174087"/>
            <a:ext cx="0" cy="44492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a:stCxn id="61" idx="2"/>
            <a:endCxn id="48" idx="3"/>
          </p:cNvCxnSpPr>
          <p:nvPr/>
        </p:nvCxnSpPr>
        <p:spPr>
          <a:xfrm flipH="1">
            <a:off x="6434007" y="3896007"/>
            <a:ext cx="2139875" cy="160578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stCxn id="66" idx="2"/>
            <a:endCxn id="70" idx="0"/>
          </p:cNvCxnSpPr>
          <p:nvPr/>
        </p:nvCxnSpPr>
        <p:spPr>
          <a:xfrm>
            <a:off x="7889306" y="4520689"/>
            <a:ext cx="718450" cy="100357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7673306" y="4268688"/>
            <a:ext cx="432000" cy="252000"/>
          </a:xfrm>
          <a:prstGeom prst="rect">
            <a:avLst/>
          </a:prstGeom>
          <a:solidFill>
            <a:schemeClr val="bg1"/>
          </a:solidFill>
          <a:ln>
            <a:noFill/>
          </a:ln>
        </p:spPr>
        <p:txBody>
          <a:bodyPr wrap="square" rtlCol="0">
            <a:spAutoFit/>
          </a:bodyPr>
          <a:lstStyle/>
          <a:p>
            <a:pPr algn="ctr"/>
            <a:r>
              <a:rPr lang="en-GB" sz="1050" b="1" dirty="0">
                <a:latin typeface="Arial" panose="020B0604020202020204" pitchFamily="34" charset="0"/>
                <a:cs typeface="Arial" panose="020B0604020202020204" pitchFamily="34" charset="0"/>
              </a:rPr>
              <a:t>Yes</a:t>
            </a:r>
          </a:p>
        </p:txBody>
      </p:sp>
      <p:sp>
        <p:nvSpPr>
          <p:cNvPr id="67" name="TextBox 66"/>
          <p:cNvSpPr txBox="1"/>
          <p:nvPr/>
        </p:nvSpPr>
        <p:spPr>
          <a:xfrm>
            <a:off x="8562506" y="4422420"/>
            <a:ext cx="1440000" cy="461665"/>
          </a:xfrm>
          <a:prstGeom prst="rect">
            <a:avLst/>
          </a:prstGeom>
          <a:noFill/>
          <a:ln>
            <a:solidFill>
              <a:schemeClr val="tx1"/>
            </a:solidFill>
          </a:ln>
        </p:spPr>
        <p:txBody>
          <a:bodyPr wrap="square" rtlCol="0">
            <a:spAutoFit/>
          </a:bodyPr>
          <a:lstStyle/>
          <a:p>
            <a:pPr algn="ctr"/>
            <a:r>
              <a:rPr lang="en-GB" sz="1200" b="1" dirty="0">
                <a:latin typeface="Arial" panose="020B0604020202020204" pitchFamily="34" charset="0"/>
                <a:cs typeface="Arial" panose="020B0604020202020204" pitchFamily="34" charset="0"/>
              </a:rPr>
              <a:t>Treat as per local standard care</a:t>
            </a:r>
          </a:p>
        </p:txBody>
      </p:sp>
      <p:cxnSp>
        <p:nvCxnSpPr>
          <p:cNvPr id="68" name="Straight Arrow Connector 67"/>
          <p:cNvCxnSpPr>
            <a:stCxn id="61" idx="2"/>
            <a:endCxn id="67" idx="0"/>
          </p:cNvCxnSpPr>
          <p:nvPr/>
        </p:nvCxnSpPr>
        <p:spPr>
          <a:xfrm>
            <a:off x="8573882" y="3896007"/>
            <a:ext cx="708625" cy="52641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8765306" y="4025006"/>
            <a:ext cx="432000" cy="252000"/>
          </a:xfrm>
          <a:prstGeom prst="rect">
            <a:avLst/>
          </a:prstGeom>
          <a:solidFill>
            <a:schemeClr val="bg1"/>
          </a:solidFill>
          <a:ln>
            <a:noFill/>
          </a:ln>
        </p:spPr>
        <p:txBody>
          <a:bodyPr wrap="square" rtlCol="0">
            <a:spAutoFit/>
          </a:bodyPr>
          <a:lstStyle/>
          <a:p>
            <a:pPr algn="ctr"/>
            <a:r>
              <a:rPr lang="en-GB" sz="1050" b="1" dirty="0">
                <a:latin typeface="Arial" panose="020B0604020202020204" pitchFamily="34" charset="0"/>
                <a:cs typeface="Arial" panose="020B0604020202020204" pitchFamily="34" charset="0"/>
              </a:rPr>
              <a:t>No</a:t>
            </a:r>
          </a:p>
        </p:txBody>
      </p:sp>
      <p:sp>
        <p:nvSpPr>
          <p:cNvPr id="70" name="TextBox 69"/>
          <p:cNvSpPr txBox="1"/>
          <p:nvPr/>
        </p:nvSpPr>
        <p:spPr>
          <a:xfrm>
            <a:off x="7015056" y="5524260"/>
            <a:ext cx="3185400" cy="461665"/>
          </a:xfrm>
          <a:prstGeom prst="rect">
            <a:avLst/>
          </a:prstGeom>
          <a:noFill/>
          <a:ln>
            <a:solidFill>
              <a:schemeClr val="tx1"/>
            </a:solidFill>
          </a:ln>
        </p:spPr>
        <p:txBody>
          <a:bodyPr wrap="square" rtlCol="0">
            <a:spAutoFit/>
          </a:bodyPr>
          <a:lstStyle/>
          <a:p>
            <a:pPr algn="ctr"/>
            <a:r>
              <a:rPr lang="en-GB" sz="1200" b="1" dirty="0">
                <a:latin typeface="Arial" panose="020B0604020202020204" pitchFamily="34" charset="0"/>
                <a:cs typeface="Arial" panose="020B0604020202020204" pitchFamily="34" charset="0"/>
              </a:rPr>
              <a:t>Written informed consent as soon as possible to for use of data in trial</a:t>
            </a:r>
          </a:p>
        </p:txBody>
      </p:sp>
      <p:cxnSp>
        <p:nvCxnSpPr>
          <p:cNvPr id="71" name="Straight Arrow Connector 70"/>
          <p:cNvCxnSpPr>
            <a:stCxn id="41" idx="2"/>
            <a:endCxn id="42" idx="0"/>
          </p:cNvCxnSpPr>
          <p:nvPr/>
        </p:nvCxnSpPr>
        <p:spPr>
          <a:xfrm flipH="1">
            <a:off x="4946582" y="1188423"/>
            <a:ext cx="1787125" cy="30033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a:stCxn id="41" idx="2"/>
            <a:endCxn id="59" idx="0"/>
          </p:cNvCxnSpPr>
          <p:nvPr/>
        </p:nvCxnSpPr>
        <p:spPr>
          <a:xfrm>
            <a:off x="6733706" y="1188423"/>
            <a:ext cx="1828750" cy="30033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6924456" y="1340769"/>
            <a:ext cx="3420016" cy="46896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Antenatal written informed consent </a:t>
            </a:r>
            <a:br>
              <a:rPr lang="en-GB" sz="2400" b="1" dirty="0">
                <a:solidFill>
                  <a:schemeClr val="tx1"/>
                </a:solidFill>
              </a:rPr>
            </a:br>
            <a:r>
              <a:rPr lang="en-GB" sz="2400" b="1" dirty="0">
                <a:solidFill>
                  <a:schemeClr val="tx1"/>
                </a:solidFill>
              </a:rPr>
              <a:t>from women </a:t>
            </a:r>
            <a:br>
              <a:rPr lang="en-GB" sz="2400" b="1" dirty="0">
                <a:solidFill>
                  <a:schemeClr val="tx1"/>
                </a:solidFill>
              </a:rPr>
            </a:br>
            <a:r>
              <a:rPr lang="en-GB" sz="2400" b="1" dirty="0">
                <a:solidFill>
                  <a:schemeClr val="tx1"/>
                </a:solidFill>
              </a:rPr>
              <a:t>expected to deliver at </a:t>
            </a:r>
          </a:p>
          <a:p>
            <a:pPr algn="ctr"/>
            <a:r>
              <a:rPr lang="en-GB" sz="2400" b="1" dirty="0">
                <a:solidFill>
                  <a:schemeClr val="tx1"/>
                </a:solidFill>
                <a:cs typeface="Arial" panose="020B0604020202020204" pitchFamily="34" charset="0"/>
              </a:rPr>
              <a:t>30</a:t>
            </a:r>
            <a:r>
              <a:rPr lang="en-GB" sz="2400" b="1" baseline="30000" dirty="0">
                <a:solidFill>
                  <a:schemeClr val="tx1"/>
                </a:solidFill>
                <a:cs typeface="Arial" panose="020B0604020202020204" pitchFamily="34" charset="0"/>
              </a:rPr>
              <a:t>+0</a:t>
            </a:r>
            <a:r>
              <a:rPr lang="en-GB" sz="2400" b="1" dirty="0">
                <a:solidFill>
                  <a:schemeClr val="tx1"/>
                </a:solidFill>
                <a:cs typeface="Arial" panose="020B0604020202020204" pitchFamily="34" charset="0"/>
              </a:rPr>
              <a:t> to 32</a:t>
            </a:r>
            <a:r>
              <a:rPr lang="en-GB" sz="2400" b="1" baseline="30000" dirty="0">
                <a:solidFill>
                  <a:schemeClr val="tx1"/>
                </a:solidFill>
                <a:cs typeface="Arial" panose="020B0604020202020204" pitchFamily="34" charset="0"/>
              </a:rPr>
              <a:t>+6</a:t>
            </a:r>
            <a:r>
              <a:rPr lang="en-GB" sz="2400" b="1" dirty="0">
                <a:solidFill>
                  <a:schemeClr val="tx1"/>
                </a:solidFill>
                <a:cs typeface="Arial" panose="020B0604020202020204" pitchFamily="34" charset="0"/>
              </a:rPr>
              <a:t> weeks gestation </a:t>
            </a:r>
            <a:endParaRPr lang="en-GB" sz="2400" b="1" dirty="0">
              <a:solidFill>
                <a:schemeClr val="tx1"/>
              </a:solidFill>
            </a:endParaRPr>
          </a:p>
        </p:txBody>
      </p:sp>
      <p:pic>
        <p:nvPicPr>
          <p:cNvPr id="4" name="Recorded Sound">
            <a:hlinkClick r:id="" action="ppaction://media"/>
            <a:extLst>
              <a:ext uri="{FF2B5EF4-FFF2-40B4-BE49-F238E27FC236}">
                <a16:creationId xmlns:a16="http://schemas.microsoft.com/office/drawing/2014/main" id="{6A50F47D-0823-4CB7-BC6E-4DA71191CEF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77600" y="6030416"/>
            <a:ext cx="609600" cy="609600"/>
          </a:xfrm>
          <a:prstGeom prst="rect">
            <a:avLst/>
          </a:prstGeom>
        </p:spPr>
      </p:pic>
    </p:spTree>
    <p:extLst>
      <p:ext uri="{BB962C8B-B14F-4D97-AF65-F5344CB8AC3E}">
        <p14:creationId xmlns:p14="http://schemas.microsoft.com/office/powerpoint/2010/main" val="3708850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5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63552" y="1916833"/>
            <a:ext cx="7848872" cy="3877985"/>
          </a:xfrm>
          <a:prstGeom prst="rect">
            <a:avLst/>
          </a:prstGeom>
        </p:spPr>
        <p:txBody>
          <a:bodyPr wrap="square">
            <a:spAutoFit/>
          </a:bodyPr>
          <a:lstStyle/>
          <a:p>
            <a:pPr marL="285750" indent="-285750">
              <a:spcBef>
                <a:spcPts val="600"/>
              </a:spcBef>
              <a:spcAft>
                <a:spcPts val="600"/>
              </a:spcAft>
              <a:buFont typeface="Arial" panose="020B0604020202020204" pitchFamily="34" charset="0"/>
              <a:buChar char="•"/>
            </a:pPr>
            <a:r>
              <a:rPr lang="en-GB" sz="2400" dirty="0"/>
              <a:t>Investigator and woman should both sign and date the </a:t>
            </a:r>
            <a:r>
              <a:rPr lang="en-GB" sz="2400" b="1" u="sng" dirty="0"/>
              <a:t>Written Informed Consent</a:t>
            </a:r>
            <a:r>
              <a:rPr lang="en-GB" sz="2400" dirty="0"/>
              <a:t> form at the time of the discussion.</a:t>
            </a:r>
            <a:endParaRPr lang="en-GB" sz="2400" b="1" dirty="0"/>
          </a:p>
          <a:p>
            <a:pPr marL="285750" indent="-285750">
              <a:spcBef>
                <a:spcPts val="600"/>
              </a:spcBef>
              <a:spcAft>
                <a:spcPts val="600"/>
              </a:spcAft>
              <a:buFont typeface="Arial" panose="020B0604020202020204" pitchFamily="34" charset="0"/>
              <a:buChar char="•"/>
            </a:pPr>
            <a:r>
              <a:rPr lang="en-GB" sz="2400" dirty="0"/>
              <a:t>Enter woman’s details into the randomisation database.</a:t>
            </a:r>
          </a:p>
          <a:p>
            <a:pPr marL="285750" indent="-285750">
              <a:spcBef>
                <a:spcPts val="600"/>
              </a:spcBef>
              <a:spcAft>
                <a:spcPts val="600"/>
              </a:spcAft>
              <a:buFont typeface="Arial" panose="020B0604020202020204" pitchFamily="34" charset="0"/>
              <a:buChar char="•"/>
            </a:pPr>
            <a:r>
              <a:rPr lang="en-GB" sz="2400" dirty="0"/>
              <a:t>Once woman gives birth, the database can be accessed again and infant eligibility can be checked.</a:t>
            </a:r>
          </a:p>
          <a:p>
            <a:pPr marL="285750" indent="-285750">
              <a:spcBef>
                <a:spcPts val="600"/>
              </a:spcBef>
              <a:spcAft>
                <a:spcPts val="600"/>
              </a:spcAft>
              <a:buFont typeface="Arial" panose="020B0604020202020204" pitchFamily="34" charset="0"/>
              <a:buChar char="•"/>
            </a:pPr>
            <a:r>
              <a:rPr lang="en-GB" sz="2400" dirty="0"/>
              <a:t>Eligible infants of women who have provided antenatal written consent will be randomised into the trial unless the woman explicitly withdraws her consent.</a:t>
            </a:r>
            <a:endParaRPr lang="en-GB" sz="2000" dirty="0"/>
          </a:p>
        </p:txBody>
      </p:sp>
      <p:sp>
        <p:nvSpPr>
          <p:cNvPr id="3" name="TextBox 2"/>
          <p:cNvSpPr txBox="1"/>
          <p:nvPr/>
        </p:nvSpPr>
        <p:spPr>
          <a:xfrm>
            <a:off x="3503712" y="483142"/>
            <a:ext cx="6707088" cy="584775"/>
          </a:xfrm>
          <a:prstGeom prst="rect">
            <a:avLst/>
          </a:prstGeom>
          <a:noFill/>
        </p:spPr>
        <p:txBody>
          <a:bodyPr wrap="square" rtlCol="0">
            <a:spAutoFit/>
          </a:bodyPr>
          <a:lstStyle/>
          <a:p>
            <a:pPr algn="ctr"/>
            <a:r>
              <a:rPr lang="en-GB" sz="3200" b="1" dirty="0">
                <a:solidFill>
                  <a:schemeClr val="accent1">
                    <a:lumMod val="50000"/>
                  </a:schemeClr>
                </a:solidFill>
                <a:cs typeface="Arial" panose="020B0604020202020204" pitchFamily="34" charset="0"/>
              </a:rPr>
              <a:t>Antenatal written consent pathway (ii)</a:t>
            </a:r>
          </a:p>
        </p:txBody>
      </p:sp>
      <p:pic>
        <p:nvPicPr>
          <p:cNvPr id="4" name="Picture 3"/>
          <p:cNvPicPr>
            <a:picLocks noChangeAspect="1"/>
          </p:cNvPicPr>
          <p:nvPr/>
        </p:nvPicPr>
        <p:blipFill>
          <a:blip r:embed="rId5"/>
          <a:stretch>
            <a:fillRect/>
          </a:stretch>
        </p:blipFill>
        <p:spPr>
          <a:xfrm>
            <a:off x="2244496" y="341040"/>
            <a:ext cx="1172612" cy="1143000"/>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5349" y="6248400"/>
            <a:ext cx="609600" cy="609600"/>
          </a:xfrm>
          <a:prstGeom prst="rect">
            <a:avLst/>
          </a:prstGeom>
        </p:spPr>
      </p:pic>
    </p:spTree>
    <p:extLst>
      <p:ext uri="{BB962C8B-B14F-4D97-AF65-F5344CB8AC3E}">
        <p14:creationId xmlns:p14="http://schemas.microsoft.com/office/powerpoint/2010/main" val="380173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17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6229</TotalTime>
  <Words>7773</Words>
  <Application>Microsoft Office PowerPoint</Application>
  <PresentationFormat>Widescreen</PresentationFormat>
  <Paragraphs>673</Paragraphs>
  <Slides>60</Slides>
  <Notes>53</Notes>
  <HiddenSlides>0</HiddenSlides>
  <MMClips>45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60</vt:i4>
      </vt:variant>
    </vt:vector>
  </HeadingPairs>
  <TitlesOfParts>
    <vt:vector size="67" baseType="lpstr">
      <vt:lpstr>Arial</vt:lpstr>
      <vt:lpstr>Calibri</vt:lpstr>
      <vt:lpstr>Calibri Light</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Equipoise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Nottingham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Garry Meakin</dc:creator>
  <cp:lastModifiedBy>Wendy Daunt</cp:lastModifiedBy>
  <cp:revision>82</cp:revision>
  <dcterms:created xsi:type="dcterms:W3CDTF">2020-02-26T09:17:53Z</dcterms:created>
  <dcterms:modified xsi:type="dcterms:W3CDTF">2020-06-26T11:06:50Z</dcterms:modified>
</cp:coreProperties>
</file>