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32" r:id="rId5"/>
    <p:sldId id="397" r:id="rId6"/>
    <p:sldId id="353" r:id="rId7"/>
    <p:sldId id="314" r:id="rId8"/>
    <p:sldId id="298" r:id="rId9"/>
    <p:sldId id="354" r:id="rId10"/>
    <p:sldId id="275" r:id="rId11"/>
    <p:sldId id="340" r:id="rId12"/>
    <p:sldId id="309" r:id="rId13"/>
    <p:sldId id="341" r:id="rId14"/>
    <p:sldId id="342" r:id="rId15"/>
    <p:sldId id="396" r:id="rId16"/>
    <p:sldId id="404" r:id="rId17"/>
    <p:sldId id="405" r:id="rId18"/>
    <p:sldId id="406" r:id="rId19"/>
    <p:sldId id="408" r:id="rId20"/>
    <p:sldId id="409" r:id="rId21"/>
    <p:sldId id="411" r:id="rId22"/>
    <p:sldId id="4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66048" autoAdjust="0"/>
  </p:normalViewPr>
  <p:slideViewPr>
    <p:cSldViewPr snapToGrid="0">
      <p:cViewPr varScale="1">
        <p:scale>
          <a:sx n="44" d="100"/>
          <a:sy n="44" d="100"/>
        </p:scale>
        <p:origin x="1398" y="4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lini Ojha" userId="b9efdd45-2b00-4797-a826-3212d1bc4f66" providerId="ADAL" clId="{EFD67715-104F-4555-B698-C38F223E33FB}"/>
    <pc:docChg chg="custSel modSld">
      <pc:chgData name="Shalini Ojha" userId="b9efdd45-2b00-4797-a826-3212d1bc4f66" providerId="ADAL" clId="{EFD67715-104F-4555-B698-C38F223E33FB}" dt="2020-03-25T11:28:41.238" v="227" actId="313"/>
      <pc:docMkLst>
        <pc:docMk/>
      </pc:docMkLst>
      <pc:sldChg chg="modSp">
        <pc:chgData name="Shalini Ojha" userId="b9efdd45-2b00-4797-a826-3212d1bc4f66" providerId="ADAL" clId="{EFD67715-104F-4555-B698-C38F223E33FB}" dt="2020-03-25T11:28:41.238" v="227" actId="313"/>
        <pc:sldMkLst>
          <pc:docMk/>
          <pc:sldMk cId="2197384417" sldId="409"/>
        </pc:sldMkLst>
        <pc:spChg chg="mod">
          <ac:chgData name="Shalini Ojha" userId="b9efdd45-2b00-4797-a826-3212d1bc4f66" providerId="ADAL" clId="{EFD67715-104F-4555-B698-C38F223E33FB}" dt="2020-03-25T11:28:41.238" v="227" actId="313"/>
          <ac:spMkLst>
            <pc:docMk/>
            <pc:sldMk cId="2197384417" sldId="409"/>
            <ac:spMk id="2" creationId="{00000000-0000-0000-0000-000000000000}"/>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6.xml"/><Relationship Id="rId1" Type="http://schemas.openxmlformats.org/officeDocument/2006/relationships/slide" Target="../slides/slide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s/slide16.xml"/></Relationships>
</file>

<file path=ppt/diagrams/_rels/data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239A5-E8EC-413D-BB6F-6741E8C13518}" type="doc">
      <dgm:prSet loTypeId="urn:microsoft.com/office/officeart/2008/layout/AscendingPictureAccentProcess" loCatId="picture" qsTypeId="urn:microsoft.com/office/officeart/2005/8/quickstyle/simple1" qsCatId="simple" csTypeId="urn:microsoft.com/office/officeart/2005/8/colors/accent0_2" csCatId="mainScheme" phldr="1"/>
      <dgm:spPr/>
      <dgm:t>
        <a:bodyPr/>
        <a:lstStyle/>
        <a:p>
          <a:endParaRPr lang="en-US"/>
        </a:p>
      </dgm:t>
    </dgm:pt>
    <dgm:pt modelId="{AB78049D-315E-4FC0-8342-BA9D030DE91C}">
      <dgm:prSet custT="1"/>
      <dgm:spPr/>
      <dgm:t>
        <a:bodyPr/>
        <a:lstStyle/>
        <a:p>
          <a:r>
            <a:rPr lang="en-US" sz="4400" dirty="0">
              <a:latin typeface="Arial" panose="020B0604020202020204" pitchFamily="34" charset="0"/>
              <a:cs typeface="Arial" panose="020B0604020202020204" pitchFamily="34" charset="0"/>
            </a:rPr>
            <a:t>Trial design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&amp; outcomes</a:t>
          </a:r>
        </a:p>
      </dgm:t>
    </dgm:pt>
    <dgm:pt modelId="{29777D82-A4B2-46EA-8106-600809E723C6}" type="parTrans" cxnId="{66CD6449-06F9-4D0D-8270-FA2DAA036BFB}">
      <dgm:prSet/>
      <dgm:spPr/>
      <dgm:t>
        <a:bodyPr/>
        <a:lstStyle/>
        <a:p>
          <a:endParaRPr lang="en-US"/>
        </a:p>
      </dgm:t>
    </dgm:pt>
    <dgm:pt modelId="{3E941075-3FC4-495E-A165-01E15B3F3737}" type="sibTrans" cxnId="{66CD6449-06F9-4D0D-8270-FA2DAA036BFB}">
      <dgm:prSet/>
      <dgm:spPr>
        <a:blipFill rotWithShape="1">
          <a:blip xmlns:r="http://schemas.openxmlformats.org/officeDocument/2006/relationships" r:embed="rId1"/>
          <a:stretch>
            <a:fillRect/>
          </a:stretch>
        </a:blipFill>
      </dgm:spPr>
      <dgm:t>
        <a:bodyPr/>
        <a:lstStyle/>
        <a:p>
          <a:endParaRPr lang="en-US"/>
        </a:p>
      </dgm:t>
    </dgm:pt>
    <dgm:pt modelId="{22DCCA66-6C56-41FC-B00C-838DAEC331D6}" type="pres">
      <dgm:prSet presAssocID="{CB1239A5-E8EC-413D-BB6F-6741E8C13518}" presName="Name0" presStyleCnt="0">
        <dgm:presLayoutVars>
          <dgm:chMax val="7"/>
          <dgm:chPref val="7"/>
          <dgm:dir/>
        </dgm:presLayoutVars>
      </dgm:prSet>
      <dgm:spPr/>
    </dgm:pt>
    <dgm:pt modelId="{D3491022-E624-4208-ABDE-BC7DB4AB6399}" type="pres">
      <dgm:prSet presAssocID="{AB78049D-315E-4FC0-8342-BA9D030DE91C}" presName="parTx1" presStyleLbl="node1" presStyleIdx="0" presStyleCnt="1"/>
      <dgm:spPr/>
    </dgm:pt>
    <dgm:pt modelId="{537B2B6D-FC19-4E8E-B4EA-8D449BFA9374}" type="pres">
      <dgm:prSet presAssocID="{3E941075-3FC4-495E-A165-01E15B3F3737}" presName="picture1" presStyleCnt="0"/>
      <dgm:spPr/>
    </dgm:pt>
    <dgm:pt modelId="{CA610613-698D-4644-B0C1-23A4DA4E2177}" type="pres">
      <dgm:prSet presAssocID="{3E941075-3FC4-495E-A165-01E15B3F3737}" presName="imageRepeatNode" presStyleLbl="fgImgPlace1" presStyleIdx="0" presStyleCnt="1"/>
      <dgm:spPr/>
    </dgm:pt>
  </dgm:ptLst>
  <dgm:cxnLst>
    <dgm:cxn modelId="{B708CC02-D3EC-4712-A209-7B22420DCC8B}" type="presOf" srcId="{AB78049D-315E-4FC0-8342-BA9D030DE91C}" destId="{D3491022-E624-4208-ABDE-BC7DB4AB6399}" srcOrd="0" destOrd="0" presId="urn:microsoft.com/office/officeart/2008/layout/AscendingPictureAccentProcess"/>
    <dgm:cxn modelId="{2107AA18-CA94-44D2-9EAC-8E43E5E3B41F}" type="presOf" srcId="{CB1239A5-E8EC-413D-BB6F-6741E8C13518}" destId="{22DCCA66-6C56-41FC-B00C-838DAEC331D6}" srcOrd="0" destOrd="0" presId="urn:microsoft.com/office/officeart/2008/layout/AscendingPictureAccentProcess"/>
    <dgm:cxn modelId="{66CD6449-06F9-4D0D-8270-FA2DAA036BFB}" srcId="{CB1239A5-E8EC-413D-BB6F-6741E8C13518}" destId="{AB78049D-315E-4FC0-8342-BA9D030DE91C}" srcOrd="0" destOrd="0" parTransId="{29777D82-A4B2-46EA-8106-600809E723C6}" sibTransId="{3E941075-3FC4-495E-A165-01E15B3F3737}"/>
    <dgm:cxn modelId="{354B6CB0-D285-4FBD-B6D5-3E9AF01C55E5}" type="presOf" srcId="{3E941075-3FC4-495E-A165-01E15B3F3737}" destId="{CA610613-698D-4644-B0C1-23A4DA4E2177}" srcOrd="0" destOrd="0" presId="urn:microsoft.com/office/officeart/2008/layout/AscendingPictureAccentProcess"/>
    <dgm:cxn modelId="{D11300CC-D51E-4D35-91FD-0D8AC87CB67C}" type="presParOf" srcId="{22DCCA66-6C56-41FC-B00C-838DAEC331D6}" destId="{D3491022-E624-4208-ABDE-BC7DB4AB6399}" srcOrd="0" destOrd="0" presId="urn:microsoft.com/office/officeart/2008/layout/AscendingPictureAccentProcess"/>
    <dgm:cxn modelId="{012B7213-1094-4E3F-9852-4D00E6334E83}" type="presParOf" srcId="{22DCCA66-6C56-41FC-B00C-838DAEC331D6}" destId="{537B2B6D-FC19-4E8E-B4EA-8D449BFA9374}" srcOrd="1" destOrd="0" presId="urn:microsoft.com/office/officeart/2008/layout/AscendingPictureAccentProcess"/>
    <dgm:cxn modelId="{035AA9A0-6473-4327-8FBB-AA97908C4EB7}" type="presParOf" srcId="{537B2B6D-FC19-4E8E-B4EA-8D449BFA9374}" destId="{CA610613-698D-4644-B0C1-23A4DA4E2177}"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74E1C-F2D6-4C92-A511-10FF1002F91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C282BD-9964-429B-8E86-15E895B517C0}">
      <dgm:prSet phldrT="[Text]" phldr="0" custT="1"/>
      <dgm:spPr>
        <a:solidFill>
          <a:schemeClr val="accent1">
            <a:lumMod val="40000"/>
            <a:lumOff val="60000"/>
          </a:schemeClr>
        </a:solidFill>
      </dgm:spPr>
      <dgm:t>
        <a:bodyPr/>
        <a:lstStyle/>
        <a:p>
          <a:pPr rtl="0"/>
          <a:r>
            <a:rPr lang="en-US" sz="2400" dirty="0">
              <a:latin typeface="Arial" panose="020B0604020202020204" pitchFamily="34" charset="0"/>
              <a:cs typeface="Arial" panose="020B0604020202020204" pitchFamily="34" charset="0"/>
              <a:hlinkClick xmlns:r="http://schemas.openxmlformats.org/officeDocument/2006/relationships" r:id="rId1" action="ppaction://hlinksldjump"/>
            </a:rPr>
            <a:t>Overview of</a:t>
          </a:r>
          <a:r>
            <a:rPr lang="en-US" sz="2400" b="0" i="0" u="none" strike="noStrike" cap="none" baseline="0" noProof="0" dirty="0">
              <a:latin typeface="Arial" panose="020B0604020202020204" pitchFamily="34" charset="0"/>
              <a:cs typeface="Arial" panose="020B0604020202020204" pitchFamily="34" charset="0"/>
              <a:hlinkClick xmlns:r="http://schemas.openxmlformats.org/officeDocument/2006/relationships" r:id="rId1" action="ppaction://hlinksldjump"/>
            </a:rPr>
            <a:t> trial</a:t>
          </a:r>
          <a:r>
            <a:rPr lang="en-US" sz="2400" dirty="0">
              <a:latin typeface="Arial" panose="020B0604020202020204" pitchFamily="34" charset="0"/>
              <a:cs typeface="Arial" panose="020B0604020202020204" pitchFamily="34" charset="0"/>
              <a:hlinkClick xmlns:r="http://schemas.openxmlformats.org/officeDocument/2006/relationships" r:id="rId1" action="ppaction://hlinksldjump"/>
            </a:rPr>
            <a:t> design and</a:t>
          </a:r>
          <a:r>
            <a:rPr lang="en-US" sz="2400" b="0" i="0" u="none" strike="noStrike" cap="none" baseline="0" noProof="0" dirty="0">
              <a:latin typeface="Arial" panose="020B0604020202020204" pitchFamily="34" charset="0"/>
              <a:cs typeface="Arial" panose="020B0604020202020204" pitchFamily="34" charset="0"/>
              <a:hlinkClick xmlns:r="http://schemas.openxmlformats.org/officeDocument/2006/relationships" r:id="rId1" action="ppaction://hlinksldjump"/>
            </a:rPr>
            <a:t> research question</a:t>
          </a:r>
          <a:endParaRPr lang="en-US" sz="2400" dirty="0">
            <a:latin typeface="Arial" panose="020B0604020202020204" pitchFamily="34" charset="0"/>
            <a:cs typeface="Arial" panose="020B0604020202020204" pitchFamily="34" charset="0"/>
          </a:endParaRPr>
        </a:p>
      </dgm:t>
    </dgm:pt>
    <dgm:pt modelId="{A55217DC-3A51-4828-88F5-45B11F7D9086}" type="parTrans" cxnId="{90972D4C-DF2F-4942-81DB-023FFAA559A4}">
      <dgm:prSet/>
      <dgm:spPr/>
      <dgm:t>
        <a:bodyPr/>
        <a:lstStyle/>
        <a:p>
          <a:endParaRPr lang="en-US" sz="2400">
            <a:latin typeface="Arial" panose="020B0604020202020204" pitchFamily="34" charset="0"/>
            <a:cs typeface="Arial" panose="020B0604020202020204" pitchFamily="34" charset="0"/>
          </a:endParaRPr>
        </a:p>
      </dgm:t>
    </dgm:pt>
    <dgm:pt modelId="{76AB6313-360D-419B-BB07-E298CD4F0131}" type="sibTrans" cxnId="{90972D4C-DF2F-4942-81DB-023FFAA559A4}">
      <dgm:prSet/>
      <dgm:spPr/>
      <dgm:t>
        <a:bodyPr/>
        <a:lstStyle/>
        <a:p>
          <a:endParaRPr lang="en-US" sz="2400">
            <a:latin typeface="Arial" panose="020B0604020202020204" pitchFamily="34" charset="0"/>
            <a:cs typeface="Arial" panose="020B0604020202020204" pitchFamily="34" charset="0"/>
          </a:endParaRPr>
        </a:p>
      </dgm:t>
    </dgm:pt>
    <dgm:pt modelId="{994FBE76-21CE-4A4D-9E8B-08519C8B8ECF}">
      <dgm:prSet phldrT="[Text]" phldr="0" custT="1"/>
      <dgm:spPr>
        <a:solidFill>
          <a:schemeClr val="accent1">
            <a:lumMod val="40000"/>
            <a:lumOff val="60000"/>
          </a:schemeClr>
        </a:solidFill>
      </dgm:spPr>
      <dgm:t>
        <a:bodyPr/>
        <a:lstStyle/>
        <a:p>
          <a:r>
            <a:rPr lang="en-US" sz="2400" dirty="0">
              <a:latin typeface="Arial" panose="020B0604020202020204" pitchFamily="34" charset="0"/>
              <a:cs typeface="Arial" panose="020B0604020202020204" pitchFamily="34" charset="0"/>
              <a:hlinkClick xmlns:r="http://schemas.openxmlformats.org/officeDocument/2006/relationships" r:id="rId2" action="ppaction://hlinksldjump"/>
            </a:rPr>
            <a:t>Outcomes</a:t>
          </a:r>
          <a:endParaRPr lang="en-US" sz="2400" dirty="0">
            <a:latin typeface="Arial" panose="020B0604020202020204" pitchFamily="34" charset="0"/>
            <a:cs typeface="Arial" panose="020B0604020202020204" pitchFamily="34" charset="0"/>
          </a:endParaRPr>
        </a:p>
      </dgm:t>
    </dgm:pt>
    <dgm:pt modelId="{AB990690-F98E-4E20-B58A-B4CFE7497A39}" type="parTrans" cxnId="{627C9FE5-9B4E-4E48-A6EC-FCE75E3B6D16}">
      <dgm:prSet/>
      <dgm:spPr/>
      <dgm:t>
        <a:bodyPr/>
        <a:lstStyle/>
        <a:p>
          <a:endParaRPr lang="en-US" sz="2400">
            <a:latin typeface="Arial" panose="020B0604020202020204" pitchFamily="34" charset="0"/>
            <a:cs typeface="Arial" panose="020B0604020202020204" pitchFamily="34" charset="0"/>
          </a:endParaRPr>
        </a:p>
      </dgm:t>
    </dgm:pt>
    <dgm:pt modelId="{8597DC57-F9A1-405F-9181-0C58F100D7A1}" type="sibTrans" cxnId="{627C9FE5-9B4E-4E48-A6EC-FCE75E3B6D16}">
      <dgm:prSet/>
      <dgm:spPr/>
      <dgm:t>
        <a:bodyPr/>
        <a:lstStyle/>
        <a:p>
          <a:endParaRPr lang="en-US" sz="2400">
            <a:latin typeface="Arial" panose="020B0604020202020204" pitchFamily="34" charset="0"/>
            <a:cs typeface="Arial" panose="020B0604020202020204" pitchFamily="34" charset="0"/>
          </a:endParaRPr>
        </a:p>
      </dgm:t>
    </dgm:pt>
    <dgm:pt modelId="{E2EA0D7F-07F8-4AF0-A38B-5EE8F0EE1390}">
      <dgm:prSet phldrT="[Text]" custT="1"/>
      <dgm:spPr>
        <a:solidFill>
          <a:schemeClr val="accent1">
            <a:lumMod val="40000"/>
            <a:lumOff val="60000"/>
          </a:schemeClr>
        </a:solidFill>
      </dgm:spPr>
      <dgm:t>
        <a:bodyPr/>
        <a:lstStyle/>
        <a:p>
          <a:pPr rtl="0"/>
          <a:r>
            <a:rPr lang="en-US" sz="2400" dirty="0">
              <a:latin typeface="Arial" panose="020B0604020202020204" pitchFamily="34" charset="0"/>
              <a:cs typeface="Arial" panose="020B0604020202020204" pitchFamily="34" charset="0"/>
              <a:hlinkClick xmlns:r="http://schemas.openxmlformats.org/officeDocument/2006/relationships" r:id="rId3" action="ppaction://hlinksldjump"/>
            </a:rPr>
            <a:t>Inclusion and exclusion criteria</a:t>
          </a:r>
          <a:r>
            <a:rPr lang="en-US" sz="2400" dirty="0">
              <a:latin typeface="Arial" panose="020B0604020202020204" pitchFamily="34" charset="0"/>
              <a:cs typeface="Arial" panose="020B0604020202020204" pitchFamily="34" charset="0"/>
            </a:rPr>
            <a:t> </a:t>
          </a:r>
        </a:p>
      </dgm:t>
    </dgm:pt>
    <dgm:pt modelId="{0E288B05-63BC-4BA6-91EB-2FAC2170FD04}" type="parTrans" cxnId="{78309064-2A32-4785-9B67-076D3D072B34}">
      <dgm:prSet/>
      <dgm:spPr/>
      <dgm:t>
        <a:bodyPr/>
        <a:lstStyle/>
        <a:p>
          <a:endParaRPr lang="en-US" sz="2400">
            <a:latin typeface="Arial" panose="020B0604020202020204" pitchFamily="34" charset="0"/>
            <a:cs typeface="Arial" panose="020B0604020202020204" pitchFamily="34" charset="0"/>
          </a:endParaRPr>
        </a:p>
      </dgm:t>
    </dgm:pt>
    <dgm:pt modelId="{B73C5381-2718-43CE-9DF7-3102DB5F4D94}" type="sibTrans" cxnId="{78309064-2A32-4785-9B67-076D3D072B34}">
      <dgm:prSet/>
      <dgm:spPr/>
      <dgm:t>
        <a:bodyPr/>
        <a:lstStyle/>
        <a:p>
          <a:endParaRPr lang="en-US" sz="2400">
            <a:latin typeface="Arial" panose="020B0604020202020204" pitchFamily="34" charset="0"/>
            <a:cs typeface="Arial" panose="020B0604020202020204" pitchFamily="34" charset="0"/>
          </a:endParaRPr>
        </a:p>
      </dgm:t>
    </dgm:pt>
    <dgm:pt modelId="{586A447D-A0CA-4CE0-87A7-FA451827210A}">
      <dgm:prSet phldrT="[Text]" custT="1"/>
      <dgm:spPr>
        <a:solidFill>
          <a:schemeClr val="accent1">
            <a:lumMod val="40000"/>
            <a:lumOff val="60000"/>
          </a:schemeClr>
        </a:solidFill>
      </dgm:spPr>
      <dgm:t>
        <a:bodyPr/>
        <a:lstStyle/>
        <a:p>
          <a:r>
            <a:rPr lang="en-US" sz="2400" dirty="0">
              <a:latin typeface="Arial" panose="020B0604020202020204" pitchFamily="34" charset="0"/>
              <a:cs typeface="Arial" panose="020B0604020202020204" pitchFamily="34" charset="0"/>
              <a:hlinkClick xmlns:r="http://schemas.openxmlformats.org/officeDocument/2006/relationships" r:id="rId4" action="ppaction://hlinksldjump"/>
            </a:rPr>
            <a:t>Intervention</a:t>
          </a:r>
          <a:endParaRPr lang="en-US" sz="2400" dirty="0">
            <a:latin typeface="Arial" panose="020B0604020202020204" pitchFamily="34" charset="0"/>
            <a:cs typeface="Arial" panose="020B0604020202020204" pitchFamily="34" charset="0"/>
          </a:endParaRPr>
        </a:p>
      </dgm:t>
    </dgm:pt>
    <dgm:pt modelId="{8B697C01-2DB7-43C9-BC5F-8D11F4D499FF}" type="parTrans" cxnId="{5DDBBD93-3828-4B08-B4A3-CA9B9ECADEA0}">
      <dgm:prSet/>
      <dgm:spPr/>
      <dgm:t>
        <a:bodyPr/>
        <a:lstStyle/>
        <a:p>
          <a:endParaRPr lang="en-US" sz="2400">
            <a:latin typeface="Arial" panose="020B0604020202020204" pitchFamily="34" charset="0"/>
            <a:cs typeface="Arial" panose="020B0604020202020204" pitchFamily="34" charset="0"/>
          </a:endParaRPr>
        </a:p>
      </dgm:t>
    </dgm:pt>
    <dgm:pt modelId="{E90E467C-05BC-4A38-9DBE-2310BCF1A67D}" type="sibTrans" cxnId="{5DDBBD93-3828-4B08-B4A3-CA9B9ECADEA0}">
      <dgm:prSet/>
      <dgm:spPr/>
      <dgm:t>
        <a:bodyPr/>
        <a:lstStyle/>
        <a:p>
          <a:endParaRPr lang="en-US" sz="2400">
            <a:latin typeface="Arial" panose="020B0604020202020204" pitchFamily="34" charset="0"/>
            <a:cs typeface="Arial" panose="020B0604020202020204" pitchFamily="34" charset="0"/>
          </a:endParaRPr>
        </a:p>
      </dgm:t>
    </dgm:pt>
    <dgm:pt modelId="{7A42B22E-8591-4039-BCC4-C58C3CDFB732}" type="pres">
      <dgm:prSet presAssocID="{D2474E1C-F2D6-4C92-A511-10FF1002F91F}" presName="Name0" presStyleCnt="0">
        <dgm:presLayoutVars>
          <dgm:chMax val="7"/>
          <dgm:chPref val="7"/>
          <dgm:dir/>
        </dgm:presLayoutVars>
      </dgm:prSet>
      <dgm:spPr/>
    </dgm:pt>
    <dgm:pt modelId="{55D07495-94C5-4F56-AA68-28D4C0C74788}" type="pres">
      <dgm:prSet presAssocID="{D2474E1C-F2D6-4C92-A511-10FF1002F91F}" presName="Name1" presStyleCnt="0"/>
      <dgm:spPr/>
    </dgm:pt>
    <dgm:pt modelId="{98C95C1F-4977-4C55-A0C2-45B6B8A9E02E}" type="pres">
      <dgm:prSet presAssocID="{D2474E1C-F2D6-4C92-A511-10FF1002F91F}" presName="cycle" presStyleCnt="0"/>
      <dgm:spPr/>
    </dgm:pt>
    <dgm:pt modelId="{4E5B89D7-9ECB-4C6A-B880-EF890C6CD64D}" type="pres">
      <dgm:prSet presAssocID="{D2474E1C-F2D6-4C92-A511-10FF1002F91F}" presName="srcNode" presStyleLbl="node1" presStyleIdx="0" presStyleCnt="4"/>
      <dgm:spPr/>
    </dgm:pt>
    <dgm:pt modelId="{66AB7C97-8841-4678-9829-181EC2390E33}" type="pres">
      <dgm:prSet presAssocID="{D2474E1C-F2D6-4C92-A511-10FF1002F91F}" presName="conn" presStyleLbl="parChTrans1D2" presStyleIdx="0" presStyleCnt="1"/>
      <dgm:spPr/>
    </dgm:pt>
    <dgm:pt modelId="{69C78E2F-85B1-4435-B6D0-2D583B09DF59}" type="pres">
      <dgm:prSet presAssocID="{D2474E1C-F2D6-4C92-A511-10FF1002F91F}" presName="extraNode" presStyleLbl="node1" presStyleIdx="0" presStyleCnt="4"/>
      <dgm:spPr/>
    </dgm:pt>
    <dgm:pt modelId="{4A6DC771-FDDE-40FD-AAEF-424CFDC75FEF}" type="pres">
      <dgm:prSet presAssocID="{D2474E1C-F2D6-4C92-A511-10FF1002F91F}" presName="dstNode" presStyleLbl="node1" presStyleIdx="0" presStyleCnt="4"/>
      <dgm:spPr/>
    </dgm:pt>
    <dgm:pt modelId="{79E63F44-D4C9-43DF-927A-700F8C6C71A3}" type="pres">
      <dgm:prSet presAssocID="{74C282BD-9964-429B-8E86-15E895B517C0}" presName="text_1" presStyleLbl="node1" presStyleIdx="0" presStyleCnt="4">
        <dgm:presLayoutVars>
          <dgm:bulletEnabled val="1"/>
        </dgm:presLayoutVars>
      </dgm:prSet>
      <dgm:spPr/>
    </dgm:pt>
    <dgm:pt modelId="{B4C92BD6-8038-4D3B-BAF4-D362EB1E409C}" type="pres">
      <dgm:prSet presAssocID="{74C282BD-9964-429B-8E86-15E895B517C0}" presName="accent_1" presStyleCnt="0"/>
      <dgm:spPr/>
    </dgm:pt>
    <dgm:pt modelId="{FEAD7B41-AB33-43D1-B7B8-5F1B9A086D33}" type="pres">
      <dgm:prSet presAssocID="{74C282BD-9964-429B-8E86-15E895B517C0}" presName="accentRepeatNode" presStyleLbl="solidFgAcc1" presStyleIdx="0" presStyleCnt="4"/>
      <dgm:spPr>
        <a:blipFill rotWithShape="0">
          <a:blip xmlns:r="http://schemas.openxmlformats.org/officeDocument/2006/relationships" r:embed="rId5"/>
          <a:stretch>
            <a:fillRect/>
          </a:stretch>
        </a:blipFill>
      </dgm:spPr>
    </dgm:pt>
    <dgm:pt modelId="{4B096E13-8F6C-4F44-B66F-E392562812F9}" type="pres">
      <dgm:prSet presAssocID="{994FBE76-21CE-4A4D-9E8B-08519C8B8ECF}" presName="text_2" presStyleLbl="node1" presStyleIdx="1" presStyleCnt="4">
        <dgm:presLayoutVars>
          <dgm:bulletEnabled val="1"/>
        </dgm:presLayoutVars>
      </dgm:prSet>
      <dgm:spPr/>
    </dgm:pt>
    <dgm:pt modelId="{650690A7-F083-498A-B96B-6EA85392DB06}" type="pres">
      <dgm:prSet presAssocID="{994FBE76-21CE-4A4D-9E8B-08519C8B8ECF}" presName="accent_2" presStyleCnt="0"/>
      <dgm:spPr/>
    </dgm:pt>
    <dgm:pt modelId="{A8BBB221-08FC-46FC-AC4B-8D71FB91CEE4}" type="pres">
      <dgm:prSet presAssocID="{994FBE76-21CE-4A4D-9E8B-08519C8B8ECF}" presName="accentRepeatNode" presStyleLbl="solidFgAcc1" presStyleIdx="1" presStyleCnt="4"/>
      <dgm:spPr>
        <a:blipFill rotWithShape="0">
          <a:blip xmlns:r="http://schemas.openxmlformats.org/officeDocument/2006/relationships" r:embed="rId5"/>
          <a:stretch>
            <a:fillRect/>
          </a:stretch>
        </a:blipFill>
      </dgm:spPr>
    </dgm:pt>
    <dgm:pt modelId="{480200F5-489C-4224-B296-A84518D37B8E}" type="pres">
      <dgm:prSet presAssocID="{E2EA0D7F-07F8-4AF0-A38B-5EE8F0EE1390}" presName="text_3" presStyleLbl="node1" presStyleIdx="2" presStyleCnt="4">
        <dgm:presLayoutVars>
          <dgm:bulletEnabled val="1"/>
        </dgm:presLayoutVars>
      </dgm:prSet>
      <dgm:spPr/>
    </dgm:pt>
    <dgm:pt modelId="{D41D5A57-94F1-4E00-84E0-AC052EB460ED}" type="pres">
      <dgm:prSet presAssocID="{E2EA0D7F-07F8-4AF0-A38B-5EE8F0EE1390}" presName="accent_3" presStyleCnt="0"/>
      <dgm:spPr/>
    </dgm:pt>
    <dgm:pt modelId="{789D271A-3730-4723-B6FF-0C9CF2502C5C}" type="pres">
      <dgm:prSet presAssocID="{E2EA0D7F-07F8-4AF0-A38B-5EE8F0EE1390}" presName="accentRepeatNode" presStyleLbl="solidFgAcc1" presStyleIdx="2" presStyleCnt="4"/>
      <dgm:spPr>
        <a:blipFill rotWithShape="0">
          <a:blip xmlns:r="http://schemas.openxmlformats.org/officeDocument/2006/relationships" r:embed="rId5"/>
          <a:stretch>
            <a:fillRect/>
          </a:stretch>
        </a:blipFill>
      </dgm:spPr>
    </dgm:pt>
    <dgm:pt modelId="{CBD89FE3-E586-4587-8230-5F88F5112467}" type="pres">
      <dgm:prSet presAssocID="{586A447D-A0CA-4CE0-87A7-FA451827210A}" presName="text_4" presStyleLbl="node1" presStyleIdx="3" presStyleCnt="4">
        <dgm:presLayoutVars>
          <dgm:bulletEnabled val="1"/>
        </dgm:presLayoutVars>
      </dgm:prSet>
      <dgm:spPr/>
    </dgm:pt>
    <dgm:pt modelId="{A1802C4B-D71F-4368-B81D-D362D6E60F06}" type="pres">
      <dgm:prSet presAssocID="{586A447D-A0CA-4CE0-87A7-FA451827210A}" presName="accent_4" presStyleCnt="0"/>
      <dgm:spPr/>
    </dgm:pt>
    <dgm:pt modelId="{CEA8C037-B8D0-43E9-9649-F364C5E303C0}" type="pres">
      <dgm:prSet presAssocID="{586A447D-A0CA-4CE0-87A7-FA451827210A}" presName="accentRepeatNode" presStyleLbl="solidFgAcc1" presStyleIdx="3" presStyleCnt="4"/>
      <dgm:spPr>
        <a:blipFill rotWithShape="0">
          <a:blip xmlns:r="http://schemas.openxmlformats.org/officeDocument/2006/relationships" r:embed="rId6"/>
          <a:stretch>
            <a:fillRect/>
          </a:stretch>
        </a:blipFill>
      </dgm:spPr>
    </dgm:pt>
  </dgm:ptLst>
  <dgm:cxnLst>
    <dgm:cxn modelId="{78309064-2A32-4785-9B67-076D3D072B34}" srcId="{D2474E1C-F2D6-4C92-A511-10FF1002F91F}" destId="{E2EA0D7F-07F8-4AF0-A38B-5EE8F0EE1390}" srcOrd="2" destOrd="0" parTransId="{0E288B05-63BC-4BA6-91EB-2FAC2170FD04}" sibTransId="{B73C5381-2718-43CE-9DF7-3102DB5F4D94}"/>
    <dgm:cxn modelId="{90972D4C-DF2F-4942-81DB-023FFAA559A4}" srcId="{D2474E1C-F2D6-4C92-A511-10FF1002F91F}" destId="{74C282BD-9964-429B-8E86-15E895B517C0}" srcOrd="0" destOrd="0" parTransId="{A55217DC-3A51-4828-88F5-45B11F7D9086}" sibTransId="{76AB6313-360D-419B-BB07-E298CD4F0131}"/>
    <dgm:cxn modelId="{DDC6D657-FEA1-4FD4-8B79-2BAD510F05B6}" type="presOf" srcId="{E2EA0D7F-07F8-4AF0-A38B-5EE8F0EE1390}" destId="{480200F5-489C-4224-B296-A84518D37B8E}" srcOrd="0" destOrd="0" presId="urn:microsoft.com/office/officeart/2008/layout/VerticalCurvedList"/>
    <dgm:cxn modelId="{5DDBBD93-3828-4B08-B4A3-CA9B9ECADEA0}" srcId="{D2474E1C-F2D6-4C92-A511-10FF1002F91F}" destId="{586A447D-A0CA-4CE0-87A7-FA451827210A}" srcOrd="3" destOrd="0" parTransId="{8B697C01-2DB7-43C9-BC5F-8D11F4D499FF}" sibTransId="{E90E467C-05BC-4A38-9DBE-2310BCF1A67D}"/>
    <dgm:cxn modelId="{E0F484B4-FAAA-4F3C-B9A2-1985ED0AA8D0}" type="presOf" srcId="{76AB6313-360D-419B-BB07-E298CD4F0131}" destId="{66AB7C97-8841-4678-9829-181EC2390E33}" srcOrd="0" destOrd="0" presId="urn:microsoft.com/office/officeart/2008/layout/VerticalCurvedList"/>
    <dgm:cxn modelId="{889D60D2-4929-4A59-85E8-98C294496B9D}" type="presOf" srcId="{994FBE76-21CE-4A4D-9E8B-08519C8B8ECF}" destId="{4B096E13-8F6C-4F44-B66F-E392562812F9}" srcOrd="0" destOrd="0" presId="urn:microsoft.com/office/officeart/2008/layout/VerticalCurvedList"/>
    <dgm:cxn modelId="{627C9FE5-9B4E-4E48-A6EC-FCE75E3B6D16}" srcId="{D2474E1C-F2D6-4C92-A511-10FF1002F91F}" destId="{994FBE76-21CE-4A4D-9E8B-08519C8B8ECF}" srcOrd="1" destOrd="0" parTransId="{AB990690-F98E-4E20-B58A-B4CFE7497A39}" sibTransId="{8597DC57-F9A1-405F-9181-0C58F100D7A1}"/>
    <dgm:cxn modelId="{87BBD8E6-BAC9-47F9-B275-8893208B4C10}" type="presOf" srcId="{74C282BD-9964-429B-8E86-15E895B517C0}" destId="{79E63F44-D4C9-43DF-927A-700F8C6C71A3}" srcOrd="0" destOrd="0" presId="urn:microsoft.com/office/officeart/2008/layout/VerticalCurvedList"/>
    <dgm:cxn modelId="{694560EF-5003-4C66-8423-51590BC34E5F}" type="presOf" srcId="{586A447D-A0CA-4CE0-87A7-FA451827210A}" destId="{CBD89FE3-E586-4587-8230-5F88F5112467}" srcOrd="0" destOrd="0" presId="urn:microsoft.com/office/officeart/2008/layout/VerticalCurvedList"/>
    <dgm:cxn modelId="{98CBCDF0-8732-41A7-BE5C-CA9828C7C57C}" type="presOf" srcId="{D2474E1C-F2D6-4C92-A511-10FF1002F91F}" destId="{7A42B22E-8591-4039-BCC4-C58C3CDFB732}" srcOrd="0" destOrd="0" presId="urn:microsoft.com/office/officeart/2008/layout/VerticalCurvedList"/>
    <dgm:cxn modelId="{69A876B2-281A-4566-96EA-939C2C47E9CE}" type="presParOf" srcId="{7A42B22E-8591-4039-BCC4-C58C3CDFB732}" destId="{55D07495-94C5-4F56-AA68-28D4C0C74788}" srcOrd="0" destOrd="0" presId="urn:microsoft.com/office/officeart/2008/layout/VerticalCurvedList"/>
    <dgm:cxn modelId="{47C0935B-9509-4897-996A-BEA9066FEDE2}" type="presParOf" srcId="{55D07495-94C5-4F56-AA68-28D4C0C74788}" destId="{98C95C1F-4977-4C55-A0C2-45B6B8A9E02E}" srcOrd="0" destOrd="0" presId="urn:microsoft.com/office/officeart/2008/layout/VerticalCurvedList"/>
    <dgm:cxn modelId="{B9D30558-2BA5-4399-8498-411E5389EE96}" type="presParOf" srcId="{98C95C1F-4977-4C55-A0C2-45B6B8A9E02E}" destId="{4E5B89D7-9ECB-4C6A-B880-EF890C6CD64D}" srcOrd="0" destOrd="0" presId="urn:microsoft.com/office/officeart/2008/layout/VerticalCurvedList"/>
    <dgm:cxn modelId="{D6D324A5-D63D-4141-AB8F-F1F19D0FAB91}" type="presParOf" srcId="{98C95C1F-4977-4C55-A0C2-45B6B8A9E02E}" destId="{66AB7C97-8841-4678-9829-181EC2390E33}" srcOrd="1" destOrd="0" presId="urn:microsoft.com/office/officeart/2008/layout/VerticalCurvedList"/>
    <dgm:cxn modelId="{44D4CD25-4DE8-43A1-A72D-D47D00933A5B}" type="presParOf" srcId="{98C95C1F-4977-4C55-A0C2-45B6B8A9E02E}" destId="{69C78E2F-85B1-4435-B6D0-2D583B09DF59}" srcOrd="2" destOrd="0" presId="urn:microsoft.com/office/officeart/2008/layout/VerticalCurvedList"/>
    <dgm:cxn modelId="{DA16129F-5C59-4D10-9626-45866AFA02AB}" type="presParOf" srcId="{98C95C1F-4977-4C55-A0C2-45B6B8A9E02E}" destId="{4A6DC771-FDDE-40FD-AAEF-424CFDC75FEF}" srcOrd="3" destOrd="0" presId="urn:microsoft.com/office/officeart/2008/layout/VerticalCurvedList"/>
    <dgm:cxn modelId="{DA04D515-78E1-4550-80A8-8D5D5B4C16E3}" type="presParOf" srcId="{55D07495-94C5-4F56-AA68-28D4C0C74788}" destId="{79E63F44-D4C9-43DF-927A-700F8C6C71A3}" srcOrd="1" destOrd="0" presId="urn:microsoft.com/office/officeart/2008/layout/VerticalCurvedList"/>
    <dgm:cxn modelId="{0EF1B637-53B2-4988-867C-3736AC339539}" type="presParOf" srcId="{55D07495-94C5-4F56-AA68-28D4C0C74788}" destId="{B4C92BD6-8038-4D3B-BAF4-D362EB1E409C}" srcOrd="2" destOrd="0" presId="urn:microsoft.com/office/officeart/2008/layout/VerticalCurvedList"/>
    <dgm:cxn modelId="{2F5361F1-17A4-4A55-A125-10AB8B0CF5CF}" type="presParOf" srcId="{B4C92BD6-8038-4D3B-BAF4-D362EB1E409C}" destId="{FEAD7B41-AB33-43D1-B7B8-5F1B9A086D33}" srcOrd="0" destOrd="0" presId="urn:microsoft.com/office/officeart/2008/layout/VerticalCurvedList"/>
    <dgm:cxn modelId="{5F7443C3-83B0-437E-ADEC-F04E38B8ED84}" type="presParOf" srcId="{55D07495-94C5-4F56-AA68-28D4C0C74788}" destId="{4B096E13-8F6C-4F44-B66F-E392562812F9}" srcOrd="3" destOrd="0" presId="urn:microsoft.com/office/officeart/2008/layout/VerticalCurvedList"/>
    <dgm:cxn modelId="{D645C89E-C40E-4C51-BF40-4CDE07A05B61}" type="presParOf" srcId="{55D07495-94C5-4F56-AA68-28D4C0C74788}" destId="{650690A7-F083-498A-B96B-6EA85392DB06}" srcOrd="4" destOrd="0" presId="urn:microsoft.com/office/officeart/2008/layout/VerticalCurvedList"/>
    <dgm:cxn modelId="{25B78492-460F-46CE-9171-0F152D0C85F6}" type="presParOf" srcId="{650690A7-F083-498A-B96B-6EA85392DB06}" destId="{A8BBB221-08FC-46FC-AC4B-8D71FB91CEE4}" srcOrd="0" destOrd="0" presId="urn:microsoft.com/office/officeart/2008/layout/VerticalCurvedList"/>
    <dgm:cxn modelId="{BB56C126-0FD3-46BD-83EC-96457BC7B61C}" type="presParOf" srcId="{55D07495-94C5-4F56-AA68-28D4C0C74788}" destId="{480200F5-489C-4224-B296-A84518D37B8E}" srcOrd="5" destOrd="0" presId="urn:microsoft.com/office/officeart/2008/layout/VerticalCurvedList"/>
    <dgm:cxn modelId="{FC4726B1-F86A-4D3D-8E6B-C310EA3D8C20}" type="presParOf" srcId="{55D07495-94C5-4F56-AA68-28D4C0C74788}" destId="{D41D5A57-94F1-4E00-84E0-AC052EB460ED}" srcOrd="6" destOrd="0" presId="urn:microsoft.com/office/officeart/2008/layout/VerticalCurvedList"/>
    <dgm:cxn modelId="{143E8E14-F46D-4190-B05B-5DAA8163BCD9}" type="presParOf" srcId="{D41D5A57-94F1-4E00-84E0-AC052EB460ED}" destId="{789D271A-3730-4723-B6FF-0C9CF2502C5C}" srcOrd="0" destOrd="0" presId="urn:microsoft.com/office/officeart/2008/layout/VerticalCurvedList"/>
    <dgm:cxn modelId="{C651E248-1AC2-418D-B5F6-0DE23236F504}" type="presParOf" srcId="{55D07495-94C5-4F56-AA68-28D4C0C74788}" destId="{CBD89FE3-E586-4587-8230-5F88F5112467}" srcOrd="7" destOrd="0" presId="urn:microsoft.com/office/officeart/2008/layout/VerticalCurvedList"/>
    <dgm:cxn modelId="{3DECA2D2-B1AD-4BBA-A3FB-9804CCC40541}" type="presParOf" srcId="{55D07495-94C5-4F56-AA68-28D4C0C74788}" destId="{A1802C4B-D71F-4368-B81D-D362D6E60F06}" srcOrd="8" destOrd="0" presId="urn:microsoft.com/office/officeart/2008/layout/VerticalCurvedList"/>
    <dgm:cxn modelId="{01B6C43D-93B2-4823-ABDF-6D6C9032F7BF}" type="presParOf" srcId="{A1802C4B-D71F-4368-B81D-D362D6E60F06}" destId="{CEA8C037-B8D0-43E9-9649-F364C5E303C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474E1C-F2D6-4C92-A511-10FF1002F91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C282BD-9964-429B-8E86-15E895B517C0}">
      <dgm:prSet phldrT="[Text]" custT="1"/>
      <dgm:spPr/>
      <dgm:t>
        <a:bodyPr/>
        <a:lstStyle/>
        <a:p>
          <a:r>
            <a:rPr lang="en-US" sz="2400">
              <a:latin typeface="Arial" panose="020B0604020202020204" pitchFamily="34" charset="0"/>
              <a:cs typeface="Arial" panose="020B0604020202020204" pitchFamily="34" charset="0"/>
            </a:rPr>
            <a:t>Multi-</a:t>
          </a:r>
          <a:r>
            <a:rPr lang="en-US" sz="2400" err="1">
              <a:latin typeface="Arial" panose="020B0604020202020204" pitchFamily="34" charset="0"/>
              <a:cs typeface="Arial" panose="020B0604020202020204" pitchFamily="34" charset="0"/>
            </a:rPr>
            <a:t>centre</a:t>
          </a:r>
          <a:r>
            <a:rPr lang="en-US" sz="2400">
              <a:latin typeface="Arial" panose="020B0604020202020204" pitchFamily="34" charset="0"/>
              <a:cs typeface="Arial" panose="020B0604020202020204" pitchFamily="34" charset="0"/>
            </a:rPr>
            <a:t>, open, parallel, </a:t>
          </a:r>
          <a:br>
            <a:rPr lang="en-US" sz="2400">
              <a:latin typeface="Arial" panose="020B0604020202020204" pitchFamily="34" charset="0"/>
              <a:cs typeface="Arial" panose="020B0604020202020204" pitchFamily="34" charset="0"/>
            </a:rPr>
          </a:br>
          <a:r>
            <a:rPr lang="en-US" sz="2400" err="1">
              <a:latin typeface="Arial" panose="020B0604020202020204" pitchFamily="34" charset="0"/>
              <a:cs typeface="Arial" panose="020B0604020202020204" pitchFamily="34" charset="0"/>
            </a:rPr>
            <a:t>randomised</a:t>
          </a:r>
          <a:r>
            <a:rPr lang="en-US" sz="2400">
              <a:latin typeface="Arial" panose="020B0604020202020204" pitchFamily="34" charset="0"/>
              <a:cs typeface="Arial" panose="020B0604020202020204" pitchFamily="34" charset="0"/>
            </a:rPr>
            <a:t> controlled, superiority trial</a:t>
          </a:r>
        </a:p>
      </dgm:t>
    </dgm:pt>
    <dgm:pt modelId="{A55217DC-3A51-4828-88F5-45B11F7D9086}" type="parTrans" cxnId="{90972D4C-DF2F-4942-81DB-023FFAA559A4}">
      <dgm:prSet/>
      <dgm:spPr/>
      <dgm:t>
        <a:bodyPr/>
        <a:lstStyle/>
        <a:p>
          <a:endParaRPr lang="en-US" sz="2400">
            <a:latin typeface="Arial" panose="020B0604020202020204" pitchFamily="34" charset="0"/>
            <a:cs typeface="Arial" panose="020B0604020202020204" pitchFamily="34" charset="0"/>
          </a:endParaRPr>
        </a:p>
      </dgm:t>
    </dgm:pt>
    <dgm:pt modelId="{76AB6313-360D-419B-BB07-E298CD4F0131}" type="sibTrans" cxnId="{90972D4C-DF2F-4942-81DB-023FFAA559A4}">
      <dgm:prSet/>
      <dgm:spPr/>
      <dgm:t>
        <a:bodyPr/>
        <a:lstStyle/>
        <a:p>
          <a:endParaRPr lang="en-US" sz="2400">
            <a:latin typeface="Arial" panose="020B0604020202020204" pitchFamily="34" charset="0"/>
            <a:cs typeface="Arial" panose="020B0604020202020204" pitchFamily="34" charset="0"/>
          </a:endParaRPr>
        </a:p>
      </dgm:t>
    </dgm:pt>
    <dgm:pt modelId="{994FBE76-21CE-4A4D-9E8B-08519C8B8ECF}">
      <dgm:prSet phldrT="[Text]" custT="1"/>
      <dgm:spPr/>
      <dgm:t>
        <a:bodyPr/>
        <a:lstStyle/>
        <a:p>
          <a:r>
            <a:rPr lang="en-US" sz="2400">
              <a:latin typeface="Arial" panose="020B0604020202020204" pitchFamily="34" charset="0"/>
              <a:cs typeface="Arial" panose="020B0604020202020204" pitchFamily="34" charset="0"/>
            </a:rPr>
            <a:t>Setting: 40 neonatal units across the UK</a:t>
          </a:r>
        </a:p>
      </dgm:t>
    </dgm:pt>
    <dgm:pt modelId="{AB990690-F98E-4E20-B58A-B4CFE7497A39}" type="parTrans" cxnId="{627C9FE5-9B4E-4E48-A6EC-FCE75E3B6D16}">
      <dgm:prSet/>
      <dgm:spPr/>
      <dgm:t>
        <a:bodyPr/>
        <a:lstStyle/>
        <a:p>
          <a:endParaRPr lang="en-US" sz="2400">
            <a:latin typeface="Arial" panose="020B0604020202020204" pitchFamily="34" charset="0"/>
            <a:cs typeface="Arial" panose="020B0604020202020204" pitchFamily="34" charset="0"/>
          </a:endParaRPr>
        </a:p>
      </dgm:t>
    </dgm:pt>
    <dgm:pt modelId="{8597DC57-F9A1-405F-9181-0C58F100D7A1}" type="sibTrans" cxnId="{627C9FE5-9B4E-4E48-A6EC-FCE75E3B6D16}">
      <dgm:prSet/>
      <dgm:spPr/>
      <dgm:t>
        <a:bodyPr/>
        <a:lstStyle/>
        <a:p>
          <a:endParaRPr lang="en-US" sz="2400">
            <a:latin typeface="Arial" panose="020B0604020202020204" pitchFamily="34" charset="0"/>
            <a:cs typeface="Arial" panose="020B0604020202020204" pitchFamily="34" charset="0"/>
          </a:endParaRPr>
        </a:p>
      </dgm:t>
    </dgm:pt>
    <dgm:pt modelId="{E2EA0D7F-07F8-4AF0-A38B-5EE8F0EE1390}">
      <dgm:prSet phldrT="[Text]" custT="1"/>
      <dgm:spPr/>
      <dgm:t>
        <a:bodyPr/>
        <a:lstStyle/>
        <a:p>
          <a:r>
            <a:rPr lang="en-US" sz="2400" dirty="0">
              <a:latin typeface="Arial" panose="020B0604020202020204" pitchFamily="34" charset="0"/>
              <a:cs typeface="Arial" panose="020B0604020202020204" pitchFamily="34" charset="0"/>
            </a:rPr>
            <a:t>Sample size: 2088 infants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(1770 women)		</a:t>
          </a:r>
        </a:p>
      </dgm:t>
    </dgm:pt>
    <dgm:pt modelId="{0E288B05-63BC-4BA6-91EB-2FAC2170FD04}" type="parTrans" cxnId="{78309064-2A32-4785-9B67-076D3D072B34}">
      <dgm:prSet/>
      <dgm:spPr/>
      <dgm:t>
        <a:bodyPr/>
        <a:lstStyle/>
        <a:p>
          <a:endParaRPr lang="en-US" sz="2400">
            <a:latin typeface="Arial" panose="020B0604020202020204" pitchFamily="34" charset="0"/>
            <a:cs typeface="Arial" panose="020B0604020202020204" pitchFamily="34" charset="0"/>
          </a:endParaRPr>
        </a:p>
      </dgm:t>
    </dgm:pt>
    <dgm:pt modelId="{B73C5381-2718-43CE-9DF7-3102DB5F4D94}" type="sibTrans" cxnId="{78309064-2A32-4785-9B67-076D3D072B34}">
      <dgm:prSet/>
      <dgm:spPr/>
      <dgm:t>
        <a:bodyPr/>
        <a:lstStyle/>
        <a:p>
          <a:endParaRPr lang="en-US" sz="2400">
            <a:latin typeface="Arial" panose="020B0604020202020204" pitchFamily="34" charset="0"/>
            <a:cs typeface="Arial" panose="020B0604020202020204" pitchFamily="34" charset="0"/>
          </a:endParaRPr>
        </a:p>
      </dgm:t>
    </dgm:pt>
    <dgm:pt modelId="{586A447D-A0CA-4CE0-87A7-FA451827210A}">
      <dgm:prSet phldrT="[Text]" custT="1"/>
      <dgm:spPr/>
      <dgm:t>
        <a:bodyPr/>
        <a:lstStyle/>
        <a:p>
          <a:r>
            <a:rPr lang="en-US" sz="2400">
              <a:latin typeface="Arial" panose="020B0604020202020204" pitchFamily="34" charset="0"/>
              <a:cs typeface="Arial" panose="020B0604020202020204" pitchFamily="34" charset="0"/>
            </a:rPr>
            <a:t>Recruiting over 36 months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(Oct 2019 – Sept 2022)</a:t>
          </a:r>
        </a:p>
      </dgm:t>
    </dgm:pt>
    <dgm:pt modelId="{8B697C01-2DB7-43C9-BC5F-8D11F4D499FF}" type="parTrans" cxnId="{5DDBBD93-3828-4B08-B4A3-CA9B9ECADEA0}">
      <dgm:prSet/>
      <dgm:spPr/>
      <dgm:t>
        <a:bodyPr/>
        <a:lstStyle/>
        <a:p>
          <a:endParaRPr lang="en-US" sz="2400">
            <a:latin typeface="Arial" panose="020B0604020202020204" pitchFamily="34" charset="0"/>
            <a:cs typeface="Arial" panose="020B0604020202020204" pitchFamily="34" charset="0"/>
          </a:endParaRPr>
        </a:p>
      </dgm:t>
    </dgm:pt>
    <dgm:pt modelId="{E90E467C-05BC-4A38-9DBE-2310BCF1A67D}" type="sibTrans" cxnId="{5DDBBD93-3828-4B08-B4A3-CA9B9ECADEA0}">
      <dgm:prSet/>
      <dgm:spPr/>
      <dgm:t>
        <a:bodyPr/>
        <a:lstStyle/>
        <a:p>
          <a:endParaRPr lang="en-US" sz="2400">
            <a:latin typeface="Arial" panose="020B0604020202020204" pitchFamily="34" charset="0"/>
            <a:cs typeface="Arial" panose="020B0604020202020204" pitchFamily="34" charset="0"/>
          </a:endParaRPr>
        </a:p>
      </dgm:t>
    </dgm:pt>
    <dgm:pt modelId="{7A42B22E-8591-4039-BCC4-C58C3CDFB732}" type="pres">
      <dgm:prSet presAssocID="{D2474E1C-F2D6-4C92-A511-10FF1002F91F}" presName="Name0" presStyleCnt="0">
        <dgm:presLayoutVars>
          <dgm:chMax val="7"/>
          <dgm:chPref val="7"/>
          <dgm:dir/>
        </dgm:presLayoutVars>
      </dgm:prSet>
      <dgm:spPr/>
    </dgm:pt>
    <dgm:pt modelId="{55D07495-94C5-4F56-AA68-28D4C0C74788}" type="pres">
      <dgm:prSet presAssocID="{D2474E1C-F2D6-4C92-A511-10FF1002F91F}" presName="Name1" presStyleCnt="0"/>
      <dgm:spPr/>
    </dgm:pt>
    <dgm:pt modelId="{98C95C1F-4977-4C55-A0C2-45B6B8A9E02E}" type="pres">
      <dgm:prSet presAssocID="{D2474E1C-F2D6-4C92-A511-10FF1002F91F}" presName="cycle" presStyleCnt="0"/>
      <dgm:spPr/>
    </dgm:pt>
    <dgm:pt modelId="{4E5B89D7-9ECB-4C6A-B880-EF890C6CD64D}" type="pres">
      <dgm:prSet presAssocID="{D2474E1C-F2D6-4C92-A511-10FF1002F91F}" presName="srcNode" presStyleLbl="node1" presStyleIdx="0" presStyleCnt="4"/>
      <dgm:spPr/>
    </dgm:pt>
    <dgm:pt modelId="{66AB7C97-8841-4678-9829-181EC2390E33}" type="pres">
      <dgm:prSet presAssocID="{D2474E1C-F2D6-4C92-A511-10FF1002F91F}" presName="conn" presStyleLbl="parChTrans1D2" presStyleIdx="0" presStyleCnt="1"/>
      <dgm:spPr/>
    </dgm:pt>
    <dgm:pt modelId="{69C78E2F-85B1-4435-B6D0-2D583B09DF59}" type="pres">
      <dgm:prSet presAssocID="{D2474E1C-F2D6-4C92-A511-10FF1002F91F}" presName="extraNode" presStyleLbl="node1" presStyleIdx="0" presStyleCnt="4"/>
      <dgm:spPr/>
    </dgm:pt>
    <dgm:pt modelId="{4A6DC771-FDDE-40FD-AAEF-424CFDC75FEF}" type="pres">
      <dgm:prSet presAssocID="{D2474E1C-F2D6-4C92-A511-10FF1002F91F}" presName="dstNode" presStyleLbl="node1" presStyleIdx="0" presStyleCnt="4"/>
      <dgm:spPr/>
    </dgm:pt>
    <dgm:pt modelId="{79E63F44-D4C9-43DF-927A-700F8C6C71A3}" type="pres">
      <dgm:prSet presAssocID="{74C282BD-9964-429B-8E86-15E895B517C0}" presName="text_1" presStyleLbl="node1" presStyleIdx="0" presStyleCnt="4" custScaleY="124089">
        <dgm:presLayoutVars>
          <dgm:bulletEnabled val="1"/>
        </dgm:presLayoutVars>
      </dgm:prSet>
      <dgm:spPr/>
    </dgm:pt>
    <dgm:pt modelId="{B4C92BD6-8038-4D3B-BAF4-D362EB1E409C}" type="pres">
      <dgm:prSet presAssocID="{74C282BD-9964-429B-8E86-15E895B517C0}" presName="accent_1" presStyleCnt="0"/>
      <dgm:spPr/>
    </dgm:pt>
    <dgm:pt modelId="{FEAD7B41-AB33-43D1-B7B8-5F1B9A086D33}" type="pres">
      <dgm:prSet presAssocID="{74C282BD-9964-429B-8E86-15E895B517C0}" presName="accentRepeatNode" presStyleLbl="solidFgAcc1" presStyleIdx="0" presStyleCnt="4"/>
      <dgm:spPr>
        <a:blipFill rotWithShape="0">
          <a:blip xmlns:r="http://schemas.openxmlformats.org/officeDocument/2006/relationships" r:embed="rId1"/>
          <a:stretch>
            <a:fillRect/>
          </a:stretch>
        </a:blipFill>
      </dgm:spPr>
    </dgm:pt>
    <dgm:pt modelId="{4B096E13-8F6C-4F44-B66F-E392562812F9}" type="pres">
      <dgm:prSet presAssocID="{994FBE76-21CE-4A4D-9E8B-08519C8B8ECF}" presName="text_2" presStyleLbl="node1" presStyleIdx="1" presStyleCnt="4" custScaleY="124089">
        <dgm:presLayoutVars>
          <dgm:bulletEnabled val="1"/>
        </dgm:presLayoutVars>
      </dgm:prSet>
      <dgm:spPr/>
    </dgm:pt>
    <dgm:pt modelId="{650690A7-F083-498A-B96B-6EA85392DB06}" type="pres">
      <dgm:prSet presAssocID="{994FBE76-21CE-4A4D-9E8B-08519C8B8ECF}" presName="accent_2" presStyleCnt="0"/>
      <dgm:spPr/>
    </dgm:pt>
    <dgm:pt modelId="{A8BBB221-08FC-46FC-AC4B-8D71FB91CEE4}" type="pres">
      <dgm:prSet presAssocID="{994FBE76-21CE-4A4D-9E8B-08519C8B8ECF}" presName="accentRepeatNode" presStyleLbl="solidFgAcc1" presStyleIdx="1" presStyleCnt="4"/>
      <dgm:spPr>
        <a:blipFill rotWithShape="0">
          <a:blip xmlns:r="http://schemas.openxmlformats.org/officeDocument/2006/relationships" r:embed="rId1"/>
          <a:stretch>
            <a:fillRect/>
          </a:stretch>
        </a:blipFill>
      </dgm:spPr>
    </dgm:pt>
    <dgm:pt modelId="{480200F5-489C-4224-B296-A84518D37B8E}" type="pres">
      <dgm:prSet presAssocID="{E2EA0D7F-07F8-4AF0-A38B-5EE8F0EE1390}" presName="text_3" presStyleLbl="node1" presStyleIdx="2" presStyleCnt="4" custScaleY="124089">
        <dgm:presLayoutVars>
          <dgm:bulletEnabled val="1"/>
        </dgm:presLayoutVars>
      </dgm:prSet>
      <dgm:spPr/>
    </dgm:pt>
    <dgm:pt modelId="{D41D5A57-94F1-4E00-84E0-AC052EB460ED}" type="pres">
      <dgm:prSet presAssocID="{E2EA0D7F-07F8-4AF0-A38B-5EE8F0EE1390}" presName="accent_3" presStyleCnt="0"/>
      <dgm:spPr/>
    </dgm:pt>
    <dgm:pt modelId="{789D271A-3730-4723-B6FF-0C9CF2502C5C}" type="pres">
      <dgm:prSet presAssocID="{E2EA0D7F-07F8-4AF0-A38B-5EE8F0EE1390}" presName="accentRepeatNode" presStyleLbl="solidFgAcc1" presStyleIdx="2" presStyleCnt="4"/>
      <dgm:spPr>
        <a:blipFill rotWithShape="0">
          <a:blip xmlns:r="http://schemas.openxmlformats.org/officeDocument/2006/relationships" r:embed="rId1"/>
          <a:stretch>
            <a:fillRect/>
          </a:stretch>
        </a:blipFill>
      </dgm:spPr>
    </dgm:pt>
    <dgm:pt modelId="{CBD89FE3-E586-4587-8230-5F88F5112467}" type="pres">
      <dgm:prSet presAssocID="{586A447D-A0CA-4CE0-87A7-FA451827210A}" presName="text_4" presStyleLbl="node1" presStyleIdx="3" presStyleCnt="4" custScaleY="124089">
        <dgm:presLayoutVars>
          <dgm:bulletEnabled val="1"/>
        </dgm:presLayoutVars>
      </dgm:prSet>
      <dgm:spPr/>
    </dgm:pt>
    <dgm:pt modelId="{A1802C4B-D71F-4368-B81D-D362D6E60F06}" type="pres">
      <dgm:prSet presAssocID="{586A447D-A0CA-4CE0-87A7-FA451827210A}" presName="accent_4" presStyleCnt="0"/>
      <dgm:spPr/>
    </dgm:pt>
    <dgm:pt modelId="{CEA8C037-B8D0-43E9-9649-F364C5E303C0}" type="pres">
      <dgm:prSet presAssocID="{586A447D-A0CA-4CE0-87A7-FA451827210A}" presName="accentRepeatNode" presStyleLbl="solidFgAcc1" presStyleIdx="3" presStyleCnt="4"/>
      <dgm:spPr>
        <a:blipFill rotWithShape="0">
          <a:blip xmlns:r="http://schemas.openxmlformats.org/officeDocument/2006/relationships" r:embed="rId2"/>
          <a:stretch>
            <a:fillRect/>
          </a:stretch>
        </a:blipFill>
      </dgm:spPr>
    </dgm:pt>
  </dgm:ptLst>
  <dgm:cxnLst>
    <dgm:cxn modelId="{2B255420-1250-4EC5-8C73-7AA741E05743}" type="presOf" srcId="{994FBE76-21CE-4A4D-9E8B-08519C8B8ECF}" destId="{4B096E13-8F6C-4F44-B66F-E392562812F9}" srcOrd="0" destOrd="0" presId="urn:microsoft.com/office/officeart/2008/layout/VerticalCurvedList"/>
    <dgm:cxn modelId="{8B39192A-CC61-42AA-BC7F-F419E5ABB9BF}" type="presOf" srcId="{E2EA0D7F-07F8-4AF0-A38B-5EE8F0EE1390}" destId="{480200F5-489C-4224-B296-A84518D37B8E}" srcOrd="0" destOrd="0" presId="urn:microsoft.com/office/officeart/2008/layout/VerticalCurvedList"/>
    <dgm:cxn modelId="{2C38C236-AF4F-446F-834C-282DE6600A42}" type="presOf" srcId="{74C282BD-9964-429B-8E86-15E895B517C0}" destId="{79E63F44-D4C9-43DF-927A-700F8C6C71A3}" srcOrd="0" destOrd="0" presId="urn:microsoft.com/office/officeart/2008/layout/VerticalCurvedList"/>
    <dgm:cxn modelId="{78309064-2A32-4785-9B67-076D3D072B34}" srcId="{D2474E1C-F2D6-4C92-A511-10FF1002F91F}" destId="{E2EA0D7F-07F8-4AF0-A38B-5EE8F0EE1390}" srcOrd="2" destOrd="0" parTransId="{0E288B05-63BC-4BA6-91EB-2FAC2170FD04}" sibTransId="{B73C5381-2718-43CE-9DF7-3102DB5F4D94}"/>
    <dgm:cxn modelId="{BEB6346B-F133-45A1-BBE5-6C8F05B749E0}" type="presOf" srcId="{76AB6313-360D-419B-BB07-E298CD4F0131}" destId="{66AB7C97-8841-4678-9829-181EC2390E33}" srcOrd="0" destOrd="0" presId="urn:microsoft.com/office/officeart/2008/layout/VerticalCurvedList"/>
    <dgm:cxn modelId="{90972D4C-DF2F-4942-81DB-023FFAA559A4}" srcId="{D2474E1C-F2D6-4C92-A511-10FF1002F91F}" destId="{74C282BD-9964-429B-8E86-15E895B517C0}" srcOrd="0" destOrd="0" parTransId="{A55217DC-3A51-4828-88F5-45B11F7D9086}" sibTransId="{76AB6313-360D-419B-BB07-E298CD4F0131}"/>
    <dgm:cxn modelId="{6822A56C-0F33-463C-9BC0-CB43748E3CB3}" type="presOf" srcId="{586A447D-A0CA-4CE0-87A7-FA451827210A}" destId="{CBD89FE3-E586-4587-8230-5F88F5112467}" srcOrd="0" destOrd="0" presId="urn:microsoft.com/office/officeart/2008/layout/VerticalCurvedList"/>
    <dgm:cxn modelId="{5DDBBD93-3828-4B08-B4A3-CA9B9ECADEA0}" srcId="{D2474E1C-F2D6-4C92-A511-10FF1002F91F}" destId="{586A447D-A0CA-4CE0-87A7-FA451827210A}" srcOrd="3" destOrd="0" parTransId="{8B697C01-2DB7-43C9-BC5F-8D11F4D499FF}" sibTransId="{E90E467C-05BC-4A38-9DBE-2310BCF1A67D}"/>
    <dgm:cxn modelId="{627C9FE5-9B4E-4E48-A6EC-FCE75E3B6D16}" srcId="{D2474E1C-F2D6-4C92-A511-10FF1002F91F}" destId="{994FBE76-21CE-4A4D-9E8B-08519C8B8ECF}" srcOrd="1" destOrd="0" parTransId="{AB990690-F98E-4E20-B58A-B4CFE7497A39}" sibTransId="{8597DC57-F9A1-405F-9181-0C58F100D7A1}"/>
    <dgm:cxn modelId="{98CBCDF0-8732-41A7-BE5C-CA9828C7C57C}" type="presOf" srcId="{D2474E1C-F2D6-4C92-A511-10FF1002F91F}" destId="{7A42B22E-8591-4039-BCC4-C58C3CDFB732}" srcOrd="0" destOrd="0" presId="urn:microsoft.com/office/officeart/2008/layout/VerticalCurvedList"/>
    <dgm:cxn modelId="{C042901C-3D06-40F2-A0A0-8BCE44A24286}" type="presParOf" srcId="{7A42B22E-8591-4039-BCC4-C58C3CDFB732}" destId="{55D07495-94C5-4F56-AA68-28D4C0C74788}" srcOrd="0" destOrd="0" presId="urn:microsoft.com/office/officeart/2008/layout/VerticalCurvedList"/>
    <dgm:cxn modelId="{E334941D-458A-43C0-B165-E70BC31D5F0E}" type="presParOf" srcId="{55D07495-94C5-4F56-AA68-28D4C0C74788}" destId="{98C95C1F-4977-4C55-A0C2-45B6B8A9E02E}" srcOrd="0" destOrd="0" presId="urn:microsoft.com/office/officeart/2008/layout/VerticalCurvedList"/>
    <dgm:cxn modelId="{3AA1F574-0E3E-4B3D-BC3B-3C107E0A1352}" type="presParOf" srcId="{98C95C1F-4977-4C55-A0C2-45B6B8A9E02E}" destId="{4E5B89D7-9ECB-4C6A-B880-EF890C6CD64D}" srcOrd="0" destOrd="0" presId="urn:microsoft.com/office/officeart/2008/layout/VerticalCurvedList"/>
    <dgm:cxn modelId="{E96AF475-B501-4B8A-BFBF-5A2C8A4851C2}" type="presParOf" srcId="{98C95C1F-4977-4C55-A0C2-45B6B8A9E02E}" destId="{66AB7C97-8841-4678-9829-181EC2390E33}" srcOrd="1" destOrd="0" presId="urn:microsoft.com/office/officeart/2008/layout/VerticalCurvedList"/>
    <dgm:cxn modelId="{F57E1B86-E981-497C-BF7C-38D0B0A012C8}" type="presParOf" srcId="{98C95C1F-4977-4C55-A0C2-45B6B8A9E02E}" destId="{69C78E2F-85B1-4435-B6D0-2D583B09DF59}" srcOrd="2" destOrd="0" presId="urn:microsoft.com/office/officeart/2008/layout/VerticalCurvedList"/>
    <dgm:cxn modelId="{0EC7BB53-40E9-445E-B7FA-BF3707DF04D1}" type="presParOf" srcId="{98C95C1F-4977-4C55-A0C2-45B6B8A9E02E}" destId="{4A6DC771-FDDE-40FD-AAEF-424CFDC75FEF}" srcOrd="3" destOrd="0" presId="urn:microsoft.com/office/officeart/2008/layout/VerticalCurvedList"/>
    <dgm:cxn modelId="{007CB25A-F4B4-4B87-B699-19BB94B1E039}" type="presParOf" srcId="{55D07495-94C5-4F56-AA68-28D4C0C74788}" destId="{79E63F44-D4C9-43DF-927A-700F8C6C71A3}" srcOrd="1" destOrd="0" presId="urn:microsoft.com/office/officeart/2008/layout/VerticalCurvedList"/>
    <dgm:cxn modelId="{19674080-7943-4EA9-8A71-9474F68605EC}" type="presParOf" srcId="{55D07495-94C5-4F56-AA68-28D4C0C74788}" destId="{B4C92BD6-8038-4D3B-BAF4-D362EB1E409C}" srcOrd="2" destOrd="0" presId="urn:microsoft.com/office/officeart/2008/layout/VerticalCurvedList"/>
    <dgm:cxn modelId="{7FB4E241-C710-4C31-BDDB-C2DBD895531F}" type="presParOf" srcId="{B4C92BD6-8038-4D3B-BAF4-D362EB1E409C}" destId="{FEAD7B41-AB33-43D1-B7B8-5F1B9A086D33}" srcOrd="0" destOrd="0" presId="urn:microsoft.com/office/officeart/2008/layout/VerticalCurvedList"/>
    <dgm:cxn modelId="{2E4122CC-E1AB-42AE-A966-139E5271EE39}" type="presParOf" srcId="{55D07495-94C5-4F56-AA68-28D4C0C74788}" destId="{4B096E13-8F6C-4F44-B66F-E392562812F9}" srcOrd="3" destOrd="0" presId="urn:microsoft.com/office/officeart/2008/layout/VerticalCurvedList"/>
    <dgm:cxn modelId="{EFAB3EFF-E571-45BA-A5E6-1BEEB34E57EE}" type="presParOf" srcId="{55D07495-94C5-4F56-AA68-28D4C0C74788}" destId="{650690A7-F083-498A-B96B-6EA85392DB06}" srcOrd="4" destOrd="0" presId="urn:microsoft.com/office/officeart/2008/layout/VerticalCurvedList"/>
    <dgm:cxn modelId="{3FA5FEA6-6FBA-4B7B-8605-F68A9C3C909E}" type="presParOf" srcId="{650690A7-F083-498A-B96B-6EA85392DB06}" destId="{A8BBB221-08FC-46FC-AC4B-8D71FB91CEE4}" srcOrd="0" destOrd="0" presId="urn:microsoft.com/office/officeart/2008/layout/VerticalCurvedList"/>
    <dgm:cxn modelId="{0F775C1F-8E8D-4D57-ABC8-86EFF58F50EF}" type="presParOf" srcId="{55D07495-94C5-4F56-AA68-28D4C0C74788}" destId="{480200F5-489C-4224-B296-A84518D37B8E}" srcOrd="5" destOrd="0" presId="urn:microsoft.com/office/officeart/2008/layout/VerticalCurvedList"/>
    <dgm:cxn modelId="{3D5E1221-7DD1-4DC2-9C67-C76F74A8D3C2}" type="presParOf" srcId="{55D07495-94C5-4F56-AA68-28D4C0C74788}" destId="{D41D5A57-94F1-4E00-84E0-AC052EB460ED}" srcOrd="6" destOrd="0" presId="urn:microsoft.com/office/officeart/2008/layout/VerticalCurvedList"/>
    <dgm:cxn modelId="{C9667095-B264-408A-89A7-3587FAB2DE69}" type="presParOf" srcId="{D41D5A57-94F1-4E00-84E0-AC052EB460ED}" destId="{789D271A-3730-4723-B6FF-0C9CF2502C5C}" srcOrd="0" destOrd="0" presId="urn:microsoft.com/office/officeart/2008/layout/VerticalCurvedList"/>
    <dgm:cxn modelId="{956A7A01-F349-4324-B3FB-435CD5DDFB6A}" type="presParOf" srcId="{55D07495-94C5-4F56-AA68-28D4C0C74788}" destId="{CBD89FE3-E586-4587-8230-5F88F5112467}" srcOrd="7" destOrd="0" presId="urn:microsoft.com/office/officeart/2008/layout/VerticalCurvedList"/>
    <dgm:cxn modelId="{09A7DE06-0DE4-420B-A6BC-0F6D830093D0}" type="presParOf" srcId="{55D07495-94C5-4F56-AA68-28D4C0C74788}" destId="{A1802C4B-D71F-4368-B81D-D362D6E60F06}" srcOrd="8" destOrd="0" presId="urn:microsoft.com/office/officeart/2008/layout/VerticalCurvedList"/>
    <dgm:cxn modelId="{53ADF54E-551E-4D32-BEE1-029C8CB2927F}" type="presParOf" srcId="{A1802C4B-D71F-4368-B81D-D362D6E60F06}" destId="{CEA8C037-B8D0-43E9-9649-F364C5E303C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91022-E624-4208-ABDE-BC7DB4AB6399}">
      <dsp:nvSpPr>
        <dsp:cNvPr id="0" name=""/>
        <dsp:cNvSpPr/>
      </dsp:nvSpPr>
      <dsp:spPr>
        <a:xfrm>
          <a:off x="2259389" y="2540997"/>
          <a:ext cx="5067490" cy="1541028"/>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6255"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Arial" panose="020B0604020202020204" pitchFamily="34" charset="0"/>
              <a:cs typeface="Arial" panose="020B0604020202020204" pitchFamily="34" charset="0"/>
            </a:rPr>
            <a:t>Trial design </a:t>
          </a:r>
          <a:br>
            <a:rPr lang="en-US" sz="4400" kern="1200" dirty="0">
              <a:latin typeface="Arial" panose="020B0604020202020204" pitchFamily="34" charset="0"/>
              <a:cs typeface="Arial" panose="020B0604020202020204" pitchFamily="34" charset="0"/>
            </a:rPr>
          </a:br>
          <a:r>
            <a:rPr lang="en-US" sz="4400" kern="1200" dirty="0">
              <a:latin typeface="Arial" panose="020B0604020202020204" pitchFamily="34" charset="0"/>
              <a:cs typeface="Arial" panose="020B0604020202020204" pitchFamily="34" charset="0"/>
            </a:rPr>
            <a:t>&amp; outcomes</a:t>
          </a:r>
        </a:p>
      </dsp:txBody>
      <dsp:txXfrm>
        <a:off x="2334616" y="2616224"/>
        <a:ext cx="4917036" cy="1390574"/>
      </dsp:txXfrm>
    </dsp:sp>
    <dsp:sp modelId="{CA610613-698D-4644-B0C1-23A4DA4E2177}">
      <dsp:nvSpPr>
        <dsp:cNvPr id="0" name=""/>
        <dsp:cNvSpPr/>
      </dsp:nvSpPr>
      <dsp:spPr>
        <a:xfrm>
          <a:off x="666007" y="1030541"/>
          <a:ext cx="2664029" cy="2664429"/>
        </a:xfrm>
        <a:prstGeom prst="ellipse">
          <a:avLst/>
        </a:prstGeom>
        <a:blipFill rotWithShape="1">
          <a:blip xmlns:r="http://schemas.openxmlformats.org/officeDocument/2006/relationships" r:embed="rId1"/>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7C97-8841-4678-9829-181EC2390E33}">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E63F44-D4C9-43DF-927A-700F8C6C71A3}">
      <dsp:nvSpPr>
        <dsp:cNvPr id="0" name=""/>
        <dsp:cNvSpPr/>
      </dsp:nvSpPr>
      <dsp:spPr>
        <a:xfrm>
          <a:off x="460128" y="312440"/>
          <a:ext cx="6972286" cy="62520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hlinkClick xmlns:r="http://schemas.openxmlformats.org/officeDocument/2006/relationships" r:id="" action="ppaction://hlinksldjump"/>
            </a:rPr>
            <a:t>Overview of</a:t>
          </a:r>
          <a:r>
            <a:rPr lang="en-US" sz="2400" b="0" i="0" u="none" strike="noStrike" kern="1200" cap="none" baseline="0" noProof="0" dirty="0">
              <a:latin typeface="Arial" panose="020B0604020202020204" pitchFamily="34" charset="0"/>
              <a:cs typeface="Arial" panose="020B0604020202020204" pitchFamily="34" charset="0"/>
              <a:hlinkClick xmlns:r="http://schemas.openxmlformats.org/officeDocument/2006/relationships" r:id="" action="ppaction://hlinksldjump"/>
            </a:rPr>
            <a:t> trial</a:t>
          </a:r>
          <a:r>
            <a:rPr lang="en-US" sz="2400" kern="1200" dirty="0">
              <a:latin typeface="Arial" panose="020B0604020202020204" pitchFamily="34" charset="0"/>
              <a:cs typeface="Arial" panose="020B0604020202020204" pitchFamily="34" charset="0"/>
              <a:hlinkClick xmlns:r="http://schemas.openxmlformats.org/officeDocument/2006/relationships" r:id="" action="ppaction://hlinksldjump"/>
            </a:rPr>
            <a:t> design and</a:t>
          </a:r>
          <a:r>
            <a:rPr lang="en-US" sz="2400" b="0" i="0" u="none" strike="noStrike" kern="1200" cap="none" baseline="0" noProof="0" dirty="0">
              <a:latin typeface="Arial" panose="020B0604020202020204" pitchFamily="34" charset="0"/>
              <a:cs typeface="Arial" panose="020B0604020202020204" pitchFamily="34" charset="0"/>
              <a:hlinkClick xmlns:r="http://schemas.openxmlformats.org/officeDocument/2006/relationships" r:id="" action="ppaction://hlinksldjump"/>
            </a:rPr>
            <a:t> research question</a:t>
          </a:r>
          <a:endParaRPr lang="en-US" sz="2400" kern="1200" dirty="0">
            <a:latin typeface="Arial" panose="020B0604020202020204" pitchFamily="34" charset="0"/>
            <a:cs typeface="Arial" panose="020B0604020202020204" pitchFamily="34" charset="0"/>
          </a:endParaRPr>
        </a:p>
      </dsp:txBody>
      <dsp:txXfrm>
        <a:off x="460128" y="312440"/>
        <a:ext cx="6972286" cy="625205"/>
      </dsp:txXfrm>
    </dsp:sp>
    <dsp:sp modelId="{FEAD7B41-AB33-43D1-B7B8-5F1B9A086D33}">
      <dsp:nvSpPr>
        <dsp:cNvPr id="0" name=""/>
        <dsp:cNvSpPr/>
      </dsp:nvSpPr>
      <dsp:spPr>
        <a:xfrm>
          <a:off x="69375" y="234289"/>
          <a:ext cx="781507" cy="78150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096E13-8F6C-4F44-B66F-E392562812F9}">
      <dsp:nvSpPr>
        <dsp:cNvPr id="0" name=""/>
        <dsp:cNvSpPr/>
      </dsp:nvSpPr>
      <dsp:spPr>
        <a:xfrm>
          <a:off x="818573" y="1250411"/>
          <a:ext cx="6613842" cy="62520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hlinkClick xmlns:r="http://schemas.openxmlformats.org/officeDocument/2006/relationships" r:id="" action="ppaction://hlinksldjump"/>
            </a:rPr>
            <a:t>Outcomes</a:t>
          </a:r>
          <a:endParaRPr lang="en-US" sz="2400" kern="1200" dirty="0">
            <a:latin typeface="Arial" panose="020B0604020202020204" pitchFamily="34" charset="0"/>
            <a:cs typeface="Arial" panose="020B0604020202020204" pitchFamily="34" charset="0"/>
          </a:endParaRPr>
        </a:p>
      </dsp:txBody>
      <dsp:txXfrm>
        <a:off x="818573" y="1250411"/>
        <a:ext cx="6613842" cy="625205"/>
      </dsp:txXfrm>
    </dsp:sp>
    <dsp:sp modelId="{A8BBB221-08FC-46FC-AC4B-8D71FB91CEE4}">
      <dsp:nvSpPr>
        <dsp:cNvPr id="0" name=""/>
        <dsp:cNvSpPr/>
      </dsp:nvSpPr>
      <dsp:spPr>
        <a:xfrm>
          <a:off x="427819" y="1172260"/>
          <a:ext cx="781507" cy="78150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0200F5-489C-4224-B296-A84518D37B8E}">
      <dsp:nvSpPr>
        <dsp:cNvPr id="0" name=""/>
        <dsp:cNvSpPr/>
      </dsp:nvSpPr>
      <dsp:spPr>
        <a:xfrm>
          <a:off x="818573" y="2188382"/>
          <a:ext cx="6613842" cy="62520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hlinkClick xmlns:r="http://schemas.openxmlformats.org/officeDocument/2006/relationships" r:id="" action="ppaction://hlinksldjump"/>
            </a:rPr>
            <a:t>Inclusion and exclusion criteria</a:t>
          </a:r>
          <a:r>
            <a:rPr lang="en-US" sz="2400" kern="1200" dirty="0">
              <a:latin typeface="Arial" panose="020B0604020202020204" pitchFamily="34" charset="0"/>
              <a:cs typeface="Arial" panose="020B0604020202020204" pitchFamily="34" charset="0"/>
            </a:rPr>
            <a:t> </a:t>
          </a:r>
        </a:p>
      </dsp:txBody>
      <dsp:txXfrm>
        <a:off x="818573" y="2188382"/>
        <a:ext cx="6613842" cy="625205"/>
      </dsp:txXfrm>
    </dsp:sp>
    <dsp:sp modelId="{789D271A-3730-4723-B6FF-0C9CF2502C5C}">
      <dsp:nvSpPr>
        <dsp:cNvPr id="0" name=""/>
        <dsp:cNvSpPr/>
      </dsp:nvSpPr>
      <dsp:spPr>
        <a:xfrm>
          <a:off x="427819" y="2110232"/>
          <a:ext cx="781507" cy="78150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D89FE3-E586-4587-8230-5F88F5112467}">
      <dsp:nvSpPr>
        <dsp:cNvPr id="0" name=""/>
        <dsp:cNvSpPr/>
      </dsp:nvSpPr>
      <dsp:spPr>
        <a:xfrm>
          <a:off x="460128" y="3126353"/>
          <a:ext cx="6972286" cy="625205"/>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hlinkClick xmlns:r="http://schemas.openxmlformats.org/officeDocument/2006/relationships" r:id="" action="ppaction://hlinksldjump"/>
            </a:rPr>
            <a:t>Intervention</a:t>
          </a:r>
          <a:endParaRPr lang="en-US" sz="2400" kern="1200" dirty="0">
            <a:latin typeface="Arial" panose="020B0604020202020204" pitchFamily="34" charset="0"/>
            <a:cs typeface="Arial" panose="020B0604020202020204" pitchFamily="34" charset="0"/>
          </a:endParaRPr>
        </a:p>
      </dsp:txBody>
      <dsp:txXfrm>
        <a:off x="460128" y="3126353"/>
        <a:ext cx="6972286" cy="625205"/>
      </dsp:txXfrm>
    </dsp:sp>
    <dsp:sp modelId="{CEA8C037-B8D0-43E9-9649-F364C5E303C0}">
      <dsp:nvSpPr>
        <dsp:cNvPr id="0" name=""/>
        <dsp:cNvSpPr/>
      </dsp:nvSpPr>
      <dsp:spPr>
        <a:xfrm>
          <a:off x="69375" y="3048203"/>
          <a:ext cx="781507" cy="781507"/>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7C97-8841-4678-9829-181EC2390E33}">
      <dsp:nvSpPr>
        <dsp:cNvPr id="0" name=""/>
        <dsp:cNvSpPr/>
      </dsp:nvSpPr>
      <dsp:spPr>
        <a:xfrm>
          <a:off x="-4903626" y="-751428"/>
          <a:ext cx="5840230" cy="5840230"/>
        </a:xfrm>
        <a:prstGeom prst="blockArc">
          <a:avLst>
            <a:gd name="adj1" fmla="val 18900000"/>
            <a:gd name="adj2" fmla="val 2700000"/>
            <a:gd name="adj3" fmla="val 3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E63F44-D4C9-43DF-927A-700F8C6C71A3}">
      <dsp:nvSpPr>
        <dsp:cNvPr id="0" name=""/>
        <dsp:cNvSpPr/>
      </dsp:nvSpPr>
      <dsp:spPr>
        <a:xfrm>
          <a:off x="490474" y="253088"/>
          <a:ext cx="7232090" cy="827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3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Multi-</a:t>
          </a:r>
          <a:r>
            <a:rPr lang="en-US" sz="2400" kern="1200" err="1">
              <a:latin typeface="Arial" panose="020B0604020202020204" pitchFamily="34" charset="0"/>
              <a:cs typeface="Arial" panose="020B0604020202020204" pitchFamily="34" charset="0"/>
            </a:rPr>
            <a:t>centre</a:t>
          </a:r>
          <a:r>
            <a:rPr lang="en-US" sz="2400" kern="1200">
              <a:latin typeface="Arial" panose="020B0604020202020204" pitchFamily="34" charset="0"/>
              <a:cs typeface="Arial" panose="020B0604020202020204" pitchFamily="34" charset="0"/>
            </a:rPr>
            <a:t>, open, parallel, </a:t>
          </a:r>
          <a:br>
            <a:rPr lang="en-US" sz="2400" kern="1200">
              <a:latin typeface="Arial" panose="020B0604020202020204" pitchFamily="34" charset="0"/>
              <a:cs typeface="Arial" panose="020B0604020202020204" pitchFamily="34" charset="0"/>
            </a:rPr>
          </a:br>
          <a:r>
            <a:rPr lang="en-US" sz="2400" kern="1200" err="1">
              <a:latin typeface="Arial" panose="020B0604020202020204" pitchFamily="34" charset="0"/>
              <a:cs typeface="Arial" panose="020B0604020202020204" pitchFamily="34" charset="0"/>
            </a:rPr>
            <a:t>randomised</a:t>
          </a:r>
          <a:r>
            <a:rPr lang="en-US" sz="2400" kern="1200">
              <a:latin typeface="Arial" panose="020B0604020202020204" pitchFamily="34" charset="0"/>
              <a:cs typeface="Arial" panose="020B0604020202020204" pitchFamily="34" charset="0"/>
            </a:rPr>
            <a:t> controlled, superiority trial</a:t>
          </a:r>
        </a:p>
      </dsp:txBody>
      <dsp:txXfrm>
        <a:off x="490474" y="253088"/>
        <a:ext cx="7232090" cy="827998"/>
      </dsp:txXfrm>
    </dsp:sp>
    <dsp:sp modelId="{FEAD7B41-AB33-43D1-B7B8-5F1B9A086D33}">
      <dsp:nvSpPr>
        <dsp:cNvPr id="0" name=""/>
        <dsp:cNvSpPr/>
      </dsp:nvSpPr>
      <dsp:spPr>
        <a:xfrm>
          <a:off x="73436" y="250049"/>
          <a:ext cx="834077" cy="83407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096E13-8F6C-4F44-B66F-E392562812F9}">
      <dsp:nvSpPr>
        <dsp:cNvPr id="0" name=""/>
        <dsp:cNvSpPr/>
      </dsp:nvSpPr>
      <dsp:spPr>
        <a:xfrm>
          <a:off x="873031" y="1254154"/>
          <a:ext cx="6849534" cy="827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3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Setting: 40 neonatal units across the UK</a:t>
          </a:r>
        </a:p>
      </dsp:txBody>
      <dsp:txXfrm>
        <a:off x="873031" y="1254154"/>
        <a:ext cx="6849534" cy="827998"/>
      </dsp:txXfrm>
    </dsp:sp>
    <dsp:sp modelId="{A8BBB221-08FC-46FC-AC4B-8D71FB91CEE4}">
      <dsp:nvSpPr>
        <dsp:cNvPr id="0" name=""/>
        <dsp:cNvSpPr/>
      </dsp:nvSpPr>
      <dsp:spPr>
        <a:xfrm>
          <a:off x="455992" y="1251115"/>
          <a:ext cx="834077" cy="83407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0200F5-489C-4224-B296-A84518D37B8E}">
      <dsp:nvSpPr>
        <dsp:cNvPr id="0" name=""/>
        <dsp:cNvSpPr/>
      </dsp:nvSpPr>
      <dsp:spPr>
        <a:xfrm>
          <a:off x="873031" y="2255220"/>
          <a:ext cx="6849534" cy="827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3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Sample size: 2088 infants </a:t>
          </a:r>
          <a:br>
            <a:rPr lang="en-US" sz="2400" kern="1200" dirty="0">
              <a:latin typeface="Arial" panose="020B0604020202020204" pitchFamily="34" charset="0"/>
              <a:cs typeface="Arial" panose="020B0604020202020204" pitchFamily="34" charset="0"/>
            </a:rPr>
          </a:br>
          <a:r>
            <a:rPr lang="en-US" sz="2400" kern="1200" dirty="0">
              <a:latin typeface="Arial" panose="020B0604020202020204" pitchFamily="34" charset="0"/>
              <a:cs typeface="Arial" panose="020B0604020202020204" pitchFamily="34" charset="0"/>
            </a:rPr>
            <a:t>(1770 women)		</a:t>
          </a:r>
        </a:p>
      </dsp:txBody>
      <dsp:txXfrm>
        <a:off x="873031" y="2255220"/>
        <a:ext cx="6849534" cy="827998"/>
      </dsp:txXfrm>
    </dsp:sp>
    <dsp:sp modelId="{789D271A-3730-4723-B6FF-0C9CF2502C5C}">
      <dsp:nvSpPr>
        <dsp:cNvPr id="0" name=""/>
        <dsp:cNvSpPr/>
      </dsp:nvSpPr>
      <dsp:spPr>
        <a:xfrm>
          <a:off x="455992" y="2252181"/>
          <a:ext cx="834077" cy="83407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D89FE3-E586-4587-8230-5F88F5112467}">
      <dsp:nvSpPr>
        <dsp:cNvPr id="0" name=""/>
        <dsp:cNvSpPr/>
      </dsp:nvSpPr>
      <dsp:spPr>
        <a:xfrm>
          <a:off x="490474" y="3256286"/>
          <a:ext cx="7232090" cy="827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39"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Recruiting over 36 months </a:t>
          </a:r>
          <a:br>
            <a:rPr lang="en-US" sz="2400" kern="1200">
              <a:latin typeface="Arial" panose="020B0604020202020204" pitchFamily="34" charset="0"/>
              <a:cs typeface="Arial" panose="020B0604020202020204" pitchFamily="34" charset="0"/>
            </a:rPr>
          </a:br>
          <a:r>
            <a:rPr lang="en-US" sz="2400" kern="1200">
              <a:latin typeface="Arial" panose="020B0604020202020204" pitchFamily="34" charset="0"/>
              <a:cs typeface="Arial" panose="020B0604020202020204" pitchFamily="34" charset="0"/>
            </a:rPr>
            <a:t>(Oct 2019 – Sept 2022)</a:t>
          </a:r>
        </a:p>
      </dsp:txBody>
      <dsp:txXfrm>
        <a:off x="490474" y="3256286"/>
        <a:ext cx="7232090" cy="827998"/>
      </dsp:txXfrm>
    </dsp:sp>
    <dsp:sp modelId="{CEA8C037-B8D0-43E9-9649-F364C5E303C0}">
      <dsp:nvSpPr>
        <dsp:cNvPr id="0" name=""/>
        <dsp:cNvSpPr/>
      </dsp:nvSpPr>
      <dsp:spPr>
        <a:xfrm>
          <a:off x="73436" y="3253247"/>
          <a:ext cx="834077" cy="834077"/>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4D8DB-5AD3-46B1-BCD0-D1047A3A2DC9}" type="datetimeFigureOut">
              <a:rPr lang="en-GB" smtClean="0"/>
              <a:t>25/03/2020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310FD-6B69-4AF1-A434-9CE65E432204}" type="slidenum">
              <a:rPr lang="en-GB" smtClean="0"/>
              <a:t>‹#›</a:t>
            </a:fld>
            <a:endParaRPr lang="en-GB"/>
          </a:p>
        </p:txBody>
      </p:sp>
    </p:spTree>
    <p:extLst>
      <p:ext uri="{BB962C8B-B14F-4D97-AF65-F5344CB8AC3E}">
        <p14:creationId xmlns:p14="http://schemas.microsoft.com/office/powerpoint/2010/main" val="108625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Welcome to the slides on trial design and outcomes of the FEED1 trial. In the next few minutes, we will take you through some information on trial design and describe the outcomes.  </a:t>
            </a:r>
          </a:p>
          <a:p>
            <a:endParaRPr lang="en-GB" dirty="0"/>
          </a:p>
        </p:txBody>
      </p:sp>
      <p:sp>
        <p:nvSpPr>
          <p:cNvPr id="4" name="Slide Number Placeholder 3"/>
          <p:cNvSpPr>
            <a:spLocks noGrp="1"/>
          </p:cNvSpPr>
          <p:nvPr>
            <p:ph type="sldNum" sz="quarter" idx="5"/>
          </p:nvPr>
        </p:nvSpPr>
        <p:spPr/>
        <p:txBody>
          <a:bodyPr/>
          <a:lstStyle/>
          <a:p>
            <a:fld id="{0AA310FD-6B69-4AF1-A434-9CE65E432204}" type="slidenum">
              <a:rPr lang="en-GB" smtClean="0"/>
              <a:t>1</a:t>
            </a:fld>
            <a:endParaRPr lang="en-GB"/>
          </a:p>
        </p:txBody>
      </p:sp>
    </p:spTree>
    <p:extLst>
      <p:ext uri="{BB962C8B-B14F-4D97-AF65-F5344CB8AC3E}">
        <p14:creationId xmlns:p14="http://schemas.microsoft.com/office/powerpoint/2010/main" val="2687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More secondary outcomes will be collected via a questionnaire sent to parents at 6 weeks corrected gestational age. These will include rates of readmissions and hospital visits, and infants feeding along with a measure of parental well being and satisfaction using the p-BESS questionnaire.  </a:t>
            </a:r>
          </a:p>
        </p:txBody>
      </p:sp>
      <p:sp>
        <p:nvSpPr>
          <p:cNvPr id="4" name="Slide Number Placeholder 3"/>
          <p:cNvSpPr>
            <a:spLocks noGrp="1"/>
          </p:cNvSpPr>
          <p:nvPr>
            <p:ph type="sldNum" sz="quarter" idx="5"/>
          </p:nvPr>
        </p:nvSpPr>
        <p:spPr/>
        <p:txBody>
          <a:bodyPr/>
          <a:lstStyle/>
          <a:p>
            <a:fld id="{0AA310FD-6B69-4AF1-A434-9CE65E432204}" type="slidenum">
              <a:rPr lang="en-GB" smtClean="0"/>
              <a:t>10</a:t>
            </a:fld>
            <a:endParaRPr lang="en-GB"/>
          </a:p>
        </p:txBody>
      </p:sp>
    </p:spTree>
    <p:extLst>
      <p:ext uri="{BB962C8B-B14F-4D97-AF65-F5344CB8AC3E}">
        <p14:creationId xmlns:p14="http://schemas.microsoft.com/office/powerpoint/2010/main" val="80623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FEED1 outcomes are aligned with the recently published outcomes in neonatology. For some outcomes, such as ROP, we will report the results where they have been performed as part of the infants’ routine neonatal care. No additional measurements will be taken to meet the core outcomes list. </a:t>
            </a:r>
          </a:p>
        </p:txBody>
      </p:sp>
      <p:sp>
        <p:nvSpPr>
          <p:cNvPr id="4" name="Slide Number Placeholder 3"/>
          <p:cNvSpPr>
            <a:spLocks noGrp="1"/>
          </p:cNvSpPr>
          <p:nvPr>
            <p:ph type="sldNum" sz="quarter" idx="5"/>
          </p:nvPr>
        </p:nvSpPr>
        <p:spPr/>
        <p:txBody>
          <a:bodyPr/>
          <a:lstStyle/>
          <a:p>
            <a:fld id="{0AA310FD-6B69-4AF1-A434-9CE65E432204}" type="slidenum">
              <a:rPr lang="en-GB" smtClean="0"/>
              <a:t>11</a:t>
            </a:fld>
            <a:endParaRPr lang="en-GB"/>
          </a:p>
        </p:txBody>
      </p:sp>
    </p:spTree>
    <p:extLst>
      <p:ext uri="{BB962C8B-B14F-4D97-AF65-F5344CB8AC3E}">
        <p14:creationId xmlns:p14="http://schemas.microsoft.com/office/powerpoint/2010/main" val="4293940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 year corrected age follow up is included in the study protocol, has received ethical approval, and is included in the consent. We are in consultation to request funding for this work. </a:t>
            </a:r>
          </a:p>
        </p:txBody>
      </p:sp>
      <p:sp>
        <p:nvSpPr>
          <p:cNvPr id="4" name="Slide Number Placeholder 3"/>
          <p:cNvSpPr>
            <a:spLocks noGrp="1"/>
          </p:cNvSpPr>
          <p:nvPr>
            <p:ph type="sldNum" sz="quarter" idx="5"/>
          </p:nvPr>
        </p:nvSpPr>
        <p:spPr/>
        <p:txBody>
          <a:bodyPr/>
          <a:lstStyle/>
          <a:p>
            <a:fld id="{0AA310FD-6B69-4AF1-A434-9CE65E432204}" type="slidenum">
              <a:rPr lang="en-GB" smtClean="0"/>
              <a:t>12</a:t>
            </a:fld>
            <a:endParaRPr lang="en-GB"/>
          </a:p>
        </p:txBody>
      </p:sp>
    </p:spTree>
    <p:extLst>
      <p:ext uri="{BB962C8B-B14F-4D97-AF65-F5344CB8AC3E}">
        <p14:creationId xmlns:p14="http://schemas.microsoft.com/office/powerpoint/2010/main" val="392491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Infants born at 30+0 and 32+6 weeks inclusive are eligible for inclusion in the FEED1 trial. All infants must be randomised within 3 hours of the recorded time of birth to ensure that the decision to give full milk feeds, should they be randomised to the intervention arm can be implemented as soon after birth as possible. </a:t>
            </a:r>
          </a:p>
          <a:p>
            <a:r>
              <a:rPr lang="en-GB" dirty="0"/>
              <a:t>As the mother is the unit of randomisation and is the one giving consent, the mother’s age for consent has to be taken into consideration. All mothers who can consent and are 16 or over can give consent. Mothers who have given birth at 14 or 15 years of age may be asked for consent if she is deemed to be Gillick competent prior to her and her infants’ inclusion in the trial. </a:t>
            </a:r>
          </a:p>
        </p:txBody>
      </p:sp>
      <p:sp>
        <p:nvSpPr>
          <p:cNvPr id="4" name="Slide Number Placeholder 3"/>
          <p:cNvSpPr>
            <a:spLocks noGrp="1"/>
          </p:cNvSpPr>
          <p:nvPr>
            <p:ph type="sldNum" sz="quarter" idx="10"/>
          </p:nvPr>
        </p:nvSpPr>
        <p:spPr/>
        <p:txBody>
          <a:bodyPr/>
          <a:lstStyle/>
          <a:p>
            <a:fld id="{9F063467-3E49-4DA4-BAFB-933989FECB1C}" type="slidenum">
              <a:rPr lang="en-GB" smtClean="0"/>
              <a:t>13</a:t>
            </a:fld>
            <a:endParaRPr lang="en-GB"/>
          </a:p>
        </p:txBody>
      </p:sp>
    </p:spTree>
    <p:extLst>
      <p:ext uri="{BB962C8B-B14F-4D97-AF65-F5344CB8AC3E}">
        <p14:creationId xmlns:p14="http://schemas.microsoft.com/office/powerpoint/2010/main" val="15774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infant with …. Should be excluded. Additionally, infants who are SGA (defined as &lt;10</a:t>
            </a:r>
            <a:r>
              <a:rPr lang="en-GB" baseline="30000" dirty="0"/>
              <a:t>th</a:t>
            </a:r>
            <a:r>
              <a:rPr lang="en-GB" dirty="0"/>
              <a:t> centile for gestational age and sex using the UK-NICM growth charts) and have evidence of REDF on maternal antenatal umbilical artery Doppler ultrasound should be excluded. Infants with one of these two or if the Doppler showed intermittent or absent EDF may be included if the clinicians are agreeable to enter the infant into the trial. </a:t>
            </a:r>
          </a:p>
          <a:p>
            <a:endParaRPr lang="en-GB" dirty="0"/>
          </a:p>
          <a:p>
            <a:r>
              <a:rPr lang="en-GB" dirty="0"/>
              <a:t>Recruitment will occur over a period of 36 months, it is therefore possible, that a mother who has previously entered into the trial returns with another pregnancy. Infants born in any subsequent pregnancy may not be entered into the trial as the mother’s allocation will already be known and a bias may be introduced as the recruiting clinician will know which group her next baby will go in. </a:t>
            </a:r>
          </a:p>
        </p:txBody>
      </p:sp>
      <p:sp>
        <p:nvSpPr>
          <p:cNvPr id="4" name="Slide Number Placeholder 3"/>
          <p:cNvSpPr>
            <a:spLocks noGrp="1"/>
          </p:cNvSpPr>
          <p:nvPr>
            <p:ph type="sldNum" sz="quarter" idx="5"/>
          </p:nvPr>
        </p:nvSpPr>
        <p:spPr/>
        <p:txBody>
          <a:bodyPr/>
          <a:lstStyle/>
          <a:p>
            <a:fld id="{0AA310FD-6B69-4AF1-A434-9CE65E432204}" type="slidenum">
              <a:rPr lang="en-GB" smtClean="0"/>
              <a:t>14</a:t>
            </a:fld>
            <a:endParaRPr lang="en-GB"/>
          </a:p>
        </p:txBody>
      </p:sp>
    </p:spTree>
    <p:extLst>
      <p:ext uri="{BB962C8B-B14F-4D97-AF65-F5344CB8AC3E}">
        <p14:creationId xmlns:p14="http://schemas.microsoft.com/office/powerpoint/2010/main" val="266659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an infant is deemed eligible for entry, they can be randomised using an electronic randomisation system. The mother is the unit of randomisation to ensure that all infants born to a mother are allocated the same feeding group. This was decided based on feedback from mothers of preterm infants who we consulted while designing the trial. </a:t>
            </a:r>
          </a:p>
          <a:p>
            <a:r>
              <a:rPr lang="en-GB" dirty="0"/>
              <a:t>You can use the randomisation slide set to learn how to access and randomise a mother. The information that you will need to enter to randomise has been reduce to as little as possible and is essential to cover some unique identifiers, eligibility, and those factors that randomisation will be minimised on. These are ….</a:t>
            </a:r>
          </a:p>
        </p:txBody>
      </p:sp>
      <p:sp>
        <p:nvSpPr>
          <p:cNvPr id="4" name="Slide Number Placeholder 3"/>
          <p:cNvSpPr>
            <a:spLocks noGrp="1"/>
          </p:cNvSpPr>
          <p:nvPr>
            <p:ph type="sldNum" sz="quarter" idx="10"/>
          </p:nvPr>
        </p:nvSpPr>
        <p:spPr/>
        <p:txBody>
          <a:bodyPr/>
          <a:lstStyle/>
          <a:p>
            <a:fld id="{9F063467-3E49-4DA4-BAFB-933989FECB1C}" type="slidenum">
              <a:rPr lang="en-GB" smtClean="0"/>
              <a:t>15</a:t>
            </a:fld>
            <a:endParaRPr lang="en-GB"/>
          </a:p>
        </p:txBody>
      </p:sp>
    </p:spTree>
    <p:extLst>
      <p:ext uri="{BB962C8B-B14F-4D97-AF65-F5344CB8AC3E}">
        <p14:creationId xmlns:p14="http://schemas.microsoft.com/office/powerpoint/2010/main" val="2833253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mother has been randomised you will know which feeding group the infant has been allocated. For those randomised to the intervention arm, the intervention is simply to give full milk feeds from the first day. We recommend starting at 60ml/kg/day but this may be changed as per the clinical needed of the infant. Which milk to give, how frequently to feed, and by what method will be determined entirely based on local practice, clinicians decision and mothers choice. </a:t>
            </a:r>
          </a:p>
          <a:p>
            <a:r>
              <a:rPr lang="en-GB" dirty="0"/>
              <a:t>Those randomised to the control arm should be treated as per local protocol – IV fluids, PN and/or small volumes of milk as would have been done if the trial was not running. </a:t>
            </a:r>
          </a:p>
          <a:p>
            <a:r>
              <a:rPr lang="en-GB" dirty="0"/>
              <a:t>Following this, all decisions are to be made as per local practice including how fast to increase milk feeds, if and when to add any fortifiers, and how to feed. Detailed feeding logs will be used to collect data until the infant has reached full milk feeds defined as 140ml/kg/day for 3 consecutive days. Further data collection will be until discharge and then the follow ups at 6 weeks corrected gestational age and at 2 years which will be co-ordinated by the CTU team. </a:t>
            </a:r>
          </a:p>
        </p:txBody>
      </p:sp>
      <p:sp>
        <p:nvSpPr>
          <p:cNvPr id="4" name="Slide Number Placeholder 3"/>
          <p:cNvSpPr>
            <a:spLocks noGrp="1"/>
          </p:cNvSpPr>
          <p:nvPr>
            <p:ph type="sldNum" sz="quarter" idx="10"/>
          </p:nvPr>
        </p:nvSpPr>
        <p:spPr/>
        <p:txBody>
          <a:bodyPr/>
          <a:lstStyle/>
          <a:p>
            <a:fld id="{9F063467-3E49-4DA4-BAFB-933989FECB1C}" type="slidenum">
              <a:rPr lang="en-GB" smtClean="0"/>
              <a:t>16</a:t>
            </a:fld>
            <a:endParaRPr lang="en-GB"/>
          </a:p>
        </p:txBody>
      </p:sp>
    </p:spTree>
    <p:extLst>
      <p:ext uri="{BB962C8B-B14F-4D97-AF65-F5344CB8AC3E}">
        <p14:creationId xmlns:p14="http://schemas.microsoft.com/office/powerpoint/2010/main" val="333764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Mother’s milk should and will always be the first choice. However, for infants randomised to the full milk arm it is likely that sufficient volumes of mother’s milk will not be available to meet the full requirements for the day. Milk volumes may be supplemented by human donor milk or preterm formula as per the mother’s choice, site’s usual practice and the clinician’s advice. Any supplementation will be to replace the IV fluids or parenteral nutrition that the infant would have received if they had not been in the full milk arm. At no point, will any supplement be used in the place of mother’s milk and all supplements should be discontinued as soon as mother’s milk volumes are sufficient to meet the infants’ needs. </a:t>
            </a:r>
          </a:p>
        </p:txBody>
      </p:sp>
      <p:sp>
        <p:nvSpPr>
          <p:cNvPr id="4" name="Slide Number Placeholder 3"/>
          <p:cNvSpPr>
            <a:spLocks noGrp="1"/>
          </p:cNvSpPr>
          <p:nvPr>
            <p:ph type="sldNum" sz="quarter" idx="10"/>
          </p:nvPr>
        </p:nvSpPr>
        <p:spPr/>
        <p:txBody>
          <a:bodyPr/>
          <a:lstStyle/>
          <a:p>
            <a:fld id="{9F063467-3E49-4DA4-BAFB-933989FECB1C}" type="slidenum">
              <a:rPr lang="en-GB" smtClean="0"/>
              <a:t>17</a:t>
            </a:fld>
            <a:endParaRPr lang="en-GB"/>
          </a:p>
        </p:txBody>
      </p:sp>
    </p:spTree>
    <p:extLst>
      <p:ext uri="{BB962C8B-B14F-4D97-AF65-F5344CB8AC3E}">
        <p14:creationId xmlns:p14="http://schemas.microsoft.com/office/powerpoint/2010/main" val="3248976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possible that infants allocated to a feeding arm may not be adherent to the assignment. For example an infant in the full milk arm may not tolerate the milk volumes, or may have hypoglycaemia requiring intravenous glucose. In all such situations, infants must be treated as per their clinical needs which must take priority over any trial protocols. </a:t>
            </a:r>
          </a:p>
          <a:p>
            <a:r>
              <a:rPr lang="en-GB" dirty="0"/>
              <a:t>An infant will be considered to be compliant to full milk arm if they have received ….</a:t>
            </a:r>
          </a:p>
          <a:p>
            <a:r>
              <a:rPr lang="en-GB" dirty="0"/>
              <a:t>Similarly, an infant in the gradual milk arm will be considered adherent if they have receive ….</a:t>
            </a:r>
          </a:p>
          <a:p>
            <a:r>
              <a:rPr lang="en-GB" dirty="0"/>
              <a:t>The data on adherence to treatment allocation will be reported for both groups but  analyses will be as per the intention to treat principle. </a:t>
            </a:r>
          </a:p>
        </p:txBody>
      </p:sp>
      <p:sp>
        <p:nvSpPr>
          <p:cNvPr id="4" name="Slide Number Placeholder 3"/>
          <p:cNvSpPr>
            <a:spLocks noGrp="1"/>
          </p:cNvSpPr>
          <p:nvPr>
            <p:ph type="sldNum" sz="quarter" idx="5"/>
          </p:nvPr>
        </p:nvSpPr>
        <p:spPr/>
        <p:txBody>
          <a:bodyPr/>
          <a:lstStyle/>
          <a:p>
            <a:fld id="{0AA310FD-6B69-4AF1-A434-9CE65E432204}" type="slidenum">
              <a:rPr lang="en-GB" smtClean="0"/>
              <a:t>18</a:t>
            </a:fld>
            <a:endParaRPr lang="en-GB"/>
          </a:p>
        </p:txBody>
      </p:sp>
    </p:spTree>
    <p:extLst>
      <p:ext uri="{BB962C8B-B14F-4D97-AF65-F5344CB8AC3E}">
        <p14:creationId xmlns:p14="http://schemas.microsoft.com/office/powerpoint/2010/main" val="3661426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further information, please see other slides sets in this series. You can find out more about the trial by contacting us using any of the above. </a:t>
            </a:r>
          </a:p>
        </p:txBody>
      </p:sp>
      <p:sp>
        <p:nvSpPr>
          <p:cNvPr id="4" name="Slide Number Placeholder 3"/>
          <p:cNvSpPr>
            <a:spLocks noGrp="1"/>
          </p:cNvSpPr>
          <p:nvPr>
            <p:ph type="sldNum" sz="quarter" idx="5"/>
          </p:nvPr>
        </p:nvSpPr>
        <p:spPr/>
        <p:txBody>
          <a:bodyPr/>
          <a:lstStyle/>
          <a:p>
            <a:fld id="{DB84074B-5F41-47E3-B2D6-4C61163DC590}" type="slidenum">
              <a:rPr lang="en-GB" smtClean="0"/>
              <a:t>19</a:t>
            </a:fld>
            <a:endParaRPr lang="en-GB"/>
          </a:p>
        </p:txBody>
      </p:sp>
    </p:spTree>
    <p:extLst>
      <p:ext uri="{BB962C8B-B14F-4D97-AF65-F5344CB8AC3E}">
        <p14:creationId xmlns:p14="http://schemas.microsoft.com/office/powerpoint/2010/main" val="52663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an go through the slides sequentially or click on the link to go straight to the section you want to review.  </a:t>
            </a:r>
          </a:p>
        </p:txBody>
      </p:sp>
      <p:sp>
        <p:nvSpPr>
          <p:cNvPr id="4" name="Slide Number Placeholder 3"/>
          <p:cNvSpPr>
            <a:spLocks noGrp="1"/>
          </p:cNvSpPr>
          <p:nvPr>
            <p:ph type="sldNum" sz="quarter" idx="5"/>
          </p:nvPr>
        </p:nvSpPr>
        <p:spPr/>
        <p:txBody>
          <a:bodyPr/>
          <a:lstStyle/>
          <a:p>
            <a:fld id="{0AA310FD-6B69-4AF1-A434-9CE65E432204}" type="slidenum">
              <a:rPr lang="en-GB" smtClean="0"/>
              <a:t>2</a:t>
            </a:fld>
            <a:endParaRPr lang="en-GB"/>
          </a:p>
        </p:txBody>
      </p:sp>
    </p:spTree>
    <p:extLst>
      <p:ext uri="{BB962C8B-B14F-4D97-AF65-F5344CB8AC3E}">
        <p14:creationId xmlns:p14="http://schemas.microsoft.com/office/powerpoint/2010/main" val="417915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FEED1 is a multicentre trial –it will run in 40 neonatal units across the UK. The intervention is such that it is not possible for the health professionals and families to be unaware of treatment allocation i.e. it is an open label trial. The study statisticians and all researchers conducting follow-ups will remain blinded to treatment allocation.</a:t>
            </a:r>
          </a:p>
          <a:p>
            <a:r>
              <a:rPr lang="en-GB" dirty="0"/>
              <a:t>Both arms of the trial will run in parallel i.e. at the same time in all participating units. </a:t>
            </a:r>
          </a:p>
          <a:p>
            <a:r>
              <a:rPr lang="en-GB" dirty="0"/>
              <a:t>Treatment allocation will be randomised via a computer based randomisation system that uses block randomisation for allocation concealment. Please see the slide set on randomisation to see the details of how you can access the randomisation website, and randomise a participant to the FEED1 trial. </a:t>
            </a:r>
          </a:p>
          <a:p>
            <a:r>
              <a:rPr lang="en-GB" dirty="0"/>
              <a:t>The trials aims to show that outcomes in one arm are better than in the other </a:t>
            </a:r>
            <a:r>
              <a:rPr lang="en-GB" dirty="0" err="1"/>
              <a:t>I,e</a:t>
            </a:r>
            <a:r>
              <a:rPr lang="en-GB" dirty="0"/>
              <a:t>, it is a superiority trial. To enable this, we will recruit 2088 infants born to an estimated 1770 mothers, assuming a 15% rate of multiple pregnancies. We will achieve this sample size by recruiting from October 2019 to September 2022. </a:t>
            </a:r>
          </a:p>
        </p:txBody>
      </p:sp>
      <p:sp>
        <p:nvSpPr>
          <p:cNvPr id="4" name="Slide Number Placeholder 3"/>
          <p:cNvSpPr>
            <a:spLocks noGrp="1"/>
          </p:cNvSpPr>
          <p:nvPr>
            <p:ph type="sldNum" sz="quarter" idx="5"/>
          </p:nvPr>
        </p:nvSpPr>
        <p:spPr/>
        <p:txBody>
          <a:bodyPr/>
          <a:lstStyle/>
          <a:p>
            <a:fld id="{0AA310FD-6B69-4AF1-A434-9CE65E432204}" type="slidenum">
              <a:rPr lang="en-GB" smtClean="0"/>
              <a:t>3</a:t>
            </a:fld>
            <a:endParaRPr lang="en-GB"/>
          </a:p>
        </p:txBody>
      </p:sp>
    </p:spTree>
    <p:extLst>
      <p:ext uri="{BB962C8B-B14F-4D97-AF65-F5344CB8AC3E}">
        <p14:creationId xmlns:p14="http://schemas.microsoft.com/office/powerpoint/2010/main" val="2021790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research question in the standard PICO format. </a:t>
            </a:r>
          </a:p>
        </p:txBody>
      </p:sp>
      <p:sp>
        <p:nvSpPr>
          <p:cNvPr id="4" name="Slide Number Placeholder 3"/>
          <p:cNvSpPr>
            <a:spLocks noGrp="1"/>
          </p:cNvSpPr>
          <p:nvPr>
            <p:ph type="sldNum" sz="quarter" idx="5"/>
          </p:nvPr>
        </p:nvSpPr>
        <p:spPr/>
        <p:txBody>
          <a:bodyPr/>
          <a:lstStyle/>
          <a:p>
            <a:fld id="{0AA310FD-6B69-4AF1-A434-9CE65E432204}" type="slidenum">
              <a:rPr lang="en-GB" smtClean="0"/>
              <a:t>4</a:t>
            </a:fld>
            <a:endParaRPr lang="en-GB"/>
          </a:p>
        </p:txBody>
      </p:sp>
    </p:spTree>
    <p:extLst>
      <p:ext uri="{BB962C8B-B14F-4D97-AF65-F5344CB8AC3E}">
        <p14:creationId xmlns:p14="http://schemas.microsoft.com/office/powerpoint/2010/main" val="284712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Recruitment in to the FEED1 trial, as in any other clinical trial, requires an understanding of the concept of equipoise. Health care professionals are said to be equipoise when they have no good basis for choice between two or more care options”</a:t>
            </a:r>
          </a:p>
          <a:p>
            <a:r>
              <a:rPr lang="en-GB" dirty="0"/>
              <a:t>In the context of the FEED1 trial, what this means is that not all infants born at 30-32 weeks gestational age may be appropriate for entering into the FEED1 trial. For example, an attending clinician may think that full milk from day 1 may be too risky for an infant due to their clinical condition such as those who are very unwell, needing ventilation, inotropes and other intensive care. Such infants should not be entered into the FEED1 trial. Only those infant, born between 30-32 weeks gestational age where the clinician would find it acceptable for the infants to go into either arm of the trial should be entered and randomised. This decision will be made by the infants attending clinical team and we acknowledge that there will be a variation between centres and even individuals as to where this equipoise sits with them. As the trial is designed to be a pragmatic experiment, this is acceptable. We even expect that for some clinicians equipoise may sift over the 36 month recruitment period as their experience of recruiting may change their view on who should or should not be randomised. </a:t>
            </a:r>
          </a:p>
        </p:txBody>
      </p:sp>
      <p:sp>
        <p:nvSpPr>
          <p:cNvPr id="4" name="Slide Number Placeholder 3"/>
          <p:cNvSpPr>
            <a:spLocks noGrp="1"/>
          </p:cNvSpPr>
          <p:nvPr>
            <p:ph type="sldNum" sz="quarter" idx="10"/>
          </p:nvPr>
        </p:nvSpPr>
        <p:spPr/>
        <p:txBody>
          <a:bodyPr/>
          <a:lstStyle/>
          <a:p>
            <a:fld id="{9F063467-3E49-4DA4-BAFB-933989FECB1C}" type="slidenum">
              <a:rPr lang="en-GB" smtClean="0"/>
              <a:t>5</a:t>
            </a:fld>
            <a:endParaRPr lang="en-GB"/>
          </a:p>
        </p:txBody>
      </p:sp>
    </p:spTree>
    <p:extLst>
      <p:ext uri="{BB962C8B-B14F-4D97-AF65-F5344CB8AC3E}">
        <p14:creationId xmlns:p14="http://schemas.microsoft.com/office/powerpoint/2010/main" val="357474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primary outcome for the trial is length of hospital stay – this will be the number of days spent in neonatal care from birth to discharge from neonatal care. If an infant is transferred to another neonatal unit, the length of stay will include the stay in the receiving unit. All analyse will be based on an intention to treat model. </a:t>
            </a:r>
          </a:p>
          <a:p>
            <a:r>
              <a:rPr lang="en-GB" dirty="0"/>
              <a:t>However, length of hospital stay is depended on a number of factors and may be changed at clinical discretion. As the trial is open label, this can introduce an element of bias. To mitigate this, we are measuring, and will report as a secondary outcome, the day the infant became “potentially ready for discharge from neonatal care”. We have defined this, based purely on consensus, as the first day the infants meets all three of the criterial mentioned above. </a:t>
            </a:r>
          </a:p>
          <a:p>
            <a:r>
              <a:rPr lang="en-GB" dirty="0"/>
              <a:t>The primary outcome will however remain the actual length of hospital stay. </a:t>
            </a:r>
          </a:p>
        </p:txBody>
      </p:sp>
      <p:sp>
        <p:nvSpPr>
          <p:cNvPr id="4" name="Slide Number Placeholder 3"/>
          <p:cNvSpPr>
            <a:spLocks noGrp="1"/>
          </p:cNvSpPr>
          <p:nvPr>
            <p:ph type="sldNum" sz="quarter" idx="5"/>
          </p:nvPr>
        </p:nvSpPr>
        <p:spPr/>
        <p:txBody>
          <a:bodyPr/>
          <a:lstStyle/>
          <a:p>
            <a:fld id="{0AA310FD-6B69-4AF1-A434-9CE65E432204}" type="slidenum">
              <a:rPr lang="en-GB" smtClean="0"/>
              <a:t>6</a:t>
            </a:fld>
            <a:endParaRPr lang="en-GB"/>
          </a:p>
        </p:txBody>
      </p:sp>
    </p:spTree>
    <p:extLst>
      <p:ext uri="{BB962C8B-B14F-4D97-AF65-F5344CB8AC3E}">
        <p14:creationId xmlns:p14="http://schemas.microsoft.com/office/powerpoint/2010/main" val="148159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we will report on a range of clinically relevant secondary outcomes and our main focus will be on those listed here. </a:t>
            </a:r>
          </a:p>
          <a:p>
            <a:r>
              <a:rPr lang="en-GB" dirty="0"/>
              <a:t>To enable ease of data collection we have kept the definitions of LOS and NEC the same as those in the recently completed UK trials SIFT and ELFIN.</a:t>
            </a:r>
          </a:p>
        </p:txBody>
      </p:sp>
      <p:sp>
        <p:nvSpPr>
          <p:cNvPr id="4" name="Slide Number Placeholder 3"/>
          <p:cNvSpPr>
            <a:spLocks noGrp="1"/>
          </p:cNvSpPr>
          <p:nvPr>
            <p:ph type="sldNum" sz="quarter" idx="10"/>
          </p:nvPr>
        </p:nvSpPr>
        <p:spPr/>
        <p:txBody>
          <a:bodyPr/>
          <a:lstStyle/>
          <a:p>
            <a:fld id="{9F063467-3E49-4DA4-BAFB-933989FECB1C}" type="slidenum">
              <a:rPr lang="en-GB" smtClean="0"/>
              <a:t>7</a:t>
            </a:fld>
            <a:endParaRPr lang="en-GB"/>
          </a:p>
        </p:txBody>
      </p:sp>
    </p:spTree>
    <p:extLst>
      <p:ext uri="{BB962C8B-B14F-4D97-AF65-F5344CB8AC3E}">
        <p14:creationId xmlns:p14="http://schemas.microsoft.com/office/powerpoint/2010/main" val="115672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list of secondary outcomes is given on this and following two slides. </a:t>
            </a:r>
          </a:p>
          <a:p>
            <a:r>
              <a:rPr lang="en-GB" dirty="0"/>
              <a:t>Full milk feeding, in FEED1, is defined as reaching volumes of at least 140ml/kg/day milk feeds for 3 consecutive days. </a:t>
            </a:r>
          </a:p>
          <a:p>
            <a:r>
              <a:rPr lang="en-GB" dirty="0"/>
              <a:t>We would particularly like to see the effect of this intervention on breast milk feeding in hospital and at and after discharge as we believe that starting milk feeds sooner will encourage mothers to express and feed more milk of their infants and will support mothers breast milk feeding. </a:t>
            </a:r>
          </a:p>
        </p:txBody>
      </p:sp>
      <p:sp>
        <p:nvSpPr>
          <p:cNvPr id="4" name="Slide Number Placeholder 3"/>
          <p:cNvSpPr>
            <a:spLocks noGrp="1"/>
          </p:cNvSpPr>
          <p:nvPr>
            <p:ph type="sldNum" sz="quarter" idx="5"/>
          </p:nvPr>
        </p:nvSpPr>
        <p:spPr/>
        <p:txBody>
          <a:bodyPr/>
          <a:lstStyle/>
          <a:p>
            <a:fld id="{0AA310FD-6B69-4AF1-A434-9CE65E432204}" type="slidenum">
              <a:rPr lang="en-GB" smtClean="0"/>
              <a:t>8</a:t>
            </a:fld>
            <a:endParaRPr lang="en-GB"/>
          </a:p>
        </p:txBody>
      </p:sp>
    </p:spTree>
    <p:extLst>
      <p:ext uri="{BB962C8B-B14F-4D97-AF65-F5344CB8AC3E}">
        <p14:creationId xmlns:p14="http://schemas.microsoft.com/office/powerpoint/2010/main" val="1729658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also measure the use of IV lines and parenteral nutrition </a:t>
            </a:r>
          </a:p>
        </p:txBody>
      </p:sp>
      <p:sp>
        <p:nvSpPr>
          <p:cNvPr id="4" name="Slide Number Placeholder 3"/>
          <p:cNvSpPr>
            <a:spLocks noGrp="1"/>
          </p:cNvSpPr>
          <p:nvPr>
            <p:ph type="sldNum" sz="quarter" idx="5"/>
          </p:nvPr>
        </p:nvSpPr>
        <p:spPr/>
        <p:txBody>
          <a:bodyPr/>
          <a:lstStyle/>
          <a:p>
            <a:fld id="{0AA310FD-6B69-4AF1-A434-9CE65E432204}" type="slidenum">
              <a:rPr lang="en-GB" smtClean="0"/>
              <a:t>9</a:t>
            </a:fld>
            <a:endParaRPr lang="en-GB"/>
          </a:p>
        </p:txBody>
      </p:sp>
    </p:spTree>
    <p:extLst>
      <p:ext uri="{BB962C8B-B14F-4D97-AF65-F5344CB8AC3E}">
        <p14:creationId xmlns:p14="http://schemas.microsoft.com/office/powerpoint/2010/main" val="49008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20E2-5D52-46F4-9332-F15701968A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AC3F74-2FAA-49EE-8CC4-7FE6030C1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36E388-DE69-456E-A026-D6B4C91D1B0D}"/>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5" name="Footer Placeholder 4">
            <a:extLst>
              <a:ext uri="{FF2B5EF4-FFF2-40B4-BE49-F238E27FC236}">
                <a16:creationId xmlns:a16="http://schemas.microsoft.com/office/drawing/2014/main" id="{3790707A-763A-41D2-B306-9005C24EC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1DF36-533F-4EBB-A959-94D739D38952}"/>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324124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DD4B-8986-42EE-A0B4-5DD6802CFD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0ECA6C-DE83-4C36-B844-B13B5A3E65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70D0F5-5C0A-487E-ACCC-6E915FD91C5A}"/>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5" name="Footer Placeholder 4">
            <a:extLst>
              <a:ext uri="{FF2B5EF4-FFF2-40B4-BE49-F238E27FC236}">
                <a16:creationId xmlns:a16="http://schemas.microsoft.com/office/drawing/2014/main" id="{7C90E9F8-CA3B-467B-8BE9-37E5CAA8D5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22577-28E3-48F4-8C1A-50BCC59EBD8A}"/>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154896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EFC45-8FE8-4BDB-98E1-E77C40D564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CAF3D3-EBE6-42E7-9C22-37B49C012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BA1F73-0336-41EE-99FB-BCC7A31AA6F3}"/>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5" name="Footer Placeholder 4">
            <a:extLst>
              <a:ext uri="{FF2B5EF4-FFF2-40B4-BE49-F238E27FC236}">
                <a16:creationId xmlns:a16="http://schemas.microsoft.com/office/drawing/2014/main" id="{805AEB43-6B14-4A2D-959F-715BD581C7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11CE6D-7B14-4543-B0B5-507289116841}"/>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530180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5A8B0129-84EE-4B7C-A1F2-89D5B0407095}" type="datetimeFigureOut">
              <a:rPr lang="en-GB"/>
              <a:pPr>
                <a:defRPr/>
              </a:pPr>
              <a:t>25/03/2020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EE3F40C-8C5F-4607-A2E9-3CD5DFAE1852}" type="slidenum">
              <a:rPr lang="en-GB"/>
              <a:pPr>
                <a:defRPr/>
              </a:pPr>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59" y="6165304"/>
            <a:ext cx="1740987" cy="61209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5118" y="6170404"/>
            <a:ext cx="2669764" cy="632051"/>
          </a:xfrm>
          <a:prstGeom prst="rect">
            <a:avLst/>
          </a:prstGeom>
        </p:spPr>
      </p:pic>
    </p:spTree>
    <p:extLst>
      <p:ext uri="{BB962C8B-B14F-4D97-AF65-F5344CB8AC3E}">
        <p14:creationId xmlns:p14="http://schemas.microsoft.com/office/powerpoint/2010/main" val="131526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5FF5-95A1-4430-81A6-0DF5ACA350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5E7B18-7156-41A2-BCC5-B6BD0AC284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AE0F6A-7968-4ACC-A2AA-CEB9750E8708}"/>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5" name="Footer Placeholder 4">
            <a:extLst>
              <a:ext uri="{FF2B5EF4-FFF2-40B4-BE49-F238E27FC236}">
                <a16:creationId xmlns:a16="http://schemas.microsoft.com/office/drawing/2014/main" id="{FC07B00A-05B6-4993-A05C-60B66C2C49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15E8EE-59EA-4650-8319-BBE52A81E032}"/>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143430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D95-6458-4620-80B9-E85FF2A839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3934DC-70A5-4D1C-A06E-00BF494EA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CDE96-3876-4AB2-A781-157B08CFB252}"/>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5" name="Footer Placeholder 4">
            <a:extLst>
              <a:ext uri="{FF2B5EF4-FFF2-40B4-BE49-F238E27FC236}">
                <a16:creationId xmlns:a16="http://schemas.microsoft.com/office/drawing/2014/main" id="{6FDD49F5-C0AA-42B8-B75F-1F78EBFC9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DE351E-6ADB-4D0C-9079-D6566530922F}"/>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90532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94E7-3AD7-426B-9AF7-1355593402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F809C3-18AC-41E8-B1ED-6512E2CAAB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11C83E-F9A6-4743-B6B2-5D2EA1AD62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B34C8D1-2D54-470A-BF80-AED1577DF48F}"/>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6" name="Footer Placeholder 5">
            <a:extLst>
              <a:ext uri="{FF2B5EF4-FFF2-40B4-BE49-F238E27FC236}">
                <a16:creationId xmlns:a16="http://schemas.microsoft.com/office/drawing/2014/main" id="{6CC5457E-2ED8-4583-B3CF-6B31A33136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3C6147-0366-422D-AFD1-065F34F419F1}"/>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301801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158E-8911-4499-ADC3-A5E95FCC6D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457B7F-2F6B-4418-AEC9-63F4923992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A29D4F-A8D0-4C75-BA40-175167B3F7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8D3CDA-1A10-4FA0-A455-0414B216E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9427A-2C85-4087-A4DB-A16F478BC3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3D6055-5B83-4780-9B7C-D171FC2E37AE}"/>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8" name="Footer Placeholder 7">
            <a:extLst>
              <a:ext uri="{FF2B5EF4-FFF2-40B4-BE49-F238E27FC236}">
                <a16:creationId xmlns:a16="http://schemas.microsoft.com/office/drawing/2014/main" id="{0317BEFD-E710-4A5D-84C9-2FF9E5CACF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BFF70C-F85B-4EF7-B775-6EDB78A14781}"/>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217781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6F4E-6E7D-4439-BA16-349715483E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631099-DD30-42F9-BA54-671C9421D2BC}"/>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4" name="Footer Placeholder 3">
            <a:extLst>
              <a:ext uri="{FF2B5EF4-FFF2-40B4-BE49-F238E27FC236}">
                <a16:creationId xmlns:a16="http://schemas.microsoft.com/office/drawing/2014/main" id="{6C1C0D15-4DFC-4A7D-9192-88C10BC4CB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7D18F7-4E6B-4C56-92C1-A0E453D8A0FE}"/>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307756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E95F1-E46B-4052-855F-81F63E287E5C}"/>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3" name="Footer Placeholder 2">
            <a:extLst>
              <a:ext uri="{FF2B5EF4-FFF2-40B4-BE49-F238E27FC236}">
                <a16:creationId xmlns:a16="http://schemas.microsoft.com/office/drawing/2014/main" id="{7B175AEE-8605-4484-A89A-8041F07955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8893E9-8B3F-4D0F-8E1B-484C2FACE960}"/>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378839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E542-C5FD-491B-B3AC-98B8CD0118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1F90D9-BFBB-490D-8104-26CB74B0D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3DFB93-C170-4DC8-A693-17D72CD58B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4ADE5A-2DF2-4780-8F46-87346BC83E3C}"/>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6" name="Footer Placeholder 5">
            <a:extLst>
              <a:ext uri="{FF2B5EF4-FFF2-40B4-BE49-F238E27FC236}">
                <a16:creationId xmlns:a16="http://schemas.microsoft.com/office/drawing/2014/main" id="{82F3B5B8-C12B-4506-81BB-66D90F9A03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BE2BA9-822F-4259-AEDC-6604F9570910}"/>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98331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BCA2-AD73-4D41-AFFD-CCF0911BB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D202A7-403C-4288-843D-3B3A37B4F0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BC2E5C-8FAE-4838-A5F1-3BE84F8D7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A724F-67A4-4B09-9449-A9978C6D3ADB}"/>
              </a:ext>
            </a:extLst>
          </p:cNvPr>
          <p:cNvSpPr>
            <a:spLocks noGrp="1"/>
          </p:cNvSpPr>
          <p:nvPr>
            <p:ph type="dt" sz="half" idx="10"/>
          </p:nvPr>
        </p:nvSpPr>
        <p:spPr/>
        <p:txBody>
          <a:bodyPr/>
          <a:lstStyle/>
          <a:p>
            <a:fld id="{4D440E98-097F-42F1-BDC7-06CC98988940}" type="datetimeFigureOut">
              <a:rPr lang="en-GB" smtClean="0"/>
              <a:t>25/03/2020</a:t>
            </a:fld>
            <a:endParaRPr lang="en-GB"/>
          </a:p>
        </p:txBody>
      </p:sp>
      <p:sp>
        <p:nvSpPr>
          <p:cNvPr id="6" name="Footer Placeholder 5">
            <a:extLst>
              <a:ext uri="{FF2B5EF4-FFF2-40B4-BE49-F238E27FC236}">
                <a16:creationId xmlns:a16="http://schemas.microsoft.com/office/drawing/2014/main" id="{85334ECA-9BFD-4C10-B496-0C424160F4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C38150-9447-4DC2-8632-12107D6FBD3E}"/>
              </a:ext>
            </a:extLst>
          </p:cNvPr>
          <p:cNvSpPr>
            <a:spLocks noGrp="1"/>
          </p:cNvSpPr>
          <p:nvPr>
            <p:ph type="sldNum" sz="quarter" idx="12"/>
          </p:nvPr>
        </p:nvSpPr>
        <p:spPr/>
        <p:txBody>
          <a:bodyPr/>
          <a:lstStyle/>
          <a:p>
            <a:fld id="{88465B95-3460-4554-8918-CBBC5D5B79FF}" type="slidenum">
              <a:rPr lang="en-GB" smtClean="0"/>
              <a:t>‹#›</a:t>
            </a:fld>
            <a:endParaRPr lang="en-GB"/>
          </a:p>
        </p:txBody>
      </p:sp>
    </p:spTree>
    <p:extLst>
      <p:ext uri="{BB962C8B-B14F-4D97-AF65-F5344CB8AC3E}">
        <p14:creationId xmlns:p14="http://schemas.microsoft.com/office/powerpoint/2010/main" val="316750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CF07C-98CB-4FD6-A320-C5FB90C1E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9581-411E-4CA4-B8C0-51E942C11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C4243B-F946-4ED7-B748-7AE929DE64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40E98-097F-42F1-BDC7-06CC98988940}" type="datetimeFigureOut">
              <a:rPr lang="en-GB" smtClean="0"/>
              <a:t>25/03/2020</a:t>
            </a:fld>
            <a:endParaRPr lang="en-GB"/>
          </a:p>
        </p:txBody>
      </p:sp>
      <p:sp>
        <p:nvSpPr>
          <p:cNvPr id="5" name="Footer Placeholder 4">
            <a:extLst>
              <a:ext uri="{FF2B5EF4-FFF2-40B4-BE49-F238E27FC236}">
                <a16:creationId xmlns:a16="http://schemas.microsoft.com/office/drawing/2014/main" id="{5C2F8C24-0D65-4CCF-A308-756426966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BF13E70-1F4E-4682-A1BB-9D10BE18D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65B95-3460-4554-8918-CBBC5D5B79FF}" type="slidenum">
              <a:rPr lang="en-GB" smtClean="0"/>
              <a:t>‹#›</a:t>
            </a:fld>
            <a:endParaRPr lang="en-GB"/>
          </a:p>
        </p:txBody>
      </p:sp>
    </p:spTree>
    <p:extLst>
      <p:ext uri="{BB962C8B-B14F-4D97-AF65-F5344CB8AC3E}">
        <p14:creationId xmlns:p14="http://schemas.microsoft.com/office/powerpoint/2010/main" val="180284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mailto:shalini.ojha@nottingham.ac.uk" TargetMode="External"/><Relationship Id="rId3" Type="http://schemas.openxmlformats.org/officeDocument/2006/relationships/slideLayout" Target="../slideLayouts/slideLayout12.xml"/><Relationship Id="rId7" Type="http://schemas.openxmlformats.org/officeDocument/2006/relationships/hyperlink" Target="http://www.feed1.ac.uk/" TargetMode="Externa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hyperlink" Target="mailto:feed1@nottingham.ac.uk" TargetMode="External"/><Relationship Id="rId5" Type="http://schemas.openxmlformats.org/officeDocument/2006/relationships/image" Target="../media/image8.png"/><Relationship Id="rId4" Type="http://schemas.openxmlformats.org/officeDocument/2006/relationships/notesSlide" Target="../notesSlides/notesSlide19.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2.xml"/><Relationship Id="rId7" Type="http://schemas.openxmlformats.org/officeDocument/2006/relationships/diagramQuickStyle" Target="../diagrams/quickStyle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3.xml"/><Relationship Id="rId11" Type="http://schemas.openxmlformats.org/officeDocument/2006/relationships/image" Target="../media/image4.png"/><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39090816"/>
              </p:ext>
            </p:extLst>
          </p:nvPr>
        </p:nvGraphicFramePr>
        <p:xfrm>
          <a:off x="2135560" y="260648"/>
          <a:ext cx="7992888"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7AB073A5-35B1-4675-A100-507F3F88C0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3728" y="6012071"/>
            <a:ext cx="609600" cy="609600"/>
          </a:xfrm>
          <a:prstGeom prst="rect">
            <a:avLst/>
          </a:prstGeom>
        </p:spPr>
      </p:pic>
    </p:spTree>
    <p:extLst>
      <p:ext uri="{BB962C8B-B14F-4D97-AF65-F5344CB8AC3E}">
        <p14:creationId xmlns:p14="http://schemas.microsoft.com/office/powerpoint/2010/main" val="24625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46675" y="1779593"/>
            <a:ext cx="1089865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GB" altLang="en-US" sz="2800" dirty="0">
                <a:ea typeface="Times New Roman" panose="02020603050405020304" pitchFamily="18" charset="0"/>
                <a:cs typeface="Arial" panose="020B0604020202020204" pitchFamily="34" charset="0"/>
              </a:rPr>
              <a:t>At 6 weeks of corrected gestational age:</a:t>
            </a:r>
          </a:p>
          <a:p>
            <a:pPr marL="342900" indent="-342900" fontAlgn="base">
              <a:spcBef>
                <a:spcPct val="0"/>
              </a:spcBef>
              <a:spcAft>
                <a:spcPct val="0"/>
              </a:spcAft>
              <a:buFont typeface="Arial" panose="020B0604020202020204" pitchFamily="34" charset="0"/>
              <a:buChar char="•"/>
            </a:pPr>
            <a:endParaRPr lang="en-GB" altLang="en-US" sz="2800" dirty="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Hospital visits (including day care and overnight admissions)</a:t>
            </a:r>
          </a:p>
          <a:p>
            <a:pPr marL="342900" indent="-34290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Proportion of infants who are breastfeeding </a:t>
            </a:r>
          </a:p>
          <a:p>
            <a:pPr marL="342900" indent="-34290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Proportion of infants who are breast milk feeding </a:t>
            </a:r>
          </a:p>
          <a:p>
            <a:pPr marL="342900" indent="-34290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Parental satisfaction and wellbeing using the </a:t>
            </a:r>
            <a:br>
              <a:rPr lang="en-GB" altLang="en-US" sz="2800" dirty="0">
                <a:ea typeface="Times New Roman" panose="02020603050405020304" pitchFamily="18" charset="0"/>
                <a:cs typeface="Arial" panose="020B0604020202020204" pitchFamily="34" charset="0"/>
              </a:rPr>
            </a:br>
            <a:r>
              <a:rPr lang="en-GB" altLang="en-US" sz="2800" dirty="0">
                <a:ea typeface="Times New Roman" panose="02020603050405020304" pitchFamily="18" charset="0"/>
                <a:cs typeface="Arial" panose="020B0604020202020204" pitchFamily="34" charset="0"/>
              </a:rPr>
              <a:t>Preterm Birth Experience and Satisfaction Scale </a:t>
            </a:r>
            <a:br>
              <a:rPr lang="en-GB" altLang="en-US" sz="2800" dirty="0">
                <a:ea typeface="Times New Roman" panose="02020603050405020304" pitchFamily="18" charset="0"/>
                <a:cs typeface="Arial" panose="020B0604020202020204" pitchFamily="34" charset="0"/>
              </a:rPr>
            </a:br>
            <a:r>
              <a:rPr lang="en-GB" altLang="en-US" sz="2800" dirty="0">
                <a:ea typeface="Times New Roman" panose="02020603050405020304" pitchFamily="18" charset="0"/>
                <a:cs typeface="Arial" panose="020B0604020202020204" pitchFamily="34" charset="0"/>
              </a:rPr>
              <a:t>(p-BESS) questionnaire. </a:t>
            </a:r>
            <a:endParaRPr lang="en-GB" altLang="en-US" sz="2800" dirty="0">
              <a:cs typeface="Arial" panose="020B0604020202020204" pitchFamily="34" charset="0"/>
            </a:endParaRPr>
          </a:p>
        </p:txBody>
      </p:sp>
      <p:pic>
        <p:nvPicPr>
          <p:cNvPr id="5" name="Picture 4" descr="A picture containing drawing&#10;&#10;Description generated with very high confidence">
            <a:extLst>
              <a:ext uri="{FF2B5EF4-FFF2-40B4-BE49-F238E27FC236}">
                <a16:creationId xmlns:a16="http://schemas.microsoft.com/office/drawing/2014/main" id="{02E9149E-7E2B-4A0D-BE63-9D36F22EFD81}"/>
              </a:ext>
            </a:extLst>
          </p:cNvPr>
          <p:cNvPicPr>
            <a:picLocks noChangeAspect="1"/>
          </p:cNvPicPr>
          <p:nvPr/>
        </p:nvPicPr>
        <p:blipFill>
          <a:blip r:embed="rId5"/>
          <a:stretch>
            <a:fillRect/>
          </a:stretch>
        </p:blipFill>
        <p:spPr>
          <a:xfrm>
            <a:off x="646675" y="641458"/>
            <a:ext cx="1172612" cy="1143000"/>
          </a:xfrm>
          <a:prstGeom prst="rect">
            <a:avLst/>
          </a:prstGeom>
        </p:spPr>
      </p:pic>
      <p:sp>
        <p:nvSpPr>
          <p:cNvPr id="7" name="Rectangle 6">
            <a:extLst>
              <a:ext uri="{FF2B5EF4-FFF2-40B4-BE49-F238E27FC236}">
                <a16:creationId xmlns:a16="http://schemas.microsoft.com/office/drawing/2014/main" id="{4A1244DD-CDBF-4230-8DCD-02255EE7590E}"/>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Secondary outcomes</a:t>
            </a:r>
          </a:p>
        </p:txBody>
      </p:sp>
      <p:pic>
        <p:nvPicPr>
          <p:cNvPr id="2" name="Recorded Sound">
            <a:hlinkClick r:id="" action="ppaction://media"/>
            <a:extLst>
              <a:ext uri="{FF2B5EF4-FFF2-40B4-BE49-F238E27FC236}">
                <a16:creationId xmlns:a16="http://schemas.microsoft.com/office/drawing/2014/main" id="{E2949977-F097-4599-9698-F75CB23C87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5914057"/>
            <a:ext cx="609600" cy="609600"/>
          </a:xfrm>
          <a:prstGeom prst="rect">
            <a:avLst/>
          </a:prstGeom>
        </p:spPr>
      </p:pic>
    </p:spTree>
    <p:extLst>
      <p:ext uri="{BB962C8B-B14F-4D97-AF65-F5344CB8AC3E}">
        <p14:creationId xmlns:p14="http://schemas.microsoft.com/office/powerpoint/2010/main" val="309841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8369931"/>
              </p:ext>
            </p:extLst>
          </p:nvPr>
        </p:nvGraphicFramePr>
        <p:xfrm>
          <a:off x="1819287" y="1212958"/>
          <a:ext cx="9669294" cy="4572000"/>
        </p:xfrm>
        <a:graphic>
          <a:graphicData uri="http://schemas.openxmlformats.org/drawingml/2006/table">
            <a:tbl>
              <a:tblPr bandRow="1">
                <a:tableStyleId>{00A15C55-8517-42AA-B614-E9B94910E393}</a:tableStyleId>
              </a:tblPr>
              <a:tblGrid>
                <a:gridCol w="5351243">
                  <a:extLst>
                    <a:ext uri="{9D8B030D-6E8A-4147-A177-3AD203B41FA5}">
                      <a16:colId xmlns:a16="http://schemas.microsoft.com/office/drawing/2014/main" val="3819053893"/>
                    </a:ext>
                  </a:extLst>
                </a:gridCol>
                <a:gridCol w="4318051">
                  <a:extLst>
                    <a:ext uri="{9D8B030D-6E8A-4147-A177-3AD203B41FA5}">
                      <a16:colId xmlns:a16="http://schemas.microsoft.com/office/drawing/2014/main" val="577881659"/>
                    </a:ext>
                  </a:extLst>
                </a:gridCol>
              </a:tblGrid>
              <a:tr h="453769">
                <a:tc>
                  <a:txBody>
                    <a:bodyPr/>
                    <a:lstStyle/>
                    <a:p>
                      <a:pPr algn="ctr"/>
                      <a:r>
                        <a:rPr lang="en-GB" sz="2800">
                          <a:latin typeface="Arial" panose="020B0604020202020204" pitchFamily="34" charset="0"/>
                          <a:cs typeface="Arial" panose="020B0604020202020204" pitchFamily="34" charset="0"/>
                        </a:rPr>
                        <a:t>Outcome</a:t>
                      </a:r>
                    </a:p>
                  </a:txBody>
                  <a:tcPr/>
                </a:tc>
                <a:tc>
                  <a:txBody>
                    <a:bodyPr/>
                    <a:lstStyle/>
                    <a:p>
                      <a:pPr algn="ctr"/>
                      <a:r>
                        <a:rPr lang="en-GB" sz="2800">
                          <a:latin typeface="Arial" panose="020B0604020202020204" pitchFamily="34" charset="0"/>
                          <a:cs typeface="Arial" panose="020B0604020202020204" pitchFamily="34" charset="0"/>
                        </a:rPr>
                        <a:t>FEED1</a:t>
                      </a:r>
                    </a:p>
                  </a:txBody>
                  <a:tcPr/>
                </a:tc>
                <a:extLst>
                  <a:ext uri="{0D108BD9-81ED-4DB2-BD59-A6C34878D82A}">
                    <a16:rowId xmlns:a16="http://schemas.microsoft.com/office/drawing/2014/main" val="189446589"/>
                  </a:ext>
                </a:extLst>
              </a:tr>
              <a:tr h="381761">
                <a:tc>
                  <a:txBody>
                    <a:bodyPr/>
                    <a:lstStyle/>
                    <a:p>
                      <a:r>
                        <a:rPr lang="en-GB" sz="2800">
                          <a:solidFill>
                            <a:srgbClr val="00B050"/>
                          </a:solidFill>
                          <a:latin typeface="Arial" panose="020B0604020202020204" pitchFamily="34" charset="0"/>
                          <a:cs typeface="Arial" panose="020B0604020202020204" pitchFamily="34" charset="0"/>
                        </a:rPr>
                        <a:t>Survival</a:t>
                      </a:r>
                    </a:p>
                  </a:txBody>
                  <a:tcPr anchor="ctr"/>
                </a:tc>
                <a:tc>
                  <a:txBody>
                    <a:bodyPr/>
                    <a:lstStyle/>
                    <a:p>
                      <a:r>
                        <a:rPr lang="en-GB" sz="2800" baseline="0" dirty="0">
                          <a:solidFill>
                            <a:srgbClr val="00B050"/>
                          </a:solidFill>
                          <a:latin typeface="Arial" panose="020B0604020202020204" pitchFamily="34" charset="0"/>
                          <a:cs typeface="Arial" panose="020B0604020202020204" pitchFamily="34" charset="0"/>
                        </a:rPr>
                        <a:t>At discharge </a:t>
                      </a:r>
                    </a:p>
                    <a:p>
                      <a:r>
                        <a:rPr lang="en-GB" sz="2800" baseline="0" dirty="0">
                          <a:solidFill>
                            <a:srgbClr val="00B050"/>
                          </a:solidFill>
                          <a:latin typeface="Arial" panose="020B0604020202020204" pitchFamily="34" charset="0"/>
                          <a:cs typeface="Arial" panose="020B0604020202020204" pitchFamily="34" charset="0"/>
                        </a:rPr>
                        <a:t>At 6 weeks corrected age</a:t>
                      </a:r>
                      <a:endParaRPr lang="en-GB" sz="2800" dirty="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04753973"/>
                  </a:ext>
                </a:extLst>
              </a:tr>
              <a:tr h="381761">
                <a:tc>
                  <a:txBody>
                    <a:bodyPr/>
                    <a:lstStyle/>
                    <a:p>
                      <a:r>
                        <a:rPr lang="en-GB" sz="2800">
                          <a:solidFill>
                            <a:srgbClr val="00B050"/>
                          </a:solidFill>
                          <a:latin typeface="Arial" panose="020B0604020202020204" pitchFamily="34" charset="0"/>
                          <a:cs typeface="Arial" panose="020B0604020202020204" pitchFamily="34" charset="0"/>
                        </a:rPr>
                        <a:t>Sepsis</a:t>
                      </a:r>
                    </a:p>
                  </a:txBody>
                  <a:tcPr anchor="ctr"/>
                </a:tc>
                <a:tc>
                  <a:txBody>
                    <a:bodyPr/>
                    <a:lstStyle/>
                    <a:p>
                      <a:r>
                        <a:rPr lang="en-GB" sz="2800" baseline="0">
                          <a:solidFill>
                            <a:srgbClr val="00B050"/>
                          </a:solidFill>
                          <a:latin typeface="Arial" panose="020B0604020202020204" pitchFamily="34" charset="0"/>
                          <a:cs typeface="Arial" panose="020B0604020202020204" pitchFamily="34" charset="0"/>
                        </a:rPr>
                        <a:t>Until discharge</a:t>
                      </a:r>
                      <a:endParaRPr lang="en-GB" sz="280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34143334"/>
                  </a:ext>
                </a:extLst>
              </a:tr>
              <a:tr h="381761">
                <a:tc>
                  <a:txBody>
                    <a:bodyPr/>
                    <a:lstStyle/>
                    <a:p>
                      <a:r>
                        <a:rPr lang="en-GB" sz="2800">
                          <a:solidFill>
                            <a:srgbClr val="00B050"/>
                          </a:solidFill>
                          <a:latin typeface="Arial" panose="020B0604020202020204" pitchFamily="34" charset="0"/>
                          <a:cs typeface="Arial" panose="020B0604020202020204" pitchFamily="34" charset="0"/>
                        </a:rPr>
                        <a:t>Necrotising enterocolitis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aseline="0">
                          <a:solidFill>
                            <a:srgbClr val="00B050"/>
                          </a:solidFill>
                          <a:latin typeface="Arial" panose="020B0604020202020204" pitchFamily="34" charset="0"/>
                          <a:cs typeface="Arial" panose="020B0604020202020204" pitchFamily="34" charset="0"/>
                        </a:rPr>
                        <a:t>Until discharge</a:t>
                      </a:r>
                      <a:endParaRPr lang="en-GB" sz="280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8854083"/>
                  </a:ext>
                </a:extLst>
              </a:tr>
              <a:tr h="381761">
                <a:tc>
                  <a:txBody>
                    <a:bodyPr/>
                    <a:lstStyle/>
                    <a:p>
                      <a:r>
                        <a:rPr lang="en-GB" sz="2800">
                          <a:solidFill>
                            <a:srgbClr val="00B050"/>
                          </a:solidFill>
                          <a:latin typeface="Arial" panose="020B0604020202020204" pitchFamily="34" charset="0"/>
                          <a:cs typeface="Arial" panose="020B0604020202020204" pitchFamily="34" charset="0"/>
                        </a:rPr>
                        <a:t>Adverse events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aseline="0">
                          <a:solidFill>
                            <a:srgbClr val="00B050"/>
                          </a:solidFill>
                          <a:latin typeface="Arial" panose="020B0604020202020204" pitchFamily="34" charset="0"/>
                          <a:cs typeface="Arial" panose="020B0604020202020204" pitchFamily="34" charset="0"/>
                        </a:rPr>
                        <a:t>Until discharge</a:t>
                      </a:r>
                      <a:endParaRPr lang="en-GB" sz="280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59135449"/>
                  </a:ext>
                </a:extLst>
              </a:tr>
              <a:tr h="381761">
                <a:tc>
                  <a:txBody>
                    <a:bodyPr/>
                    <a:lstStyle/>
                    <a:p>
                      <a:r>
                        <a:rPr lang="en-GB" sz="2800">
                          <a:solidFill>
                            <a:srgbClr val="00B050"/>
                          </a:solidFill>
                          <a:latin typeface="Arial" panose="020B0604020202020204" pitchFamily="34" charset="0"/>
                          <a:cs typeface="Arial" panose="020B0604020202020204" pitchFamily="34" charset="0"/>
                        </a:rPr>
                        <a:t>Brain injury on imaging</a:t>
                      </a:r>
                    </a:p>
                  </a:txBody>
                  <a:tcPr anchor="ctr"/>
                </a:tc>
                <a:tc>
                  <a:txBody>
                    <a:bodyPr/>
                    <a:lstStyle/>
                    <a:p>
                      <a:r>
                        <a:rPr lang="en-GB" sz="2800" baseline="0">
                          <a:solidFill>
                            <a:srgbClr val="00B050"/>
                          </a:solidFill>
                          <a:latin typeface="Arial" panose="020B0604020202020204" pitchFamily="34" charset="0"/>
                          <a:cs typeface="Arial" panose="020B0604020202020204" pitchFamily="34" charset="0"/>
                        </a:rPr>
                        <a:t>At discharge</a:t>
                      </a:r>
                      <a:endParaRPr lang="en-GB" sz="280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76425917"/>
                  </a:ext>
                </a:extLst>
              </a:tr>
              <a:tr h="381761">
                <a:tc>
                  <a:txBody>
                    <a:bodyPr/>
                    <a:lstStyle/>
                    <a:p>
                      <a:r>
                        <a:rPr lang="en-GB" sz="2800">
                          <a:solidFill>
                            <a:srgbClr val="00B050"/>
                          </a:solidFill>
                          <a:latin typeface="Arial" panose="020B0604020202020204" pitchFamily="34" charset="0"/>
                          <a:cs typeface="Arial" panose="020B0604020202020204" pitchFamily="34" charset="0"/>
                        </a:rPr>
                        <a:t>Retinopathy</a:t>
                      </a:r>
                      <a:r>
                        <a:rPr lang="en-GB" sz="2800" baseline="0">
                          <a:solidFill>
                            <a:srgbClr val="00B050"/>
                          </a:solidFill>
                          <a:latin typeface="Arial" panose="020B0604020202020204" pitchFamily="34" charset="0"/>
                          <a:cs typeface="Arial" panose="020B0604020202020204" pitchFamily="34" charset="0"/>
                        </a:rPr>
                        <a:t> of prematurity </a:t>
                      </a:r>
                      <a:endParaRPr lang="en-GB" sz="2800">
                        <a:solidFill>
                          <a:srgbClr val="00B050"/>
                        </a:solidFill>
                        <a:latin typeface="Arial" panose="020B0604020202020204" pitchFamily="34" charset="0"/>
                        <a:cs typeface="Arial" panose="020B0604020202020204" pitchFamily="34" charset="0"/>
                      </a:endParaRPr>
                    </a:p>
                  </a:txBody>
                  <a:tcPr anchor="ctr"/>
                </a:tc>
                <a:tc>
                  <a:txBody>
                    <a:bodyPr/>
                    <a:lstStyle/>
                    <a:p>
                      <a:r>
                        <a:rPr lang="en-GB" sz="2800" baseline="0">
                          <a:solidFill>
                            <a:srgbClr val="00B050"/>
                          </a:solidFill>
                          <a:latin typeface="Arial" panose="020B0604020202020204" pitchFamily="34" charset="0"/>
                          <a:cs typeface="Arial" panose="020B0604020202020204" pitchFamily="34" charset="0"/>
                        </a:rPr>
                        <a:t>At discharge</a:t>
                      </a:r>
                      <a:endParaRPr lang="en-GB" sz="280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43738014"/>
                  </a:ext>
                </a:extLst>
              </a:tr>
              <a:tr h="381761">
                <a:tc>
                  <a:txBody>
                    <a:bodyPr/>
                    <a:lstStyle/>
                    <a:p>
                      <a:r>
                        <a:rPr lang="en-GB" sz="2800">
                          <a:solidFill>
                            <a:srgbClr val="00B050"/>
                          </a:solidFill>
                          <a:latin typeface="Arial" panose="020B0604020202020204" pitchFamily="34" charset="0"/>
                          <a:cs typeface="Arial" panose="020B0604020202020204" pitchFamily="34" charset="0"/>
                        </a:rPr>
                        <a:t>Chronic</a:t>
                      </a:r>
                      <a:r>
                        <a:rPr lang="en-GB" sz="2800" baseline="0">
                          <a:solidFill>
                            <a:srgbClr val="00B050"/>
                          </a:solidFill>
                          <a:latin typeface="Arial" panose="020B0604020202020204" pitchFamily="34" charset="0"/>
                          <a:cs typeface="Arial" panose="020B0604020202020204" pitchFamily="34" charset="0"/>
                        </a:rPr>
                        <a:t> lung disease</a:t>
                      </a:r>
                      <a:endParaRPr lang="en-GB" sz="2800">
                        <a:solidFill>
                          <a:srgbClr val="00B050"/>
                        </a:solidFill>
                        <a:latin typeface="Arial" panose="020B0604020202020204" pitchFamily="34" charset="0"/>
                        <a:cs typeface="Arial" panose="020B0604020202020204" pitchFamily="34" charset="0"/>
                      </a:endParaRPr>
                    </a:p>
                  </a:txBody>
                  <a:tcPr anchor="ctr"/>
                </a:tc>
                <a:tc>
                  <a:txBody>
                    <a:bodyPr/>
                    <a:lstStyle/>
                    <a:p>
                      <a:r>
                        <a:rPr lang="en-GB" sz="2800" baseline="0" dirty="0">
                          <a:solidFill>
                            <a:srgbClr val="00B050"/>
                          </a:solidFill>
                          <a:latin typeface="Arial" panose="020B0604020202020204" pitchFamily="34" charset="0"/>
                          <a:cs typeface="Arial" panose="020B0604020202020204" pitchFamily="34" charset="0"/>
                        </a:rPr>
                        <a:t>At discharge</a:t>
                      </a:r>
                      <a:endParaRPr lang="en-GB" sz="2800" dirty="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7736828"/>
                  </a:ext>
                </a:extLst>
              </a:tr>
            </a:tbl>
          </a:graphicData>
        </a:graphic>
      </p:graphicFrame>
      <p:pic>
        <p:nvPicPr>
          <p:cNvPr id="6" name="Picture 5" descr="A picture containing drawing&#10;&#10;Description generated with very high confidence">
            <a:extLst>
              <a:ext uri="{FF2B5EF4-FFF2-40B4-BE49-F238E27FC236}">
                <a16:creationId xmlns:a16="http://schemas.microsoft.com/office/drawing/2014/main" id="{84886A11-336A-4D66-93DB-FC39F89F6899}"/>
              </a:ext>
            </a:extLst>
          </p:cNvPr>
          <p:cNvPicPr>
            <a:picLocks noChangeAspect="1"/>
          </p:cNvPicPr>
          <p:nvPr/>
        </p:nvPicPr>
        <p:blipFill>
          <a:blip r:embed="rId5"/>
          <a:stretch>
            <a:fillRect/>
          </a:stretch>
        </p:blipFill>
        <p:spPr>
          <a:xfrm>
            <a:off x="646675" y="641458"/>
            <a:ext cx="1172612" cy="1143000"/>
          </a:xfrm>
          <a:prstGeom prst="rect">
            <a:avLst/>
          </a:prstGeom>
        </p:spPr>
      </p:pic>
      <p:sp>
        <p:nvSpPr>
          <p:cNvPr id="7" name="Rectangle 6">
            <a:extLst>
              <a:ext uri="{FF2B5EF4-FFF2-40B4-BE49-F238E27FC236}">
                <a16:creationId xmlns:a16="http://schemas.microsoft.com/office/drawing/2014/main" id="{95D5FEDA-78EF-4348-B9FB-2D2599D27EB2}"/>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Core outcomes</a:t>
            </a:r>
          </a:p>
        </p:txBody>
      </p:sp>
      <p:pic>
        <p:nvPicPr>
          <p:cNvPr id="2" name="Recorded Sound">
            <a:hlinkClick r:id="" action="ppaction://media"/>
            <a:extLst>
              <a:ext uri="{FF2B5EF4-FFF2-40B4-BE49-F238E27FC236}">
                <a16:creationId xmlns:a16="http://schemas.microsoft.com/office/drawing/2014/main" id="{FE63C13C-ECCD-4C66-8268-132D72949B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6051658"/>
            <a:ext cx="609600" cy="609600"/>
          </a:xfrm>
          <a:prstGeom prst="rect">
            <a:avLst/>
          </a:prstGeom>
        </p:spPr>
      </p:pic>
    </p:spTree>
    <p:extLst>
      <p:ext uri="{BB962C8B-B14F-4D97-AF65-F5344CB8AC3E}">
        <p14:creationId xmlns:p14="http://schemas.microsoft.com/office/powerpoint/2010/main" val="13783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32783037"/>
              </p:ext>
            </p:extLst>
          </p:nvPr>
        </p:nvGraphicFramePr>
        <p:xfrm>
          <a:off x="1819287" y="2348880"/>
          <a:ext cx="9192424" cy="3017520"/>
        </p:xfrm>
        <a:graphic>
          <a:graphicData uri="http://schemas.openxmlformats.org/drawingml/2006/table">
            <a:tbl>
              <a:tblPr firstRow="1" bandRow="1">
                <a:tableStyleId>{00A15C55-8517-42AA-B614-E9B94910E393}</a:tableStyleId>
              </a:tblPr>
              <a:tblGrid>
                <a:gridCol w="4334040">
                  <a:extLst>
                    <a:ext uri="{9D8B030D-6E8A-4147-A177-3AD203B41FA5}">
                      <a16:colId xmlns:a16="http://schemas.microsoft.com/office/drawing/2014/main" val="3819053893"/>
                    </a:ext>
                  </a:extLst>
                </a:gridCol>
                <a:gridCol w="4858384">
                  <a:extLst>
                    <a:ext uri="{9D8B030D-6E8A-4147-A177-3AD203B41FA5}">
                      <a16:colId xmlns:a16="http://schemas.microsoft.com/office/drawing/2014/main" val="577881659"/>
                    </a:ext>
                  </a:extLst>
                </a:gridCol>
              </a:tblGrid>
              <a:tr h="453769">
                <a:tc>
                  <a:txBody>
                    <a:bodyPr/>
                    <a:lstStyle/>
                    <a:p>
                      <a:pPr algn="ctr"/>
                      <a:r>
                        <a:rPr lang="en-GB" sz="2400">
                          <a:latin typeface="Arial" panose="020B0604020202020204" pitchFamily="34" charset="0"/>
                          <a:cs typeface="Arial" panose="020B0604020202020204" pitchFamily="34" charset="0"/>
                        </a:rPr>
                        <a:t>Outcome</a:t>
                      </a:r>
                    </a:p>
                  </a:txBody>
                  <a:tcPr/>
                </a:tc>
                <a:tc>
                  <a:txBody>
                    <a:bodyPr/>
                    <a:lstStyle/>
                    <a:p>
                      <a:pPr algn="ctr"/>
                      <a:r>
                        <a:rPr lang="en-GB" sz="2400">
                          <a:latin typeface="Arial" panose="020B0604020202020204" pitchFamily="34" charset="0"/>
                          <a:cs typeface="Arial" panose="020B0604020202020204" pitchFamily="34" charset="0"/>
                        </a:rPr>
                        <a:t>FEED1</a:t>
                      </a:r>
                    </a:p>
                  </a:txBody>
                  <a:tcPr/>
                </a:tc>
                <a:extLst>
                  <a:ext uri="{0D108BD9-81ED-4DB2-BD59-A6C34878D82A}">
                    <a16:rowId xmlns:a16="http://schemas.microsoft.com/office/drawing/2014/main" val="189446589"/>
                  </a:ext>
                </a:extLst>
              </a:tr>
              <a:tr h="381761">
                <a:tc>
                  <a:txBody>
                    <a:bodyPr/>
                    <a:lstStyle/>
                    <a:p>
                      <a:r>
                        <a:rPr lang="en-GB" sz="2400">
                          <a:solidFill>
                            <a:srgbClr val="00B050"/>
                          </a:solidFill>
                          <a:latin typeface="Arial" panose="020B0604020202020204" pitchFamily="34" charset="0"/>
                          <a:cs typeface="Arial" panose="020B0604020202020204" pitchFamily="34" charset="0"/>
                        </a:rPr>
                        <a:t>General gross motor ability</a:t>
                      </a:r>
                    </a:p>
                  </a:txBody>
                  <a:tcPr anchor="ctr"/>
                </a:tc>
                <a:tc>
                  <a:txBody>
                    <a:bodyPr/>
                    <a:lstStyle/>
                    <a:p>
                      <a:r>
                        <a:rPr lang="en-GB" sz="2400">
                          <a:solidFill>
                            <a:srgbClr val="00B050"/>
                          </a:solidFill>
                          <a:latin typeface="Arial" panose="020B0604020202020204" pitchFamily="34" charset="0"/>
                          <a:cs typeface="Arial" panose="020B0604020202020204" pitchFamily="34" charset="0"/>
                        </a:rPr>
                        <a:t>Planned 2 year follow up</a:t>
                      </a:r>
                    </a:p>
                  </a:txBody>
                  <a:tcPr anchor="ctr"/>
                </a:tc>
                <a:extLst>
                  <a:ext uri="{0D108BD9-81ED-4DB2-BD59-A6C34878D82A}">
                    <a16:rowId xmlns:a16="http://schemas.microsoft.com/office/drawing/2014/main" val="3304753973"/>
                  </a:ext>
                </a:extLst>
              </a:tr>
              <a:tr h="381761">
                <a:tc>
                  <a:txBody>
                    <a:bodyPr/>
                    <a:lstStyle/>
                    <a:p>
                      <a:r>
                        <a:rPr lang="en-GB" sz="2400">
                          <a:solidFill>
                            <a:srgbClr val="00B050"/>
                          </a:solidFill>
                          <a:latin typeface="Arial" panose="020B0604020202020204" pitchFamily="34" charset="0"/>
                          <a:cs typeface="Arial" panose="020B0604020202020204" pitchFamily="34" charset="0"/>
                        </a:rPr>
                        <a:t>General cognitive</a:t>
                      </a:r>
                      <a:r>
                        <a:rPr lang="en-GB" sz="2400" baseline="0">
                          <a:solidFill>
                            <a:srgbClr val="00B050"/>
                          </a:solidFill>
                          <a:latin typeface="Arial" panose="020B0604020202020204" pitchFamily="34" charset="0"/>
                          <a:cs typeface="Arial" panose="020B0604020202020204" pitchFamily="34" charset="0"/>
                        </a:rPr>
                        <a:t> ability</a:t>
                      </a:r>
                      <a:endParaRPr lang="en-GB" sz="2400">
                        <a:solidFill>
                          <a:srgbClr val="00B050"/>
                        </a:solidFill>
                        <a:latin typeface="Arial" panose="020B0604020202020204" pitchFamily="34" charset="0"/>
                        <a:cs typeface="Arial" panose="020B0604020202020204" pitchFamily="34" charset="0"/>
                      </a:endParaRPr>
                    </a:p>
                  </a:txBody>
                  <a:tcPr anchor="ctr"/>
                </a:tc>
                <a:tc>
                  <a:txBody>
                    <a:bodyPr/>
                    <a:lstStyle/>
                    <a:p>
                      <a:r>
                        <a:rPr lang="en-GB" sz="2400">
                          <a:solidFill>
                            <a:srgbClr val="00B050"/>
                          </a:solidFill>
                          <a:latin typeface="Arial" panose="020B0604020202020204" pitchFamily="34" charset="0"/>
                          <a:cs typeface="Arial" panose="020B0604020202020204" pitchFamily="34" charset="0"/>
                        </a:rPr>
                        <a:t>Planned 2 year follow up</a:t>
                      </a:r>
                    </a:p>
                  </a:txBody>
                  <a:tcPr anchor="ctr"/>
                </a:tc>
                <a:extLst>
                  <a:ext uri="{0D108BD9-81ED-4DB2-BD59-A6C34878D82A}">
                    <a16:rowId xmlns:a16="http://schemas.microsoft.com/office/drawing/2014/main" val="1734143334"/>
                  </a:ext>
                </a:extLst>
              </a:tr>
              <a:tr h="381761">
                <a:tc>
                  <a:txBody>
                    <a:bodyPr/>
                    <a:lstStyle/>
                    <a:p>
                      <a:r>
                        <a:rPr lang="en-GB" sz="2400">
                          <a:solidFill>
                            <a:srgbClr val="00B050"/>
                          </a:solidFill>
                          <a:latin typeface="Arial" panose="020B0604020202020204" pitchFamily="34" charset="0"/>
                          <a:cs typeface="Arial" panose="020B0604020202020204" pitchFamily="34" charset="0"/>
                        </a:rPr>
                        <a:t>Visual impairment or blindness</a:t>
                      </a:r>
                    </a:p>
                  </a:txBody>
                  <a:tcPr anchor="ctr"/>
                </a:tc>
                <a:tc>
                  <a:txBody>
                    <a:bodyPr/>
                    <a:lstStyle/>
                    <a:p>
                      <a:r>
                        <a:rPr lang="en-GB" sz="2400">
                          <a:solidFill>
                            <a:srgbClr val="00B050"/>
                          </a:solidFill>
                          <a:latin typeface="Arial" panose="020B0604020202020204" pitchFamily="34" charset="0"/>
                          <a:cs typeface="Arial" panose="020B0604020202020204" pitchFamily="34" charset="0"/>
                        </a:rPr>
                        <a:t>Planned 2 year follow up</a:t>
                      </a:r>
                    </a:p>
                  </a:txBody>
                  <a:tcPr anchor="ctr"/>
                </a:tc>
                <a:extLst>
                  <a:ext uri="{0D108BD9-81ED-4DB2-BD59-A6C34878D82A}">
                    <a16:rowId xmlns:a16="http://schemas.microsoft.com/office/drawing/2014/main" val="438854083"/>
                  </a:ext>
                </a:extLst>
              </a:tr>
              <a:tr h="381761">
                <a:tc>
                  <a:txBody>
                    <a:bodyPr/>
                    <a:lstStyle/>
                    <a:p>
                      <a:r>
                        <a:rPr lang="en-GB" sz="2400">
                          <a:solidFill>
                            <a:srgbClr val="00B050"/>
                          </a:solidFill>
                          <a:latin typeface="Arial" panose="020B0604020202020204" pitchFamily="34" charset="0"/>
                          <a:cs typeface="Arial" panose="020B0604020202020204" pitchFamily="34" charset="0"/>
                        </a:rPr>
                        <a:t>Hearing</a:t>
                      </a:r>
                      <a:r>
                        <a:rPr lang="en-GB" sz="2400" baseline="0">
                          <a:solidFill>
                            <a:srgbClr val="00B050"/>
                          </a:solidFill>
                          <a:latin typeface="Arial" panose="020B0604020202020204" pitchFamily="34" charset="0"/>
                          <a:cs typeface="Arial" panose="020B0604020202020204" pitchFamily="34" charset="0"/>
                        </a:rPr>
                        <a:t> impairment or deafness</a:t>
                      </a:r>
                      <a:endParaRPr lang="en-GB" sz="2400">
                        <a:solidFill>
                          <a:srgbClr val="00B050"/>
                        </a:solidFill>
                        <a:latin typeface="Arial" panose="020B0604020202020204" pitchFamily="34" charset="0"/>
                        <a:cs typeface="Arial" panose="020B0604020202020204" pitchFamily="34" charset="0"/>
                      </a:endParaRPr>
                    </a:p>
                  </a:txBody>
                  <a:tcPr anchor="ctr"/>
                </a:tc>
                <a:tc>
                  <a:txBody>
                    <a:bodyPr/>
                    <a:lstStyle/>
                    <a:p>
                      <a:r>
                        <a:rPr lang="en-GB" sz="2400" dirty="0">
                          <a:solidFill>
                            <a:srgbClr val="00B050"/>
                          </a:solidFill>
                          <a:latin typeface="Arial" panose="020B0604020202020204" pitchFamily="34" charset="0"/>
                          <a:cs typeface="Arial" panose="020B0604020202020204" pitchFamily="34" charset="0"/>
                        </a:rPr>
                        <a:t>Planned 2 year follow up</a:t>
                      </a:r>
                    </a:p>
                  </a:txBody>
                  <a:tcPr anchor="ctr"/>
                </a:tc>
                <a:extLst>
                  <a:ext uri="{0D108BD9-81ED-4DB2-BD59-A6C34878D82A}">
                    <a16:rowId xmlns:a16="http://schemas.microsoft.com/office/drawing/2014/main" val="2759135449"/>
                  </a:ext>
                </a:extLst>
              </a:tr>
            </a:tbl>
          </a:graphicData>
        </a:graphic>
      </p:graphicFrame>
      <p:pic>
        <p:nvPicPr>
          <p:cNvPr id="6" name="Picture 5" descr="A picture containing drawing&#10;&#10;Description generated with very high confidence">
            <a:extLst>
              <a:ext uri="{FF2B5EF4-FFF2-40B4-BE49-F238E27FC236}">
                <a16:creationId xmlns:a16="http://schemas.microsoft.com/office/drawing/2014/main" id="{FE6A317A-76B9-44BC-B650-6001ED48C769}"/>
              </a:ext>
            </a:extLst>
          </p:cNvPr>
          <p:cNvPicPr>
            <a:picLocks noChangeAspect="1"/>
          </p:cNvPicPr>
          <p:nvPr/>
        </p:nvPicPr>
        <p:blipFill>
          <a:blip r:embed="rId5"/>
          <a:stretch>
            <a:fillRect/>
          </a:stretch>
        </p:blipFill>
        <p:spPr>
          <a:xfrm>
            <a:off x="646675" y="641458"/>
            <a:ext cx="1172612" cy="1143000"/>
          </a:xfrm>
          <a:prstGeom prst="rect">
            <a:avLst/>
          </a:prstGeom>
        </p:spPr>
      </p:pic>
      <p:sp>
        <p:nvSpPr>
          <p:cNvPr id="7" name="Rectangle 6">
            <a:extLst>
              <a:ext uri="{FF2B5EF4-FFF2-40B4-BE49-F238E27FC236}">
                <a16:creationId xmlns:a16="http://schemas.microsoft.com/office/drawing/2014/main" id="{155F4649-EC74-42B0-B95D-426E8B438C0C}"/>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Core outcomes</a:t>
            </a:r>
          </a:p>
        </p:txBody>
      </p:sp>
      <p:pic>
        <p:nvPicPr>
          <p:cNvPr id="2" name="Recorded Sound">
            <a:hlinkClick r:id="" action="ppaction://media"/>
            <a:extLst>
              <a:ext uri="{FF2B5EF4-FFF2-40B4-BE49-F238E27FC236}">
                <a16:creationId xmlns:a16="http://schemas.microsoft.com/office/drawing/2014/main" id="{3CFFCEBC-3AC7-4E23-99E3-73AEF1FAE9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5855807"/>
            <a:ext cx="609600" cy="609600"/>
          </a:xfrm>
          <a:prstGeom prst="rect">
            <a:avLst/>
          </a:prstGeom>
        </p:spPr>
      </p:pic>
    </p:spTree>
    <p:extLst>
      <p:ext uri="{BB962C8B-B14F-4D97-AF65-F5344CB8AC3E}">
        <p14:creationId xmlns:p14="http://schemas.microsoft.com/office/powerpoint/2010/main" val="87750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1551" y="1617936"/>
            <a:ext cx="10478524" cy="440120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3200" dirty="0">
                <a:latin typeface="Arial" panose="020B0604020202020204" pitchFamily="34" charset="0"/>
                <a:cs typeface="Arial" panose="020B0604020202020204" pitchFamily="34" charset="0"/>
              </a:rPr>
              <a:t>Infants are eligible if they are born between </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30 weeks + 0 days and 32 weeks + 6 days gestation, inclusive</a:t>
            </a:r>
          </a:p>
          <a:p>
            <a:pPr marL="285750" indent="-285750">
              <a:spcBef>
                <a:spcPts val="600"/>
              </a:spcBef>
              <a:spcAft>
                <a:spcPts val="600"/>
              </a:spcAft>
              <a:buFont typeface="Arial" panose="020B0604020202020204" pitchFamily="34" charset="0"/>
              <a:buChar char="•"/>
            </a:pPr>
            <a:r>
              <a:rPr lang="en-GB" sz="3200" dirty="0">
                <a:latin typeface="Arial" panose="020B0604020202020204" pitchFamily="34" charset="0"/>
                <a:cs typeface="Arial" panose="020B0604020202020204" pitchFamily="34" charset="0"/>
              </a:rPr>
              <a:t>Randomisation of the mother within 3 hours of the recorded time of birth</a:t>
            </a:r>
          </a:p>
          <a:p>
            <a:pPr>
              <a:spcBef>
                <a:spcPts val="600"/>
              </a:spcBef>
              <a:spcAft>
                <a:spcPts val="600"/>
              </a:spcAft>
            </a:pPr>
            <a:r>
              <a:rPr lang="en-GB" i="1" dirty="0">
                <a:latin typeface="Arial" panose="020B0604020202020204" pitchFamily="34" charset="0"/>
                <a:cs typeface="Arial" panose="020B0604020202020204" pitchFamily="34" charset="0"/>
              </a:rPr>
              <a:t>Should any infant require respiratory support (such as via continuous positive airway pressure) or other supportive treatments they can be included in the study, if the attending clinician is in equipoise about the infant being randomised to either the ‘full milk’ or ‘gradual milk arm’.</a:t>
            </a:r>
          </a:p>
          <a:p>
            <a:pPr>
              <a:spcBef>
                <a:spcPts val="600"/>
              </a:spcBef>
              <a:spcAft>
                <a:spcPts val="600"/>
              </a:spcAft>
            </a:pPr>
            <a:r>
              <a:rPr lang="en-GB" i="1" dirty="0">
                <a:latin typeface="Arial" panose="020B0604020202020204" pitchFamily="34" charset="0"/>
                <a:cs typeface="Arial" panose="020B0604020202020204" pitchFamily="34" charset="0"/>
              </a:rPr>
              <a:t>Mother’s aged 14 and 15 can be included in the trial if the consenting investigators has assessed the mother and deemed that she is </a:t>
            </a:r>
            <a:r>
              <a:rPr lang="en-GB" i="1" dirty="0" err="1">
                <a:latin typeface="Arial" panose="020B0604020202020204" pitchFamily="34" charset="0"/>
                <a:cs typeface="Arial" panose="020B0604020202020204" pitchFamily="34" charset="0"/>
              </a:rPr>
              <a:t>Gillick</a:t>
            </a:r>
            <a:r>
              <a:rPr lang="en-GB" i="1" dirty="0">
                <a:latin typeface="Arial" panose="020B0604020202020204" pitchFamily="34" charset="0"/>
                <a:cs typeface="Arial" panose="020B0604020202020204" pitchFamily="34" charset="0"/>
              </a:rPr>
              <a:t> Competent prior to inclusion.</a:t>
            </a:r>
          </a:p>
        </p:txBody>
      </p:sp>
      <p:pic>
        <p:nvPicPr>
          <p:cNvPr id="8" name="Picture 7" descr="A picture containing drawing&#10;&#10;Description generated with very high confidence">
            <a:extLst>
              <a:ext uri="{FF2B5EF4-FFF2-40B4-BE49-F238E27FC236}">
                <a16:creationId xmlns:a16="http://schemas.microsoft.com/office/drawing/2014/main" id="{B2B56BC8-041E-4EC9-B862-F20A0A07CCFD}"/>
              </a:ext>
            </a:extLst>
          </p:cNvPr>
          <p:cNvPicPr>
            <a:picLocks noChangeAspect="1"/>
          </p:cNvPicPr>
          <p:nvPr/>
        </p:nvPicPr>
        <p:blipFill>
          <a:blip r:embed="rId5"/>
          <a:stretch>
            <a:fillRect/>
          </a:stretch>
        </p:blipFill>
        <p:spPr>
          <a:xfrm>
            <a:off x="646675" y="641458"/>
            <a:ext cx="1172612" cy="1143000"/>
          </a:xfrm>
          <a:prstGeom prst="rect">
            <a:avLst/>
          </a:prstGeom>
        </p:spPr>
      </p:pic>
      <p:sp>
        <p:nvSpPr>
          <p:cNvPr id="9" name="Rectangle 8">
            <a:extLst>
              <a:ext uri="{FF2B5EF4-FFF2-40B4-BE49-F238E27FC236}">
                <a16:creationId xmlns:a16="http://schemas.microsoft.com/office/drawing/2014/main" id="{F58F035C-892C-4C8C-8C13-624426A3EF96}"/>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Inclusion criteria</a:t>
            </a:r>
          </a:p>
        </p:txBody>
      </p:sp>
      <p:pic>
        <p:nvPicPr>
          <p:cNvPr id="2" name="Recorded Sound">
            <a:hlinkClick r:id="" action="ppaction://media"/>
            <a:extLst>
              <a:ext uri="{FF2B5EF4-FFF2-40B4-BE49-F238E27FC236}">
                <a16:creationId xmlns:a16="http://schemas.microsoft.com/office/drawing/2014/main" id="{8A37FEE2-18EA-4DD2-9771-DEF88F8B2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01213" y="6147718"/>
            <a:ext cx="609600" cy="609600"/>
          </a:xfrm>
          <a:prstGeom prst="rect">
            <a:avLst/>
          </a:prstGeom>
        </p:spPr>
      </p:pic>
    </p:spTree>
    <p:extLst>
      <p:ext uri="{BB962C8B-B14F-4D97-AF65-F5344CB8AC3E}">
        <p14:creationId xmlns:p14="http://schemas.microsoft.com/office/powerpoint/2010/main" val="284946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3449" y="1963717"/>
            <a:ext cx="10630925" cy="390876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Any Infant with known congenital anomalies of the gastrointestinal tract or other congenital conditions that make enteral feeding unsafe</a:t>
            </a:r>
          </a:p>
          <a:p>
            <a:pPr marL="285750" indent="-285750">
              <a:spcBef>
                <a:spcPts val="600"/>
              </a:spcBef>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Infants who are small for gestational age (birth weight &lt;10</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centile) AND evidence of reversed end-diastolic flow on antenatal umbilical artery Doppler ultrasound</a:t>
            </a:r>
            <a:r>
              <a:rPr lang="en-GB" sz="2400" baseline="30000" dirty="0">
                <a:latin typeface="Arial" panose="020B0604020202020204" pitchFamily="34" charset="0"/>
                <a:cs typeface="Arial" panose="020B0604020202020204" pitchFamily="34" charset="0"/>
              </a:rPr>
              <a:t>*</a:t>
            </a:r>
          </a:p>
          <a:p>
            <a:pPr marL="285750" indent="-285750">
              <a:spcBef>
                <a:spcPts val="600"/>
              </a:spcBef>
              <a:spcAft>
                <a:spcPts val="600"/>
              </a:spcAft>
              <a:buFont typeface="Arial" panose="020B0604020202020204" pitchFamily="34" charset="0"/>
              <a:buChar char="•"/>
            </a:pPr>
            <a:r>
              <a:rPr lang="en-GB" sz="2400" dirty="0">
                <a:latin typeface="Arial" panose="020B0604020202020204" pitchFamily="34" charset="0"/>
                <a:cs typeface="Arial" panose="020B0604020202020204" pitchFamily="34" charset="0"/>
              </a:rPr>
              <a:t>Mother has participated in the trial during a previous pregnancy</a:t>
            </a:r>
            <a:r>
              <a:rPr lang="en-GB" sz="2400" baseline="30000" dirty="0">
                <a:latin typeface="Arial" panose="020B0604020202020204" pitchFamily="34" charset="0"/>
                <a:cs typeface="Arial" panose="020B0604020202020204" pitchFamily="34" charset="0"/>
              </a:rPr>
              <a:t>#</a:t>
            </a:r>
          </a:p>
          <a:p>
            <a:pPr>
              <a:spcBef>
                <a:spcPts val="600"/>
              </a:spcBef>
              <a:spcAft>
                <a:spcPts val="600"/>
              </a:spcAft>
            </a:pPr>
            <a:r>
              <a:rPr lang="en-GB" sz="1600" i="1" dirty="0">
                <a:latin typeface="Arial" panose="020B0604020202020204" pitchFamily="34" charset="0"/>
                <a:cs typeface="Arial" panose="020B0604020202020204" pitchFamily="34" charset="0"/>
              </a:rPr>
              <a:t>* Small for gestational age infants with antenatal Doppler ultrasound scan showing absent umbilical artery flow or whose mother’s did not have antenatal umbilical Doppler ultrasound may be eligible for the trial if they meet the other inclusion criteria</a:t>
            </a:r>
          </a:p>
          <a:p>
            <a:pPr>
              <a:spcBef>
                <a:spcPts val="600"/>
              </a:spcBef>
              <a:spcAft>
                <a:spcPts val="600"/>
              </a:spcAft>
            </a:pPr>
            <a:r>
              <a:rPr lang="en-GB" sz="1600" i="1" baseline="30000" dirty="0">
                <a:latin typeface="Arial" panose="020B0604020202020204" pitchFamily="34" charset="0"/>
                <a:cs typeface="Arial" panose="020B0604020202020204" pitchFamily="34" charset="0"/>
              </a:rPr>
              <a:t>#</a:t>
            </a:r>
            <a:r>
              <a:rPr lang="en-GB" sz="1600" i="1" dirty="0">
                <a:latin typeface="Arial" panose="020B0604020202020204" pitchFamily="34" charset="0"/>
                <a:cs typeface="Arial" panose="020B0604020202020204" pitchFamily="34" charset="0"/>
              </a:rPr>
              <a:t> To avoid bias due to the experience of previous participation. </a:t>
            </a:r>
          </a:p>
        </p:txBody>
      </p:sp>
      <p:pic>
        <p:nvPicPr>
          <p:cNvPr id="5" name="Picture 4" descr="A picture containing drawing&#10;&#10;Description generated with very high confidence">
            <a:extLst>
              <a:ext uri="{FF2B5EF4-FFF2-40B4-BE49-F238E27FC236}">
                <a16:creationId xmlns:a16="http://schemas.microsoft.com/office/drawing/2014/main" id="{6A628744-4C36-4A27-91CD-6C51106D2473}"/>
              </a:ext>
            </a:extLst>
          </p:cNvPr>
          <p:cNvPicPr>
            <a:picLocks noChangeAspect="1"/>
          </p:cNvPicPr>
          <p:nvPr/>
        </p:nvPicPr>
        <p:blipFill>
          <a:blip r:embed="rId5"/>
          <a:stretch>
            <a:fillRect/>
          </a:stretch>
        </p:blipFill>
        <p:spPr>
          <a:xfrm>
            <a:off x="646675" y="641458"/>
            <a:ext cx="1172612" cy="1143000"/>
          </a:xfrm>
          <a:prstGeom prst="rect">
            <a:avLst/>
          </a:prstGeom>
        </p:spPr>
      </p:pic>
      <p:sp>
        <p:nvSpPr>
          <p:cNvPr id="6" name="Rectangle 5">
            <a:extLst>
              <a:ext uri="{FF2B5EF4-FFF2-40B4-BE49-F238E27FC236}">
                <a16:creationId xmlns:a16="http://schemas.microsoft.com/office/drawing/2014/main" id="{C99F6D52-397D-4163-B860-19ABCEF2C1B2}"/>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Exclusion criteria</a:t>
            </a:r>
          </a:p>
        </p:txBody>
      </p:sp>
      <p:pic>
        <p:nvPicPr>
          <p:cNvPr id="2" name="Recorded Sound">
            <a:hlinkClick r:id="" action="ppaction://media"/>
            <a:extLst>
              <a:ext uri="{FF2B5EF4-FFF2-40B4-BE49-F238E27FC236}">
                <a16:creationId xmlns:a16="http://schemas.microsoft.com/office/drawing/2014/main" id="{6D960DB7-7A37-490C-98EA-7DFB3C44AE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6111896"/>
            <a:ext cx="609600" cy="609600"/>
          </a:xfrm>
          <a:prstGeom prst="rect">
            <a:avLst/>
          </a:prstGeom>
        </p:spPr>
      </p:pic>
    </p:spTree>
    <p:extLst>
      <p:ext uri="{BB962C8B-B14F-4D97-AF65-F5344CB8AC3E}">
        <p14:creationId xmlns:p14="http://schemas.microsoft.com/office/powerpoint/2010/main" val="6650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32981" y="1784458"/>
            <a:ext cx="9841831" cy="4788000"/>
          </a:xfrm>
          <a:prstGeom prst="rect">
            <a:avLst/>
          </a:prstGeom>
        </p:spPr>
        <p:txBody>
          <a:bodyPr>
            <a:normAutofit/>
          </a:bodyPr>
          <a:lstStyle/>
          <a:p>
            <a:r>
              <a:rPr lang="en-GB" sz="3600" dirty="0">
                <a:latin typeface="Arial" panose="020B0604020202020204" pitchFamily="34" charset="0"/>
                <a:cs typeface="Arial" panose="020B0604020202020204" pitchFamily="34" charset="0"/>
              </a:rPr>
              <a:t>via an electronic database.</a:t>
            </a:r>
          </a:p>
          <a:p>
            <a:r>
              <a:rPr lang="en-GB" sz="3600" dirty="0">
                <a:latin typeface="Arial" panose="020B0604020202020204" pitchFamily="34" charset="0"/>
                <a:cs typeface="Arial" panose="020B0604020202020204" pitchFamily="34" charset="0"/>
              </a:rPr>
              <a:t>The unit of randomisation is the Mother</a:t>
            </a:r>
          </a:p>
          <a:p>
            <a:r>
              <a:rPr lang="en-GB" sz="3600" dirty="0">
                <a:latin typeface="Arial" panose="020B0604020202020204" pitchFamily="34" charset="0"/>
                <a:cs typeface="Arial" panose="020B0604020202020204" pitchFamily="34" charset="0"/>
              </a:rPr>
              <a:t>Minimised on</a:t>
            </a:r>
          </a:p>
          <a:p>
            <a:pPr lvl="1"/>
            <a:r>
              <a:rPr lang="en-GB" sz="3200" dirty="0">
                <a:latin typeface="Arial" panose="020B0604020202020204" pitchFamily="34" charset="0"/>
                <a:cs typeface="Arial" panose="020B0604020202020204" pitchFamily="34" charset="0"/>
              </a:rPr>
              <a:t>Gestational age week  </a:t>
            </a:r>
          </a:p>
          <a:p>
            <a:pPr lvl="1"/>
            <a:r>
              <a:rPr lang="en-GB" sz="3200" dirty="0">
                <a:latin typeface="Arial" panose="020B0604020202020204" pitchFamily="34" charset="0"/>
                <a:cs typeface="Arial" panose="020B0604020202020204" pitchFamily="34" charset="0"/>
              </a:rPr>
              <a:t>Birth weight &lt; 10</a:t>
            </a:r>
            <a:r>
              <a:rPr lang="en-GB" sz="3200" baseline="30000" dirty="0">
                <a:latin typeface="Arial" panose="020B0604020202020204" pitchFamily="34" charset="0"/>
                <a:cs typeface="Arial" panose="020B0604020202020204" pitchFamily="34" charset="0"/>
              </a:rPr>
              <a:t>th</a:t>
            </a:r>
            <a:r>
              <a:rPr lang="en-GB" sz="3200" dirty="0">
                <a:latin typeface="Arial" panose="020B0604020202020204" pitchFamily="34" charset="0"/>
                <a:cs typeface="Arial" panose="020B0604020202020204" pitchFamily="34" charset="0"/>
              </a:rPr>
              <a:t> centile</a:t>
            </a:r>
          </a:p>
          <a:p>
            <a:pPr lvl="1"/>
            <a:r>
              <a:rPr lang="en-GB" sz="3200" dirty="0">
                <a:latin typeface="Arial" panose="020B0604020202020204" pitchFamily="34" charset="0"/>
                <a:cs typeface="Arial" panose="020B0604020202020204" pitchFamily="34" charset="0"/>
              </a:rPr>
              <a:t>Single or multiple birth</a:t>
            </a:r>
          </a:p>
          <a:p>
            <a:pPr lvl="1"/>
            <a:r>
              <a:rPr lang="en-GB" sz="3200" dirty="0">
                <a:latin typeface="Arial" panose="020B0604020202020204" pitchFamily="34" charset="0"/>
                <a:cs typeface="Arial" panose="020B0604020202020204" pitchFamily="34" charset="0"/>
              </a:rPr>
              <a:t>Received IV fluids prior to randomisation</a:t>
            </a:r>
          </a:p>
          <a:p>
            <a:pPr lvl="1"/>
            <a:r>
              <a:rPr lang="en-GB" sz="3200" dirty="0">
                <a:latin typeface="Arial" panose="020B0604020202020204" pitchFamily="34" charset="0"/>
                <a:cs typeface="Arial" panose="020B0604020202020204" pitchFamily="34" charset="0"/>
              </a:rPr>
              <a:t>Collaborating hospital</a:t>
            </a:r>
          </a:p>
        </p:txBody>
      </p:sp>
      <p:pic>
        <p:nvPicPr>
          <p:cNvPr id="5" name="Picture 4" descr="A picture containing drawing&#10;&#10;Description generated with very high confidence">
            <a:extLst>
              <a:ext uri="{FF2B5EF4-FFF2-40B4-BE49-F238E27FC236}">
                <a16:creationId xmlns:a16="http://schemas.microsoft.com/office/drawing/2014/main" id="{C315AE68-B0AC-438F-B6EC-168D16211621}"/>
              </a:ext>
            </a:extLst>
          </p:cNvPr>
          <p:cNvPicPr>
            <a:picLocks noChangeAspect="1"/>
          </p:cNvPicPr>
          <p:nvPr/>
        </p:nvPicPr>
        <p:blipFill>
          <a:blip r:embed="rId5"/>
          <a:stretch>
            <a:fillRect/>
          </a:stretch>
        </p:blipFill>
        <p:spPr>
          <a:xfrm>
            <a:off x="646675" y="545205"/>
            <a:ext cx="1172612" cy="1143000"/>
          </a:xfrm>
          <a:prstGeom prst="rect">
            <a:avLst/>
          </a:prstGeom>
        </p:spPr>
      </p:pic>
      <p:sp>
        <p:nvSpPr>
          <p:cNvPr id="7" name="Rectangle 6">
            <a:extLst>
              <a:ext uri="{FF2B5EF4-FFF2-40B4-BE49-F238E27FC236}">
                <a16:creationId xmlns:a16="http://schemas.microsoft.com/office/drawing/2014/main" id="{9CF34065-E915-49A1-B7B0-026AC7C3F121}"/>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Randomisation</a:t>
            </a:r>
          </a:p>
        </p:txBody>
      </p:sp>
      <p:pic>
        <p:nvPicPr>
          <p:cNvPr id="2" name="Recorded Sound">
            <a:hlinkClick r:id="" action="ppaction://media"/>
            <a:extLst>
              <a:ext uri="{FF2B5EF4-FFF2-40B4-BE49-F238E27FC236}">
                <a16:creationId xmlns:a16="http://schemas.microsoft.com/office/drawing/2014/main" id="{0840EE58-4C57-4B22-AC46-E2D6F0A346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44296" y="5962858"/>
            <a:ext cx="609600" cy="609600"/>
          </a:xfrm>
          <a:prstGeom prst="rect">
            <a:avLst/>
          </a:prstGeom>
        </p:spPr>
      </p:pic>
    </p:spTree>
    <p:extLst>
      <p:ext uri="{BB962C8B-B14F-4D97-AF65-F5344CB8AC3E}">
        <p14:creationId xmlns:p14="http://schemas.microsoft.com/office/powerpoint/2010/main" val="387297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p:cNvSpPr txBox="1"/>
          <p:nvPr/>
        </p:nvSpPr>
        <p:spPr>
          <a:xfrm>
            <a:off x="4249054" y="1321840"/>
            <a:ext cx="4050000" cy="323165"/>
          </a:xfrm>
          <a:prstGeom prst="rect">
            <a:avLst/>
          </a:prstGeom>
          <a:noFill/>
          <a:ln>
            <a:solidFill>
              <a:schemeClr val="tx1"/>
            </a:solidFill>
          </a:ln>
        </p:spPr>
        <p:txBody>
          <a:bodyPr wrap="square" rtlCol="0">
            <a:spAutoFit/>
          </a:bodyPr>
          <a:lstStyle/>
          <a:p>
            <a:pPr algn="ctr"/>
            <a:r>
              <a:rPr lang="en-GB" sz="1500" b="1" dirty="0">
                <a:latin typeface="Arial" panose="020B0604020202020204" pitchFamily="34" charset="0"/>
                <a:cs typeface="Arial" panose="020B0604020202020204" pitchFamily="34" charset="0"/>
              </a:rPr>
              <a:t>Randomise mother within 3 hours of birth</a:t>
            </a:r>
          </a:p>
        </p:txBody>
      </p:sp>
      <p:sp>
        <p:nvSpPr>
          <p:cNvPr id="113" name="TextBox 112"/>
          <p:cNvSpPr txBox="1"/>
          <p:nvPr/>
        </p:nvSpPr>
        <p:spPr>
          <a:xfrm>
            <a:off x="2170342" y="2103581"/>
            <a:ext cx="3915000" cy="1015663"/>
          </a:xfrm>
          <a:prstGeom prst="rect">
            <a:avLst/>
          </a:prstGeom>
          <a:noFill/>
          <a:ln>
            <a:solidFill>
              <a:schemeClr val="tx1"/>
            </a:solidFill>
          </a:ln>
        </p:spPr>
        <p:txBody>
          <a:bodyPr wrap="square" rtlCol="0">
            <a:spAutoFit/>
          </a:bodyPr>
          <a:lstStyle/>
          <a:p>
            <a:pPr algn="ctr"/>
            <a:r>
              <a:rPr lang="en-GB" sz="1500" b="1" dirty="0">
                <a:latin typeface="Arial" panose="020B0604020202020204" pitchFamily="34" charset="0"/>
                <a:cs typeface="Arial" panose="020B0604020202020204" pitchFamily="34" charset="0"/>
              </a:rPr>
              <a:t>Intervention (full milk)</a:t>
            </a:r>
          </a:p>
          <a:p>
            <a:pPr algn="ctr"/>
            <a:r>
              <a:rPr lang="en-GB" sz="1500" dirty="0">
                <a:latin typeface="Arial" panose="020B0604020202020204" pitchFamily="34" charset="0"/>
                <a:cs typeface="Arial" panose="020B0604020202020204" pitchFamily="34" charset="0"/>
              </a:rPr>
              <a:t>Total enteral milk feeds from day 1</a:t>
            </a:r>
          </a:p>
          <a:p>
            <a:pPr algn="ctr"/>
            <a:r>
              <a:rPr lang="en-GB" sz="1500" dirty="0">
                <a:latin typeface="Arial" panose="020B0604020202020204" pitchFamily="34" charset="0"/>
                <a:cs typeface="Arial" panose="020B0604020202020204" pitchFamily="34" charset="0"/>
              </a:rPr>
              <a:t>60ml/kg/day, increasing as per daily fluid requirement up to at least 150ml/kg/day</a:t>
            </a:r>
          </a:p>
        </p:txBody>
      </p:sp>
      <p:sp>
        <p:nvSpPr>
          <p:cNvPr id="114" name="TextBox 113"/>
          <p:cNvSpPr txBox="1"/>
          <p:nvPr/>
        </p:nvSpPr>
        <p:spPr>
          <a:xfrm>
            <a:off x="6213448" y="2124107"/>
            <a:ext cx="3915000" cy="1015663"/>
          </a:xfrm>
          <a:prstGeom prst="rect">
            <a:avLst/>
          </a:prstGeom>
          <a:noFill/>
          <a:ln>
            <a:solidFill>
              <a:schemeClr val="tx1"/>
            </a:solidFill>
          </a:ln>
        </p:spPr>
        <p:txBody>
          <a:bodyPr wrap="square" rtlCol="0">
            <a:spAutoFit/>
          </a:bodyPr>
          <a:lstStyle/>
          <a:p>
            <a:pPr algn="ctr"/>
            <a:r>
              <a:rPr lang="en-GB" sz="1500" b="1" dirty="0">
                <a:latin typeface="Arial" panose="020B0604020202020204" pitchFamily="34" charset="0"/>
                <a:cs typeface="Arial" panose="020B0604020202020204" pitchFamily="34" charset="0"/>
              </a:rPr>
              <a:t>Control (gradual milk)</a:t>
            </a:r>
          </a:p>
          <a:p>
            <a:pPr algn="ctr"/>
            <a:r>
              <a:rPr lang="en-GB" sz="1500" dirty="0">
                <a:latin typeface="Arial" panose="020B0604020202020204" pitchFamily="34" charset="0"/>
                <a:cs typeface="Arial" panose="020B0604020202020204" pitchFamily="34" charset="0"/>
              </a:rPr>
              <a:t>IV fluid or parenteral nutrition </a:t>
            </a:r>
            <a:br>
              <a:rPr lang="en-GB"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milk maximum of 30ml/kg milk on day 1, then increase as per local practice </a:t>
            </a:r>
          </a:p>
        </p:txBody>
      </p:sp>
      <p:sp>
        <p:nvSpPr>
          <p:cNvPr id="115" name="TextBox 114"/>
          <p:cNvSpPr txBox="1"/>
          <p:nvPr/>
        </p:nvSpPr>
        <p:spPr>
          <a:xfrm>
            <a:off x="2448997" y="3554087"/>
            <a:ext cx="7650117" cy="682238"/>
          </a:xfrm>
          <a:prstGeom prst="rect">
            <a:avLst/>
          </a:prstGeom>
          <a:noFill/>
          <a:ln>
            <a:solidFill>
              <a:schemeClr val="tx1"/>
            </a:solidFill>
          </a:ln>
        </p:spPr>
        <p:txBody>
          <a:bodyPr wrap="square" rtlCol="0">
            <a:spAutoFit/>
          </a:bodyPr>
          <a:lstStyle/>
          <a:p>
            <a:pPr algn="ctr">
              <a:spcBef>
                <a:spcPts val="450"/>
              </a:spcBef>
              <a:spcAft>
                <a:spcPts val="450"/>
              </a:spcAft>
            </a:pPr>
            <a:r>
              <a:rPr lang="en-GB" sz="1500" dirty="0">
                <a:latin typeface="Arial" panose="020B0604020202020204" pitchFamily="34" charset="0"/>
                <a:cs typeface="Arial" panose="020B0604020202020204" pitchFamily="34" charset="0"/>
              </a:rPr>
              <a:t>Increase milk feeds, add breast milk fortifiers, or other changes as per local practice. </a:t>
            </a:r>
          </a:p>
          <a:p>
            <a:pPr algn="ctr">
              <a:spcBef>
                <a:spcPts val="450"/>
              </a:spcBef>
              <a:spcAft>
                <a:spcPts val="450"/>
              </a:spcAft>
            </a:pPr>
            <a:r>
              <a:rPr lang="en-GB" sz="1500" dirty="0">
                <a:latin typeface="Arial" panose="020B0604020202020204" pitchFamily="34" charset="0"/>
                <a:cs typeface="Arial" panose="020B0604020202020204" pitchFamily="34" charset="0"/>
              </a:rPr>
              <a:t>Feeding data collection until 140ml/kg/day reached and sustained for 3 days</a:t>
            </a:r>
          </a:p>
        </p:txBody>
      </p:sp>
      <p:sp>
        <p:nvSpPr>
          <p:cNvPr id="116" name="TextBox 115"/>
          <p:cNvSpPr txBox="1"/>
          <p:nvPr/>
        </p:nvSpPr>
        <p:spPr>
          <a:xfrm>
            <a:off x="3958702" y="4532151"/>
            <a:ext cx="4630704" cy="323165"/>
          </a:xfrm>
          <a:prstGeom prst="rect">
            <a:avLst/>
          </a:prstGeom>
          <a:noFill/>
          <a:ln>
            <a:solidFill>
              <a:schemeClr val="tx1"/>
            </a:solidFill>
          </a:ln>
        </p:spPr>
        <p:txBody>
          <a:bodyPr wrap="square" rtlCol="0">
            <a:spAutoFit/>
          </a:bodyPr>
          <a:lstStyle/>
          <a:p>
            <a:pPr algn="ctr"/>
            <a:r>
              <a:rPr lang="en-GB" sz="1500" dirty="0">
                <a:latin typeface="Arial" panose="020B0604020202020204" pitchFamily="34" charset="0"/>
                <a:cs typeface="Arial" panose="020B0604020202020204" pitchFamily="34" charset="0"/>
              </a:rPr>
              <a:t>Data collection until baby is discharged home</a:t>
            </a:r>
          </a:p>
        </p:txBody>
      </p:sp>
      <p:sp>
        <p:nvSpPr>
          <p:cNvPr id="117" name="TextBox 116"/>
          <p:cNvSpPr txBox="1"/>
          <p:nvPr/>
        </p:nvSpPr>
        <p:spPr>
          <a:xfrm>
            <a:off x="3019756" y="5151141"/>
            <a:ext cx="6516000" cy="323165"/>
          </a:xfrm>
          <a:prstGeom prst="rect">
            <a:avLst/>
          </a:prstGeom>
          <a:noFill/>
          <a:ln>
            <a:solidFill>
              <a:schemeClr val="tx1"/>
            </a:solidFill>
          </a:ln>
        </p:spPr>
        <p:txBody>
          <a:bodyPr wrap="square" rtlCol="0">
            <a:spAutoFit/>
          </a:bodyPr>
          <a:lstStyle/>
          <a:p>
            <a:pPr algn="ctr"/>
            <a:r>
              <a:rPr lang="en-GB" sz="1500" dirty="0">
                <a:latin typeface="Arial" panose="020B0604020202020204" pitchFamily="34" charset="0"/>
                <a:cs typeface="Arial" panose="020B0604020202020204" pitchFamily="34" charset="0"/>
              </a:rPr>
              <a:t>6 week corrected gestational age – questionnaire for health economic data</a:t>
            </a:r>
          </a:p>
        </p:txBody>
      </p:sp>
      <p:sp>
        <p:nvSpPr>
          <p:cNvPr id="118" name="TextBox 117"/>
          <p:cNvSpPr txBox="1"/>
          <p:nvPr/>
        </p:nvSpPr>
        <p:spPr>
          <a:xfrm>
            <a:off x="3235780" y="5770132"/>
            <a:ext cx="6081758" cy="323165"/>
          </a:xfrm>
          <a:prstGeom prst="rect">
            <a:avLst/>
          </a:prstGeom>
          <a:noFill/>
          <a:ln>
            <a:solidFill>
              <a:schemeClr val="tx1"/>
            </a:solidFill>
          </a:ln>
        </p:spPr>
        <p:txBody>
          <a:bodyPr wrap="square" rtlCol="0">
            <a:spAutoFit/>
          </a:bodyPr>
          <a:lstStyle/>
          <a:p>
            <a:r>
              <a:rPr lang="en-GB" sz="1500" dirty="0">
                <a:latin typeface="Arial" panose="020B0604020202020204" pitchFamily="34" charset="0"/>
                <a:cs typeface="Arial" panose="020B0604020202020204" pitchFamily="34" charset="0"/>
              </a:rPr>
              <a:t>Ongoing contact with families to facilitate planned two year follow-up</a:t>
            </a:r>
          </a:p>
        </p:txBody>
      </p:sp>
      <p:cxnSp>
        <p:nvCxnSpPr>
          <p:cNvPr id="119" name="Straight Arrow Connector 118"/>
          <p:cNvCxnSpPr>
            <a:stCxn id="112" idx="2"/>
            <a:endCxn id="113" idx="0"/>
          </p:cNvCxnSpPr>
          <p:nvPr/>
        </p:nvCxnSpPr>
        <p:spPr>
          <a:xfrm flipH="1">
            <a:off x="4127842" y="1645004"/>
            <a:ext cx="2146212" cy="4585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112" idx="2"/>
            <a:endCxn id="114" idx="0"/>
          </p:cNvCxnSpPr>
          <p:nvPr/>
        </p:nvCxnSpPr>
        <p:spPr>
          <a:xfrm>
            <a:off x="6274054" y="1645004"/>
            <a:ext cx="1896894" cy="479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8170948" y="3120641"/>
            <a:ext cx="0" cy="43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115" idx="2"/>
            <a:endCxn id="116" idx="0"/>
          </p:cNvCxnSpPr>
          <p:nvPr/>
        </p:nvCxnSpPr>
        <p:spPr>
          <a:xfrm flipH="1">
            <a:off x="6274055" y="4236326"/>
            <a:ext cx="1" cy="2958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16" idx="2"/>
            <a:endCxn id="117" idx="0"/>
          </p:cNvCxnSpPr>
          <p:nvPr/>
        </p:nvCxnSpPr>
        <p:spPr>
          <a:xfrm>
            <a:off x="6274054" y="4855316"/>
            <a:ext cx="3702" cy="2958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17" idx="2"/>
            <a:endCxn id="118" idx="0"/>
          </p:cNvCxnSpPr>
          <p:nvPr/>
        </p:nvCxnSpPr>
        <p:spPr>
          <a:xfrm flipH="1">
            <a:off x="6276660" y="5474305"/>
            <a:ext cx="1097" cy="295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4027868" y="3120641"/>
            <a:ext cx="0" cy="43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generated with very high confidence">
            <a:extLst>
              <a:ext uri="{FF2B5EF4-FFF2-40B4-BE49-F238E27FC236}">
                <a16:creationId xmlns:a16="http://schemas.microsoft.com/office/drawing/2014/main" id="{F25C4775-7617-4804-8531-DDEF405B4174}"/>
              </a:ext>
            </a:extLst>
          </p:cNvPr>
          <p:cNvPicPr>
            <a:picLocks noChangeAspect="1"/>
          </p:cNvPicPr>
          <p:nvPr/>
        </p:nvPicPr>
        <p:blipFill>
          <a:blip r:embed="rId5"/>
          <a:stretch>
            <a:fillRect/>
          </a:stretch>
        </p:blipFill>
        <p:spPr>
          <a:xfrm>
            <a:off x="646675" y="545205"/>
            <a:ext cx="1172612" cy="1143000"/>
          </a:xfrm>
          <a:prstGeom prst="rect">
            <a:avLst/>
          </a:prstGeom>
        </p:spPr>
      </p:pic>
      <p:sp>
        <p:nvSpPr>
          <p:cNvPr id="21" name="Rectangle 20">
            <a:extLst>
              <a:ext uri="{FF2B5EF4-FFF2-40B4-BE49-F238E27FC236}">
                <a16:creationId xmlns:a16="http://schemas.microsoft.com/office/drawing/2014/main" id="{BAA8EDB1-276B-48D8-A7C5-CABB2B1A6835}"/>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Intervention</a:t>
            </a:r>
          </a:p>
        </p:txBody>
      </p:sp>
      <p:pic>
        <p:nvPicPr>
          <p:cNvPr id="2" name="Recorded Sound">
            <a:hlinkClick r:id="" action="ppaction://media"/>
            <a:extLst>
              <a:ext uri="{FF2B5EF4-FFF2-40B4-BE49-F238E27FC236}">
                <a16:creationId xmlns:a16="http://schemas.microsoft.com/office/drawing/2014/main" id="{1F92D8E0-D212-4C17-8531-407A79CC4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6133638"/>
            <a:ext cx="609600" cy="609600"/>
          </a:xfrm>
          <a:prstGeom prst="rect">
            <a:avLst/>
          </a:prstGeom>
        </p:spPr>
      </p:pic>
    </p:spTree>
    <p:extLst>
      <p:ext uri="{BB962C8B-B14F-4D97-AF65-F5344CB8AC3E}">
        <p14:creationId xmlns:p14="http://schemas.microsoft.com/office/powerpoint/2010/main" val="332229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2329" y="1909389"/>
            <a:ext cx="10327341" cy="4278094"/>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sz="2800" b="1" dirty="0">
                <a:latin typeface="Arial" panose="020B0604020202020204" pitchFamily="34" charset="0"/>
                <a:cs typeface="Arial" panose="020B0604020202020204" pitchFamily="34" charset="0"/>
              </a:rPr>
              <a:t>Mother’s own breast milk – ALWAYS the first choice</a:t>
            </a:r>
          </a:p>
          <a:p>
            <a:pPr marL="342900" indent="-342900">
              <a:spcBef>
                <a:spcPts val="600"/>
              </a:spcBef>
              <a:spcAft>
                <a:spcPts val="600"/>
              </a:spcAft>
              <a:buFont typeface="Arial" panose="020B0604020202020204" pitchFamily="34" charset="0"/>
              <a:buChar char="•"/>
            </a:pPr>
            <a:r>
              <a:rPr lang="en-GB" sz="2800" dirty="0">
                <a:latin typeface="Arial" panose="020B0604020202020204" pitchFamily="34" charset="0"/>
                <a:cs typeface="Arial" panose="020B0604020202020204" pitchFamily="34" charset="0"/>
              </a:rPr>
              <a:t>Donor breast milk or preterm formula as per mother’s choice, site usual practice and attending clinician’s advice should be used to replace IV fluids/</a:t>
            </a:r>
            <a:r>
              <a:rPr lang="en-GB" sz="2800">
                <a:latin typeface="Arial" panose="020B0604020202020204" pitchFamily="34" charset="0"/>
                <a:cs typeface="Arial" panose="020B0604020202020204" pitchFamily="34" charset="0"/>
              </a:rPr>
              <a:t>parenteral nutrition</a:t>
            </a:r>
            <a:endParaRPr lang="en-GB" sz="2800" dirty="0">
              <a:latin typeface="Arial" panose="020B0604020202020204" pitchFamily="34" charset="0"/>
              <a:cs typeface="Arial" panose="020B0604020202020204" pitchFamily="34" charset="0"/>
            </a:endParaRPr>
          </a:p>
          <a:p>
            <a:pPr marL="342900" indent="-342900">
              <a:spcBef>
                <a:spcPts val="600"/>
              </a:spcBef>
              <a:spcAft>
                <a:spcPts val="600"/>
              </a:spcAft>
              <a:buFont typeface="Arial" panose="020B0604020202020204" pitchFamily="34" charset="0"/>
              <a:buChar char="•"/>
            </a:pPr>
            <a:r>
              <a:rPr lang="en-GB" sz="2800" dirty="0">
                <a:latin typeface="Arial" panose="020B0604020202020204" pitchFamily="34" charset="0"/>
                <a:cs typeface="Arial" panose="020B0604020202020204" pitchFamily="34" charset="0"/>
              </a:rPr>
              <a:t>Supplemental milk used only when volume of mother’s own milk is not sufficient and will be discontinued as soon as sufficient volume of mother’s milk if available such that supplemental milk replaces intravenous fluids or parenteral nutrition only. </a:t>
            </a:r>
          </a:p>
        </p:txBody>
      </p:sp>
      <p:pic>
        <p:nvPicPr>
          <p:cNvPr id="5" name="Picture 4" descr="A picture containing drawing&#10;&#10;Description generated with very high confidence">
            <a:extLst>
              <a:ext uri="{FF2B5EF4-FFF2-40B4-BE49-F238E27FC236}">
                <a16:creationId xmlns:a16="http://schemas.microsoft.com/office/drawing/2014/main" id="{5E066307-AD08-4191-AB67-FEF432084971}"/>
              </a:ext>
            </a:extLst>
          </p:cNvPr>
          <p:cNvPicPr>
            <a:picLocks noChangeAspect="1"/>
          </p:cNvPicPr>
          <p:nvPr/>
        </p:nvPicPr>
        <p:blipFill>
          <a:blip r:embed="rId5"/>
          <a:stretch>
            <a:fillRect/>
          </a:stretch>
        </p:blipFill>
        <p:spPr>
          <a:xfrm>
            <a:off x="646675" y="545205"/>
            <a:ext cx="1172612" cy="1143000"/>
          </a:xfrm>
          <a:prstGeom prst="rect">
            <a:avLst/>
          </a:prstGeom>
        </p:spPr>
      </p:pic>
      <p:sp>
        <p:nvSpPr>
          <p:cNvPr id="8" name="Rectangle 7">
            <a:extLst>
              <a:ext uri="{FF2B5EF4-FFF2-40B4-BE49-F238E27FC236}">
                <a16:creationId xmlns:a16="http://schemas.microsoft.com/office/drawing/2014/main" id="{8AB6DBAE-3FD3-43C8-B5A2-3D7F97363FD9}"/>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Choice of milk</a:t>
            </a:r>
          </a:p>
        </p:txBody>
      </p:sp>
      <p:pic>
        <p:nvPicPr>
          <p:cNvPr id="3" name="Recorded Sound">
            <a:hlinkClick r:id="" action="ppaction://media"/>
            <a:extLst>
              <a:ext uri="{FF2B5EF4-FFF2-40B4-BE49-F238E27FC236}">
                <a16:creationId xmlns:a16="http://schemas.microsoft.com/office/drawing/2014/main" id="{304154EB-6241-429C-A128-7F9AD6AC7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399" y="5882683"/>
            <a:ext cx="609600" cy="609600"/>
          </a:xfrm>
          <a:prstGeom prst="rect">
            <a:avLst/>
          </a:prstGeom>
        </p:spPr>
      </p:pic>
    </p:spTree>
    <p:extLst>
      <p:ext uri="{BB962C8B-B14F-4D97-AF65-F5344CB8AC3E}">
        <p14:creationId xmlns:p14="http://schemas.microsoft.com/office/powerpoint/2010/main" val="21973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105" y="1756737"/>
            <a:ext cx="10088706" cy="3970318"/>
          </a:xfrm>
          <a:prstGeom prst="rect">
            <a:avLst/>
          </a:prstGeom>
        </p:spPr>
        <p:txBody>
          <a:bodyPr wrap="square">
            <a:spAutoFit/>
          </a:bodyPr>
          <a:lstStyle/>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Adherence by those randomised to full milk feeds is defined as having received ≤24 hours IV fluids or parenteral nutrition from birth to achieving full milk feeds (defined as at least 140 ml/kg/day for three consecutive days). </a:t>
            </a:r>
          </a:p>
          <a:p>
            <a:pPr marL="342900" indent="-3429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Adherence by those randomised to gradual milk feeds is defined as having received &gt;24 hours IV fluids or parenteral nutrition from birth to achieving full milk feeds (defined as at least 140 ml/kg/day for three consecutive days). </a:t>
            </a:r>
          </a:p>
        </p:txBody>
      </p:sp>
      <p:pic>
        <p:nvPicPr>
          <p:cNvPr id="5" name="Picture 4" descr="A picture containing drawing&#10;&#10;Description generated with very high confidence">
            <a:extLst>
              <a:ext uri="{FF2B5EF4-FFF2-40B4-BE49-F238E27FC236}">
                <a16:creationId xmlns:a16="http://schemas.microsoft.com/office/drawing/2014/main" id="{B666131F-CEC7-4106-BB6F-0CADF9940B69}"/>
              </a:ext>
            </a:extLst>
          </p:cNvPr>
          <p:cNvPicPr>
            <a:picLocks noChangeAspect="1"/>
          </p:cNvPicPr>
          <p:nvPr/>
        </p:nvPicPr>
        <p:blipFill>
          <a:blip r:embed="rId5"/>
          <a:stretch>
            <a:fillRect/>
          </a:stretch>
        </p:blipFill>
        <p:spPr>
          <a:xfrm>
            <a:off x="646675" y="545205"/>
            <a:ext cx="1172612" cy="1143000"/>
          </a:xfrm>
          <a:prstGeom prst="rect">
            <a:avLst/>
          </a:prstGeom>
        </p:spPr>
      </p:pic>
      <p:sp>
        <p:nvSpPr>
          <p:cNvPr id="6" name="Rectangle 5">
            <a:extLst>
              <a:ext uri="{FF2B5EF4-FFF2-40B4-BE49-F238E27FC236}">
                <a16:creationId xmlns:a16="http://schemas.microsoft.com/office/drawing/2014/main" id="{A394E116-B842-47C6-A2B2-ED2D47FDF524}"/>
              </a:ext>
            </a:extLst>
          </p:cNvPr>
          <p:cNvSpPr/>
          <p:nvPr/>
        </p:nvSpPr>
        <p:spPr>
          <a:xfrm>
            <a:off x="1740000" y="476673"/>
            <a:ext cx="8712000" cy="864000"/>
          </a:xfrm>
          <a:prstGeom prst="rect">
            <a:avLst/>
          </a:prstGeom>
        </p:spPr>
        <p:txBody>
          <a:bodyPr wrap="square">
            <a:noAutofit/>
          </a:bodyPr>
          <a:lstStyle/>
          <a:p>
            <a:pPr algn="ctr"/>
            <a:r>
              <a:rPr lang="en-GB" sz="4000" b="1" dirty="0">
                <a:latin typeface="Arial" panose="020B0604020202020204" pitchFamily="34" charset="0"/>
                <a:cs typeface="Arial" panose="020B0604020202020204" pitchFamily="34" charset="0"/>
              </a:rPr>
              <a:t>Adherence to treatment allocation</a:t>
            </a:r>
          </a:p>
        </p:txBody>
      </p:sp>
      <p:pic>
        <p:nvPicPr>
          <p:cNvPr id="7" name="Recorded Sound">
            <a:hlinkClick r:id="" action="ppaction://media"/>
            <a:extLst>
              <a:ext uri="{FF2B5EF4-FFF2-40B4-BE49-F238E27FC236}">
                <a16:creationId xmlns:a16="http://schemas.microsoft.com/office/drawing/2014/main" id="{5F84D9E3-23EA-44CB-AD6A-D8BF703C3E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7858" y="6143119"/>
            <a:ext cx="609600" cy="609600"/>
          </a:xfrm>
          <a:prstGeom prst="rect">
            <a:avLst/>
          </a:prstGeom>
        </p:spPr>
      </p:pic>
    </p:spTree>
    <p:extLst>
      <p:ext uri="{BB962C8B-B14F-4D97-AF65-F5344CB8AC3E}">
        <p14:creationId xmlns:p14="http://schemas.microsoft.com/office/powerpoint/2010/main" val="26815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2ECEA-D3EA-493E-B2A8-C6C1A649AC85}"/>
              </a:ext>
            </a:extLst>
          </p:cNvPr>
          <p:cNvPicPr>
            <a:picLocks noChangeAspect="1"/>
          </p:cNvPicPr>
          <p:nvPr/>
        </p:nvPicPr>
        <p:blipFill>
          <a:blip r:embed="rId5"/>
          <a:stretch>
            <a:fillRect/>
          </a:stretch>
        </p:blipFill>
        <p:spPr>
          <a:xfrm>
            <a:off x="0" y="1"/>
            <a:ext cx="4883481" cy="6858000"/>
          </a:xfrm>
          <a:prstGeom prst="rect">
            <a:avLst/>
          </a:prstGeom>
        </p:spPr>
      </p:pic>
      <p:sp>
        <p:nvSpPr>
          <p:cNvPr id="3" name="Rectangle 1">
            <a:extLst>
              <a:ext uri="{FF2B5EF4-FFF2-40B4-BE49-F238E27FC236}">
                <a16:creationId xmlns:a16="http://schemas.microsoft.com/office/drawing/2014/main" id="{D6EA99F1-9B7D-4B4C-B55C-FAA4D42570F0}"/>
              </a:ext>
            </a:extLst>
          </p:cNvPr>
          <p:cNvSpPr>
            <a:spLocks noChangeArrowheads="1"/>
          </p:cNvSpPr>
          <p:nvPr/>
        </p:nvSpPr>
        <p:spPr bwMode="auto">
          <a:xfrm>
            <a:off x="6165666" y="1417797"/>
            <a:ext cx="4883481"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lang="en-GB" altLang="en-US" sz="2800" dirty="0">
                <a:cs typeface="Arial" panose="020B0604020202020204" pitchFamily="34" charset="0"/>
              </a:rPr>
              <a:t>Contact us:</a:t>
            </a:r>
            <a:endParaRPr lang="en-GB" altLang="en-US" sz="2800" dirty="0">
              <a:cs typeface="Arial" panose="020B0604020202020204" pitchFamily="34" charset="0"/>
              <a:hlinkClick r:id="rId6">
                <a:extLst>
                  <a:ext uri="{A12FA001-AC4F-418D-AE19-62706E023703}">
                    <ahyp:hlinkClr xmlns:ahyp="http://schemas.microsoft.com/office/drawing/2018/hyperlinkcolor" val="tx"/>
                  </a:ext>
                </a:extLst>
              </a:hlinkClick>
            </a:endParaRPr>
          </a:p>
          <a:p>
            <a:pPr marR="0" lvl="0" algn="l" defTabSz="914400" rtl="0" eaLnBrk="0" fontAlgn="base" latinLnBrk="0" hangingPunct="0">
              <a:lnSpc>
                <a:spcPct val="100000"/>
              </a:lnSpc>
              <a:spcBef>
                <a:spcPct val="0"/>
              </a:spcBef>
              <a:spcAft>
                <a:spcPct val="0"/>
              </a:spcAft>
              <a:buClrTx/>
              <a:buSzTx/>
              <a:tabLst/>
            </a:pPr>
            <a:endParaRPr lang="en-GB" altLang="en-US" sz="2800" dirty="0">
              <a:cs typeface="Arial" panose="020B0604020202020204" pitchFamily="34" charset="0"/>
              <a:hlinkClick r:id="rId6"/>
            </a:endParaRPr>
          </a:p>
          <a:p>
            <a:pPr marR="0" lvl="0" algn="l" defTabSz="914400" rtl="0" eaLnBrk="0" fontAlgn="base" latinLnBrk="0" hangingPunct="0">
              <a:lnSpc>
                <a:spcPct val="100000"/>
              </a:lnSpc>
              <a:spcBef>
                <a:spcPct val="0"/>
              </a:spcBef>
              <a:spcAft>
                <a:spcPct val="0"/>
              </a:spcAft>
              <a:buClrTx/>
              <a:buSzTx/>
              <a:tabLst/>
            </a:pPr>
            <a:r>
              <a:rPr lang="en-GB" altLang="en-US" sz="2800" dirty="0">
                <a:cs typeface="Arial" panose="020B0604020202020204" pitchFamily="34" charset="0"/>
                <a:hlinkClick r:id="rId6"/>
              </a:rPr>
              <a:t>feed1@nottingham.ac.uk</a:t>
            </a:r>
            <a:endParaRPr lang="en-GB" altLang="en-US" sz="2800"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GB" altLang="en-US" sz="2800" b="0" i="0" u="none" strike="noStrike" cap="none" normalizeH="0" baseline="0" dirty="0">
              <a:ln>
                <a:noFill/>
              </a:ln>
              <a:solidFill>
                <a:schemeClr val="tx1"/>
              </a:solidFill>
              <a:effectLst/>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GB" altLang="en-US" sz="2800" b="0" i="0" u="none" strike="noStrike" cap="none" normalizeH="0" baseline="0" dirty="0">
                <a:ln>
                  <a:noFill/>
                </a:ln>
                <a:solidFill>
                  <a:schemeClr val="tx1"/>
                </a:solidFill>
                <a:effectLst/>
                <a:cs typeface="Arial" panose="020B0604020202020204" pitchFamily="34" charset="0"/>
              </a:rPr>
              <a:t>Twitter: @FEED1Trial</a:t>
            </a:r>
          </a:p>
          <a:p>
            <a:pPr marR="0" lvl="0" algn="l" defTabSz="914400" rtl="0" eaLnBrk="0" fontAlgn="base" latinLnBrk="0" hangingPunct="0">
              <a:lnSpc>
                <a:spcPct val="100000"/>
              </a:lnSpc>
              <a:spcBef>
                <a:spcPct val="0"/>
              </a:spcBef>
              <a:spcAft>
                <a:spcPct val="0"/>
              </a:spcAft>
              <a:buClrTx/>
              <a:buSzTx/>
              <a:tabLst/>
            </a:pPr>
            <a:endParaRPr lang="en-GB" altLang="en-US" sz="2800" dirty="0">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GB" altLang="en-US" sz="2800" dirty="0">
                <a:cs typeface="Arial" panose="020B0604020202020204" pitchFamily="34" charset="0"/>
              </a:rPr>
              <a:t>Website: </a:t>
            </a:r>
            <a:r>
              <a:rPr lang="en-GB" altLang="en-US" sz="2800" dirty="0">
                <a:cs typeface="Arial" panose="020B0604020202020204" pitchFamily="34" charset="0"/>
                <a:hlinkClick r:id="rId7"/>
              </a:rPr>
              <a:t>www.feed1.ac.uk</a:t>
            </a:r>
            <a:r>
              <a:rPr lang="en-GB" altLang="en-US" sz="2800" dirty="0">
                <a:cs typeface="Arial" panose="020B0604020202020204" pitchFamily="34" charset="0"/>
              </a:rPr>
              <a:t>  </a:t>
            </a:r>
          </a:p>
          <a:p>
            <a:pPr marR="0" lvl="0" algn="l" defTabSz="914400" rtl="0" eaLnBrk="0" fontAlgn="base" latinLnBrk="0" hangingPunct="0">
              <a:lnSpc>
                <a:spcPct val="100000"/>
              </a:lnSpc>
              <a:spcBef>
                <a:spcPct val="0"/>
              </a:spcBef>
              <a:spcAft>
                <a:spcPct val="0"/>
              </a:spcAft>
              <a:buClrTx/>
              <a:buSzTx/>
              <a:tabLst/>
            </a:pPr>
            <a:endParaRPr kumimoji="0" lang="en-GB" altLang="en-US" sz="2800" b="0" i="0" u="none" strike="noStrike" cap="none" normalizeH="0" baseline="0" dirty="0">
              <a:ln>
                <a:noFill/>
              </a:ln>
              <a:solidFill>
                <a:schemeClr val="tx1"/>
              </a:solidFill>
              <a:effectLst/>
              <a:cs typeface="Arial" panose="020B0604020202020204" pitchFamily="34" charset="0"/>
            </a:endParaRPr>
          </a:p>
          <a:p>
            <a:pPr lvl="0" fontAlgn="base">
              <a:spcBef>
                <a:spcPct val="0"/>
              </a:spcBef>
              <a:spcAft>
                <a:spcPct val="0"/>
              </a:spcAft>
            </a:pPr>
            <a:r>
              <a:rPr lang="en-GB" altLang="en-US" sz="1600" dirty="0">
                <a:ea typeface="Times New Roman" panose="02020603050405020304" pitchFamily="18" charset="0"/>
                <a:cs typeface="Arial" panose="020B0604020202020204" pitchFamily="34" charset="0"/>
                <a:hlinkClick r:id="rId8"/>
              </a:rPr>
              <a:t>shalini.ojha@nottingham.ac.uk</a:t>
            </a:r>
            <a:endParaRPr lang="en-GB" altLang="en-US" sz="1600" dirty="0">
              <a:ea typeface="Times New Roman" panose="02020603050405020304" pitchFamily="18" charset="0"/>
              <a:cs typeface="Arial" panose="020B0604020202020204" pitchFamily="34" charset="0"/>
            </a:endParaRPr>
          </a:p>
          <a:p>
            <a:pPr lvl="0" fontAlgn="base">
              <a:spcBef>
                <a:spcPct val="0"/>
              </a:spcBef>
              <a:spcAft>
                <a:spcPct val="0"/>
              </a:spcAft>
            </a:pPr>
            <a:r>
              <a:rPr lang="en-GB" altLang="en-US" dirty="0">
                <a:cs typeface="Arial" panose="020B0604020202020204" pitchFamily="34" charset="0"/>
              </a:rPr>
              <a:t>Twitter: @shaliniojha7</a:t>
            </a:r>
          </a:p>
          <a:p>
            <a:pPr marR="0" lvl="0" algn="l" defTabSz="914400" rtl="0" eaLnBrk="0" fontAlgn="base" latinLnBrk="0" hangingPunct="0">
              <a:lnSpc>
                <a:spcPct val="100000"/>
              </a:lnSpc>
              <a:spcBef>
                <a:spcPct val="0"/>
              </a:spcBef>
              <a:spcAft>
                <a:spcPct val="0"/>
              </a:spcAft>
              <a:buClrTx/>
              <a:buSzTx/>
              <a:tabLst/>
            </a:pPr>
            <a:endParaRPr kumimoji="0" lang="en-GB" altLang="en-US" sz="2800" b="0" i="0" u="none" strike="noStrike" cap="none" normalizeH="0" baseline="0" dirty="0">
              <a:ln>
                <a:noFill/>
              </a:ln>
              <a:solidFill>
                <a:schemeClr val="tx1"/>
              </a:solidFill>
              <a:effectLst/>
              <a:cs typeface="Arial" panose="020B0604020202020204" pitchFamily="34" charset="0"/>
            </a:endParaRPr>
          </a:p>
        </p:txBody>
      </p:sp>
      <p:sp>
        <p:nvSpPr>
          <p:cNvPr id="5" name="Rectangle 4">
            <a:extLst>
              <a:ext uri="{FF2B5EF4-FFF2-40B4-BE49-F238E27FC236}">
                <a16:creationId xmlns:a16="http://schemas.microsoft.com/office/drawing/2014/main" id="{F6C6DE76-65FB-489C-9E39-4914DE05AE76}"/>
              </a:ext>
            </a:extLst>
          </p:cNvPr>
          <p:cNvSpPr/>
          <p:nvPr/>
        </p:nvSpPr>
        <p:spPr>
          <a:xfrm>
            <a:off x="5150511" y="76115"/>
            <a:ext cx="5544616" cy="646331"/>
          </a:xfrm>
          <a:prstGeom prst="rect">
            <a:avLst/>
          </a:prstGeom>
        </p:spPr>
        <p:txBody>
          <a:bodyPr wrap="square">
            <a:spAutoFit/>
          </a:bodyPr>
          <a:lstStyle/>
          <a:p>
            <a:pPr algn="ctr"/>
            <a:r>
              <a:rPr lang="en-GB" sz="3600" b="1" dirty="0"/>
              <a:t>Further information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89441" y="6357793"/>
            <a:ext cx="347663" cy="347663"/>
          </a:xfrm>
          <a:prstGeom prst="rect">
            <a:avLst/>
          </a:prstGeom>
        </p:spPr>
      </p:pic>
    </p:spTree>
    <p:extLst>
      <p:ext uri="{BB962C8B-B14F-4D97-AF65-F5344CB8AC3E}">
        <p14:creationId xmlns:p14="http://schemas.microsoft.com/office/powerpoint/2010/main" val="3286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7DFE195-A897-48CD-8F6B-2F79DBF581E2}"/>
              </a:ext>
            </a:extLst>
          </p:cNvPr>
          <p:cNvGraphicFramePr/>
          <p:nvPr>
            <p:extLst>
              <p:ext uri="{D42A27DB-BD31-4B8C-83A1-F6EECF244321}">
                <p14:modId xmlns:p14="http://schemas.microsoft.com/office/powerpoint/2010/main" val="3665677111"/>
              </p:ext>
            </p:extLst>
          </p:nvPr>
        </p:nvGraphicFramePr>
        <p:xfrm>
          <a:off x="2663788" y="1397000"/>
          <a:ext cx="7487602"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23" name="Picture 1222" descr="A picture containing drawing&#10;&#10;Description generated with very high confidence">
            <a:extLst>
              <a:ext uri="{FF2B5EF4-FFF2-40B4-BE49-F238E27FC236}">
                <a16:creationId xmlns:a16="http://schemas.microsoft.com/office/drawing/2014/main" id="{1AC55D9E-4DDA-4869-856E-520972FE0296}"/>
              </a:ext>
            </a:extLst>
          </p:cNvPr>
          <p:cNvPicPr>
            <a:picLocks noChangeAspect="1"/>
          </p:cNvPicPr>
          <p:nvPr/>
        </p:nvPicPr>
        <p:blipFill>
          <a:blip r:embed="rId10"/>
          <a:stretch>
            <a:fillRect/>
          </a:stretch>
        </p:blipFill>
        <p:spPr>
          <a:xfrm>
            <a:off x="646675" y="641458"/>
            <a:ext cx="1172612" cy="1143000"/>
          </a:xfrm>
          <a:prstGeom prst="rect">
            <a:avLst/>
          </a:prstGeom>
        </p:spPr>
      </p:pic>
      <p:pic>
        <p:nvPicPr>
          <p:cNvPr id="2" name="Recorded Sound">
            <a:hlinkClick r:id="" action="ppaction://media"/>
            <a:extLst>
              <a:ext uri="{FF2B5EF4-FFF2-40B4-BE49-F238E27FC236}">
                <a16:creationId xmlns:a16="http://schemas.microsoft.com/office/drawing/2014/main" id="{9688E3D3-550F-4722-BBE1-49806599305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86400" y="6003587"/>
            <a:ext cx="609600" cy="609600"/>
          </a:xfrm>
          <a:prstGeom prst="rect">
            <a:avLst/>
          </a:prstGeom>
        </p:spPr>
      </p:pic>
    </p:spTree>
    <p:extLst>
      <p:ext uri="{BB962C8B-B14F-4D97-AF65-F5344CB8AC3E}">
        <p14:creationId xmlns:p14="http://schemas.microsoft.com/office/powerpoint/2010/main" val="31502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25979370"/>
              </p:ext>
            </p:extLst>
          </p:nvPr>
        </p:nvGraphicFramePr>
        <p:xfrm>
          <a:off x="2663788" y="1397000"/>
          <a:ext cx="7782070" cy="4337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p:cNvSpPr/>
          <p:nvPr/>
        </p:nvSpPr>
        <p:spPr>
          <a:xfrm>
            <a:off x="3791745" y="476673"/>
            <a:ext cx="4608511"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TRIAL OVERVIEW</a:t>
            </a:r>
          </a:p>
        </p:txBody>
      </p:sp>
      <p:pic>
        <p:nvPicPr>
          <p:cNvPr id="4" name="Picture 3" descr="A picture containing drawing&#10;&#10;Description generated with very high confidence">
            <a:extLst>
              <a:ext uri="{FF2B5EF4-FFF2-40B4-BE49-F238E27FC236}">
                <a16:creationId xmlns:a16="http://schemas.microsoft.com/office/drawing/2014/main" id="{29691015-8A3E-497C-B26E-0B30D6155637}"/>
              </a:ext>
            </a:extLst>
          </p:cNvPr>
          <p:cNvPicPr>
            <a:picLocks noChangeAspect="1"/>
          </p:cNvPicPr>
          <p:nvPr/>
        </p:nvPicPr>
        <p:blipFill>
          <a:blip r:embed="rId10"/>
          <a:stretch>
            <a:fillRect/>
          </a:stretch>
        </p:blipFill>
        <p:spPr>
          <a:xfrm>
            <a:off x="646675" y="641458"/>
            <a:ext cx="1172612" cy="1143000"/>
          </a:xfrm>
          <a:prstGeom prst="rect">
            <a:avLst/>
          </a:prstGeom>
        </p:spPr>
      </p:pic>
      <p:pic>
        <p:nvPicPr>
          <p:cNvPr id="5" name="Recorded Sound">
            <a:hlinkClick r:id="" action="ppaction://media"/>
            <a:extLst>
              <a:ext uri="{FF2B5EF4-FFF2-40B4-BE49-F238E27FC236}">
                <a16:creationId xmlns:a16="http://schemas.microsoft.com/office/drawing/2014/main" id="{8868FB85-47A0-46D0-A0F4-6593B58656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88077" y="6076527"/>
            <a:ext cx="609600" cy="609600"/>
          </a:xfrm>
          <a:prstGeom prst="rect">
            <a:avLst/>
          </a:prstGeom>
        </p:spPr>
      </p:pic>
    </p:spTree>
    <p:extLst>
      <p:ext uri="{BB962C8B-B14F-4D97-AF65-F5344CB8AC3E}">
        <p14:creationId xmlns:p14="http://schemas.microsoft.com/office/powerpoint/2010/main" val="9778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3632" y="1052737"/>
            <a:ext cx="7344816" cy="1477328"/>
          </a:xfrm>
          <a:prstGeom prst="rect">
            <a:avLst/>
          </a:prstGeom>
        </p:spPr>
        <p:txBody>
          <a:bodyPr wrap="square">
            <a:spAutoFit/>
          </a:bodyPr>
          <a:lstStyle/>
          <a:p>
            <a:pPr>
              <a:spcBef>
                <a:spcPts val="900"/>
              </a:spcBef>
              <a:spcAft>
                <a:spcPts val="900"/>
              </a:spcAft>
            </a:pPr>
            <a:endParaRPr lang="en-GB">
              <a:cs typeface="Arial" panose="020B0604020202020204" pitchFamily="34" charset="0"/>
            </a:endParaRPr>
          </a:p>
          <a:p>
            <a:pPr>
              <a:spcBef>
                <a:spcPts val="900"/>
              </a:spcBef>
              <a:spcAft>
                <a:spcPts val="900"/>
              </a:spcAft>
            </a:pPr>
            <a:endParaRPr lang="en-GB" sz="2400" b="1">
              <a:cs typeface="Arial" panose="020B0604020202020204" pitchFamily="34" charset="0"/>
            </a:endParaRPr>
          </a:p>
          <a:p>
            <a:pPr>
              <a:spcBef>
                <a:spcPts val="900"/>
              </a:spcBef>
              <a:spcAft>
                <a:spcPts val="900"/>
              </a:spcAft>
            </a:pPr>
            <a:endParaRPr lang="en-GB" b="1">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51812738"/>
              </p:ext>
            </p:extLst>
          </p:nvPr>
        </p:nvGraphicFramePr>
        <p:xfrm>
          <a:off x="1212716" y="1825626"/>
          <a:ext cx="9766569" cy="3791213"/>
        </p:xfrm>
        <a:graphic>
          <a:graphicData uri="http://schemas.openxmlformats.org/drawingml/2006/table">
            <a:tbl>
              <a:tblPr firstRow="1" bandRow="1">
                <a:tableStyleId>{5C22544A-7EE6-4342-B048-85BDC9FD1C3A}</a:tableStyleId>
              </a:tblPr>
              <a:tblGrid>
                <a:gridCol w="2657604">
                  <a:extLst>
                    <a:ext uri="{9D8B030D-6E8A-4147-A177-3AD203B41FA5}">
                      <a16:colId xmlns:a16="http://schemas.microsoft.com/office/drawing/2014/main" val="278603121"/>
                    </a:ext>
                  </a:extLst>
                </a:gridCol>
                <a:gridCol w="7108965">
                  <a:extLst>
                    <a:ext uri="{9D8B030D-6E8A-4147-A177-3AD203B41FA5}">
                      <a16:colId xmlns:a16="http://schemas.microsoft.com/office/drawing/2014/main" val="2909513134"/>
                    </a:ext>
                  </a:extLst>
                </a:gridCol>
              </a:tblGrid>
              <a:tr h="750406">
                <a:tc>
                  <a:txBody>
                    <a:bodyPr/>
                    <a:lstStyle/>
                    <a:p>
                      <a:pPr>
                        <a:spcBef>
                          <a:spcPts val="1200"/>
                        </a:spcBef>
                        <a:spcAft>
                          <a:spcPts val="1200"/>
                        </a:spcAft>
                      </a:pPr>
                      <a:r>
                        <a:rPr lang="en-GB" sz="2800" b="1">
                          <a:solidFill>
                            <a:schemeClr val="tx1"/>
                          </a:solidFill>
                          <a:latin typeface="Arial" panose="020B0604020202020204" pitchFamily="34" charset="0"/>
                          <a:cs typeface="Arial" panose="020B0604020202020204" pitchFamily="34" charset="0"/>
                        </a:rPr>
                        <a:t>Population</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Bef>
                          <a:spcPts val="1200"/>
                        </a:spcBef>
                        <a:spcAft>
                          <a:spcPts val="1200"/>
                        </a:spcAft>
                      </a:pPr>
                      <a:r>
                        <a:rPr lang="en-GB" sz="2800" b="0">
                          <a:solidFill>
                            <a:schemeClr val="tx1"/>
                          </a:solidFill>
                          <a:latin typeface="Arial" panose="020B0604020202020204" pitchFamily="34" charset="0"/>
                          <a:cs typeface="Arial" panose="020B0604020202020204" pitchFamily="34" charset="0"/>
                        </a:rPr>
                        <a:t>Infants born at 30</a:t>
                      </a:r>
                      <a:r>
                        <a:rPr lang="en-GB" sz="2800" b="0" baseline="30000">
                          <a:solidFill>
                            <a:schemeClr val="tx1"/>
                          </a:solidFill>
                          <a:latin typeface="Arial" panose="020B0604020202020204" pitchFamily="34" charset="0"/>
                          <a:cs typeface="Arial" panose="020B0604020202020204" pitchFamily="34" charset="0"/>
                        </a:rPr>
                        <a:t>+0</a:t>
                      </a:r>
                      <a:r>
                        <a:rPr lang="en-GB" sz="2800" b="0">
                          <a:solidFill>
                            <a:schemeClr val="tx1"/>
                          </a:solidFill>
                          <a:latin typeface="Arial" panose="020B0604020202020204" pitchFamily="34" charset="0"/>
                          <a:cs typeface="Arial" panose="020B0604020202020204" pitchFamily="34" charset="0"/>
                        </a:rPr>
                        <a:t> – 32</a:t>
                      </a:r>
                      <a:r>
                        <a:rPr lang="en-GB" sz="2800" b="0" baseline="30000">
                          <a:solidFill>
                            <a:schemeClr val="tx1"/>
                          </a:solidFill>
                          <a:latin typeface="Arial" panose="020B0604020202020204" pitchFamily="34" charset="0"/>
                          <a:cs typeface="Arial" panose="020B0604020202020204" pitchFamily="34" charset="0"/>
                        </a:rPr>
                        <a:t>+6</a:t>
                      </a:r>
                      <a:r>
                        <a:rPr lang="en-GB" sz="2800" b="0">
                          <a:solidFill>
                            <a:schemeClr val="tx1"/>
                          </a:solidFill>
                          <a:latin typeface="Arial" panose="020B0604020202020204" pitchFamily="34" charset="0"/>
                          <a:cs typeface="Arial" panose="020B0604020202020204" pitchFamily="34" charset="0"/>
                        </a:rPr>
                        <a:t> weeks gestation</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44745994"/>
                  </a:ext>
                </a:extLst>
              </a:tr>
              <a:tr h="750406">
                <a:tc>
                  <a:txBody>
                    <a:bodyPr/>
                    <a:lstStyle/>
                    <a:p>
                      <a:pPr>
                        <a:spcBef>
                          <a:spcPts val="1200"/>
                        </a:spcBef>
                        <a:spcAft>
                          <a:spcPts val="1200"/>
                        </a:spcAft>
                      </a:pPr>
                      <a:r>
                        <a:rPr lang="en-GB" sz="2800" b="1">
                          <a:solidFill>
                            <a:schemeClr val="tx1"/>
                          </a:solidFill>
                          <a:latin typeface="Arial" panose="020B0604020202020204" pitchFamily="34" charset="0"/>
                          <a:cs typeface="Arial" panose="020B0604020202020204" pitchFamily="34" charset="0"/>
                        </a:rPr>
                        <a:t>Intervention</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spcBef>
                          <a:spcPts val="1200"/>
                        </a:spcBef>
                        <a:spcAft>
                          <a:spcPts val="1200"/>
                        </a:spcAft>
                      </a:pPr>
                      <a:r>
                        <a:rPr lang="en-GB" sz="2800" b="0">
                          <a:solidFill>
                            <a:schemeClr val="tx1"/>
                          </a:solidFill>
                          <a:latin typeface="Arial" panose="020B0604020202020204" pitchFamily="34" charset="0"/>
                          <a:cs typeface="Arial" panose="020B0604020202020204" pitchFamily="34" charset="0"/>
                        </a:rPr>
                        <a:t>Full milk feeds from day one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61867861"/>
                  </a:ext>
                </a:extLst>
              </a:tr>
              <a:tr h="1368381">
                <a:tc>
                  <a:txBody>
                    <a:bodyPr/>
                    <a:lstStyle/>
                    <a:p>
                      <a:pPr>
                        <a:spcBef>
                          <a:spcPts val="1200"/>
                        </a:spcBef>
                        <a:spcAft>
                          <a:spcPts val="1200"/>
                        </a:spcAft>
                      </a:pPr>
                      <a:r>
                        <a:rPr lang="en-GB" sz="2800" b="1">
                          <a:solidFill>
                            <a:schemeClr val="tx1"/>
                          </a:solidFill>
                          <a:latin typeface="Arial" panose="020B0604020202020204" pitchFamily="34" charset="0"/>
                          <a:cs typeface="Arial" panose="020B0604020202020204" pitchFamily="34" charset="0"/>
                        </a:rPr>
                        <a:t>Comparator</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Bef>
                          <a:spcPts val="1200"/>
                        </a:spcBef>
                        <a:spcAft>
                          <a:spcPts val="1200"/>
                        </a:spcAft>
                      </a:pPr>
                      <a:r>
                        <a:rPr lang="en-GB" sz="2800" b="0">
                          <a:solidFill>
                            <a:schemeClr val="tx1"/>
                          </a:solidFill>
                          <a:latin typeface="Arial" panose="020B0604020202020204" pitchFamily="34" charset="0"/>
                          <a:cs typeface="Arial" panose="020B0604020202020204" pitchFamily="34" charset="0"/>
                        </a:rPr>
                        <a:t>Parenteral</a:t>
                      </a:r>
                      <a:r>
                        <a:rPr lang="en-GB" sz="2800" b="0" baseline="0">
                          <a:solidFill>
                            <a:schemeClr val="tx1"/>
                          </a:solidFill>
                          <a:latin typeface="Arial" panose="020B0604020202020204" pitchFamily="34" charset="0"/>
                          <a:cs typeface="Arial" panose="020B0604020202020204" pitchFamily="34" charset="0"/>
                        </a:rPr>
                        <a:t> nutrition/intravenous fluids with gradual milk feeding as per usual local practice</a:t>
                      </a:r>
                      <a:endParaRPr lang="en-GB" sz="2800" b="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9249357"/>
                  </a:ext>
                </a:extLst>
              </a:tr>
              <a:tr h="750406">
                <a:tc>
                  <a:txBody>
                    <a:bodyPr/>
                    <a:lstStyle/>
                    <a:p>
                      <a:pPr>
                        <a:spcBef>
                          <a:spcPts val="1200"/>
                        </a:spcBef>
                        <a:spcAft>
                          <a:spcPts val="1200"/>
                        </a:spcAft>
                      </a:pPr>
                      <a:r>
                        <a:rPr lang="en-GB" sz="2800" b="1">
                          <a:solidFill>
                            <a:schemeClr val="tx1"/>
                          </a:solidFill>
                          <a:latin typeface="Arial" panose="020B0604020202020204" pitchFamily="34" charset="0"/>
                          <a:cs typeface="Arial" panose="020B0604020202020204" pitchFamily="34" charset="0"/>
                        </a:rPr>
                        <a:t>Primary outcome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spcBef>
                          <a:spcPts val="1200"/>
                        </a:spcBef>
                        <a:spcAft>
                          <a:spcPts val="1200"/>
                        </a:spcAft>
                      </a:pPr>
                      <a:r>
                        <a:rPr lang="en-GB" sz="2800" b="0" dirty="0">
                          <a:solidFill>
                            <a:schemeClr val="tx1"/>
                          </a:solidFill>
                          <a:latin typeface="Arial" panose="020B0604020202020204" pitchFamily="34" charset="0"/>
                          <a:cs typeface="Arial" panose="020B0604020202020204" pitchFamily="34" charset="0"/>
                        </a:rPr>
                        <a:t>Length of hospital stay</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907303524"/>
                  </a:ext>
                </a:extLst>
              </a:tr>
            </a:tbl>
          </a:graphicData>
        </a:graphic>
      </p:graphicFrame>
      <p:pic>
        <p:nvPicPr>
          <p:cNvPr id="6" name="Picture 5" descr="A picture containing drawing&#10;&#10;Description generated with very high confidence">
            <a:extLst>
              <a:ext uri="{FF2B5EF4-FFF2-40B4-BE49-F238E27FC236}">
                <a16:creationId xmlns:a16="http://schemas.microsoft.com/office/drawing/2014/main" id="{B449114A-D57D-42AD-9A74-0E14AB917B9C}"/>
              </a:ext>
            </a:extLst>
          </p:cNvPr>
          <p:cNvPicPr>
            <a:picLocks noChangeAspect="1"/>
          </p:cNvPicPr>
          <p:nvPr/>
        </p:nvPicPr>
        <p:blipFill>
          <a:blip r:embed="rId5"/>
          <a:stretch>
            <a:fillRect/>
          </a:stretch>
        </p:blipFill>
        <p:spPr>
          <a:xfrm>
            <a:off x="646675" y="641458"/>
            <a:ext cx="1172612" cy="1143000"/>
          </a:xfrm>
          <a:prstGeom prst="rect">
            <a:avLst/>
          </a:prstGeom>
        </p:spPr>
      </p:pic>
      <p:sp>
        <p:nvSpPr>
          <p:cNvPr id="7" name="Rectangle 6">
            <a:extLst>
              <a:ext uri="{FF2B5EF4-FFF2-40B4-BE49-F238E27FC236}">
                <a16:creationId xmlns:a16="http://schemas.microsoft.com/office/drawing/2014/main" id="{9042046D-311D-43AF-B75B-375418750BDE}"/>
              </a:ext>
            </a:extLst>
          </p:cNvPr>
          <p:cNvSpPr/>
          <p:nvPr/>
        </p:nvSpPr>
        <p:spPr>
          <a:xfrm>
            <a:off x="3720000" y="476673"/>
            <a:ext cx="4752000" cy="756000"/>
          </a:xfrm>
          <a:prstGeom prst="rect">
            <a:avLst/>
          </a:prstGeom>
        </p:spPr>
        <p:txBody>
          <a:bodyPr wrap="square">
            <a:noAutofit/>
          </a:bodyPr>
          <a:lstStyle/>
          <a:p>
            <a:pPr algn="ctr"/>
            <a:r>
              <a:rPr lang="en-GB" sz="4000" b="1" dirty="0">
                <a:latin typeface="Arial" panose="020B0604020202020204" pitchFamily="34" charset="0"/>
                <a:cs typeface="Arial" panose="020B0604020202020204" pitchFamily="34" charset="0"/>
              </a:rPr>
              <a:t>Research question</a:t>
            </a:r>
          </a:p>
        </p:txBody>
      </p:sp>
      <p:pic>
        <p:nvPicPr>
          <p:cNvPr id="4" name="Recorded Sound">
            <a:hlinkClick r:id="" action="ppaction://media"/>
            <a:extLst>
              <a:ext uri="{FF2B5EF4-FFF2-40B4-BE49-F238E27FC236}">
                <a16:creationId xmlns:a16="http://schemas.microsoft.com/office/drawing/2014/main" id="{FA33EA89-7045-42FC-9CE3-9DD903A4EE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5904992"/>
            <a:ext cx="609600" cy="609600"/>
          </a:xfrm>
          <a:prstGeom prst="rect">
            <a:avLst/>
          </a:prstGeom>
        </p:spPr>
      </p:pic>
    </p:spTree>
    <p:extLst>
      <p:ext uri="{BB962C8B-B14F-4D97-AF65-F5344CB8AC3E}">
        <p14:creationId xmlns:p14="http://schemas.microsoft.com/office/powerpoint/2010/main" val="16553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48511" y="1866054"/>
            <a:ext cx="10894979" cy="4068000"/>
          </a:xfrm>
          <a:prstGeom prst="rect">
            <a:avLst/>
          </a:prstGeom>
        </p:spPr>
        <p:txBody>
          <a:bodyPr>
            <a:normAutofit/>
          </a:bodyPr>
          <a:lstStyle/>
          <a:p>
            <a:pPr marL="0" indent="0" algn="ctr">
              <a:spcBef>
                <a:spcPts val="600"/>
              </a:spcBef>
              <a:spcAft>
                <a:spcPts val="600"/>
              </a:spcAft>
              <a:buNone/>
            </a:pPr>
            <a:r>
              <a:rPr lang="en-GB" sz="3200" b="1" i="1" dirty="0">
                <a:latin typeface="Arial" panose="020B0604020202020204" pitchFamily="34" charset="0"/>
                <a:cs typeface="Arial" panose="020B0604020202020204" pitchFamily="34" charset="0"/>
              </a:rPr>
              <a:t>“A true state of equipoise exists when one has no good basis for a choice between two or more care options.”</a:t>
            </a:r>
          </a:p>
          <a:p>
            <a:pPr marL="1077913" indent="-358775">
              <a:spcBef>
                <a:spcPts val="600"/>
              </a:spcBef>
              <a:spcAft>
                <a:spcPts val="600"/>
              </a:spcAft>
            </a:pPr>
            <a:r>
              <a:rPr lang="en-GB" sz="3200" dirty="0">
                <a:latin typeface="Arial" panose="020B0604020202020204" pitchFamily="34" charset="0"/>
                <a:cs typeface="Arial" panose="020B0604020202020204" pitchFamily="34" charset="0"/>
              </a:rPr>
              <a:t>Important that clinicians are in equipoise</a:t>
            </a:r>
          </a:p>
          <a:p>
            <a:pPr marL="1077913" indent="-358775">
              <a:spcBef>
                <a:spcPts val="600"/>
              </a:spcBef>
              <a:spcAft>
                <a:spcPts val="600"/>
              </a:spcAft>
            </a:pPr>
            <a:r>
              <a:rPr lang="en-GB" sz="3200" dirty="0">
                <a:latin typeface="Arial" panose="020B0604020202020204" pitchFamily="34" charset="0"/>
                <a:cs typeface="Arial" panose="020B0604020202020204" pitchFamily="34" charset="0"/>
              </a:rPr>
              <a:t>We do not know whether starting infants born between 30</a:t>
            </a:r>
            <a:r>
              <a:rPr lang="en-GB" sz="3200" baseline="30000" dirty="0">
                <a:latin typeface="Arial" panose="020B0604020202020204" pitchFamily="34" charset="0"/>
                <a:cs typeface="Arial" panose="020B0604020202020204" pitchFamily="34" charset="0"/>
              </a:rPr>
              <a:t>+0</a:t>
            </a:r>
            <a:r>
              <a:rPr lang="en-GB" sz="3200" dirty="0">
                <a:latin typeface="Arial" panose="020B0604020202020204" pitchFamily="34" charset="0"/>
                <a:cs typeface="Arial" panose="020B0604020202020204" pitchFamily="34" charset="0"/>
              </a:rPr>
              <a:t> and 32</a:t>
            </a:r>
            <a:r>
              <a:rPr lang="en-GB" sz="3200" baseline="30000" dirty="0">
                <a:latin typeface="Arial" panose="020B0604020202020204" pitchFamily="34" charset="0"/>
                <a:cs typeface="Arial" panose="020B0604020202020204" pitchFamily="34" charset="0"/>
              </a:rPr>
              <a:t>+6</a:t>
            </a:r>
            <a:r>
              <a:rPr lang="en-GB" sz="3200" dirty="0">
                <a:latin typeface="Arial" panose="020B0604020202020204" pitchFamily="34" charset="0"/>
                <a:cs typeface="Arial" panose="020B0604020202020204" pitchFamily="34" charset="0"/>
              </a:rPr>
              <a:t> weeks gestation will be of benefit </a:t>
            </a:r>
          </a:p>
          <a:p>
            <a:pPr marL="1077913" indent="-358775">
              <a:spcBef>
                <a:spcPts val="600"/>
              </a:spcBef>
              <a:spcAft>
                <a:spcPts val="600"/>
              </a:spcAft>
            </a:pPr>
            <a:r>
              <a:rPr lang="en-GB" sz="3200" dirty="0">
                <a:latin typeface="Arial" panose="020B0604020202020204" pitchFamily="34" charset="0"/>
                <a:cs typeface="Arial" panose="020B0604020202020204" pitchFamily="34" charset="0"/>
              </a:rPr>
              <a:t>That is why we are conducting the trial!</a:t>
            </a:r>
          </a:p>
        </p:txBody>
      </p:sp>
      <p:pic>
        <p:nvPicPr>
          <p:cNvPr id="5" name="Picture 4" descr="A picture containing drawing&#10;&#10;Description generated with very high confidence">
            <a:extLst>
              <a:ext uri="{FF2B5EF4-FFF2-40B4-BE49-F238E27FC236}">
                <a16:creationId xmlns:a16="http://schemas.microsoft.com/office/drawing/2014/main" id="{B744A652-4EF2-47E8-8CE8-1430CF1F0A48}"/>
              </a:ext>
            </a:extLst>
          </p:cNvPr>
          <p:cNvPicPr>
            <a:picLocks noChangeAspect="1"/>
          </p:cNvPicPr>
          <p:nvPr/>
        </p:nvPicPr>
        <p:blipFill>
          <a:blip r:embed="rId5"/>
          <a:stretch>
            <a:fillRect/>
          </a:stretch>
        </p:blipFill>
        <p:spPr>
          <a:xfrm>
            <a:off x="646675" y="641458"/>
            <a:ext cx="1172612" cy="1143000"/>
          </a:xfrm>
          <a:prstGeom prst="rect">
            <a:avLst/>
          </a:prstGeom>
        </p:spPr>
      </p:pic>
      <p:sp>
        <p:nvSpPr>
          <p:cNvPr id="6" name="Rectangle 5">
            <a:extLst>
              <a:ext uri="{FF2B5EF4-FFF2-40B4-BE49-F238E27FC236}">
                <a16:creationId xmlns:a16="http://schemas.microsoft.com/office/drawing/2014/main" id="{B2F599A0-E437-4645-96C4-2E5440AFC009}"/>
              </a:ext>
            </a:extLst>
          </p:cNvPr>
          <p:cNvSpPr/>
          <p:nvPr/>
        </p:nvSpPr>
        <p:spPr>
          <a:xfrm>
            <a:off x="3791745" y="476673"/>
            <a:ext cx="4608511"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Equipoise</a:t>
            </a:r>
          </a:p>
        </p:txBody>
      </p:sp>
      <p:pic>
        <p:nvPicPr>
          <p:cNvPr id="2" name="Recorded Sound">
            <a:hlinkClick r:id="" action="ppaction://media"/>
            <a:extLst>
              <a:ext uri="{FF2B5EF4-FFF2-40B4-BE49-F238E27FC236}">
                <a16:creationId xmlns:a16="http://schemas.microsoft.com/office/drawing/2014/main" id="{3CCA580D-09B3-41D9-B264-7E277DC056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5880584"/>
            <a:ext cx="609600" cy="609600"/>
          </a:xfrm>
          <a:prstGeom prst="rect">
            <a:avLst/>
          </a:prstGeom>
        </p:spPr>
      </p:pic>
    </p:spTree>
    <p:extLst>
      <p:ext uri="{BB962C8B-B14F-4D97-AF65-F5344CB8AC3E}">
        <p14:creationId xmlns:p14="http://schemas.microsoft.com/office/powerpoint/2010/main" val="924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generated with very high confidence">
            <a:extLst>
              <a:ext uri="{FF2B5EF4-FFF2-40B4-BE49-F238E27FC236}">
                <a16:creationId xmlns:a16="http://schemas.microsoft.com/office/drawing/2014/main" id="{889B4228-4492-4114-87AF-4FC41C51AA72}"/>
              </a:ext>
            </a:extLst>
          </p:cNvPr>
          <p:cNvPicPr>
            <a:picLocks noChangeAspect="1"/>
          </p:cNvPicPr>
          <p:nvPr/>
        </p:nvPicPr>
        <p:blipFill>
          <a:blip r:embed="rId5"/>
          <a:stretch>
            <a:fillRect/>
          </a:stretch>
        </p:blipFill>
        <p:spPr>
          <a:xfrm>
            <a:off x="646675" y="641458"/>
            <a:ext cx="1172612" cy="1143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377407"/>
              </p:ext>
            </p:extLst>
          </p:nvPr>
        </p:nvGraphicFramePr>
        <p:xfrm>
          <a:off x="646675" y="1592733"/>
          <a:ext cx="10898650" cy="4572000"/>
        </p:xfrm>
        <a:graphic>
          <a:graphicData uri="http://schemas.openxmlformats.org/drawingml/2006/table">
            <a:tbl>
              <a:tblPr firstRow="1" bandRow="1">
                <a:tableStyleId>{5C22544A-7EE6-4342-B048-85BDC9FD1C3A}</a:tableStyleId>
              </a:tblPr>
              <a:tblGrid>
                <a:gridCol w="3711316">
                  <a:extLst>
                    <a:ext uri="{9D8B030D-6E8A-4147-A177-3AD203B41FA5}">
                      <a16:colId xmlns:a16="http://schemas.microsoft.com/office/drawing/2014/main" val="238977798"/>
                    </a:ext>
                  </a:extLst>
                </a:gridCol>
                <a:gridCol w="7187334">
                  <a:extLst>
                    <a:ext uri="{9D8B030D-6E8A-4147-A177-3AD203B41FA5}">
                      <a16:colId xmlns:a16="http://schemas.microsoft.com/office/drawing/2014/main" val="1565532878"/>
                    </a:ext>
                  </a:extLst>
                </a:gridCol>
              </a:tblGrid>
              <a:tr h="350700">
                <a:tc>
                  <a:txBody>
                    <a:bodyPr/>
                    <a:lstStyle/>
                    <a:p>
                      <a:pPr algn="ctr"/>
                      <a:r>
                        <a:rPr lang="en-GB" sz="2400">
                          <a:latin typeface="Arial" panose="020B0604020202020204" pitchFamily="34" charset="0"/>
                          <a:cs typeface="Arial" panose="020B0604020202020204" pitchFamily="34" charset="0"/>
                        </a:rPr>
                        <a:t>Primary outcome </a:t>
                      </a:r>
                    </a:p>
                    <a:p>
                      <a:pPr algn="ctr"/>
                      <a:r>
                        <a:rPr lang="en-GB" sz="2400">
                          <a:latin typeface="Arial" panose="020B0604020202020204" pitchFamily="34" charset="0"/>
                          <a:cs typeface="Arial" panose="020B0604020202020204" pitchFamily="34" charset="0"/>
                        </a:rPr>
                        <a:t>(potentially subjective) </a:t>
                      </a:r>
                    </a:p>
                  </a:txBody>
                  <a:tcPr/>
                </a:tc>
                <a:tc>
                  <a:txBody>
                    <a:bodyPr/>
                    <a:lstStyle/>
                    <a:p>
                      <a:pPr algn="ctr"/>
                      <a:r>
                        <a:rPr lang="en-GB" sz="2400" dirty="0">
                          <a:latin typeface="Arial" panose="020B0604020202020204" pitchFamily="34" charset="0"/>
                          <a:cs typeface="Arial" panose="020B0604020202020204" pitchFamily="34" charset="0"/>
                        </a:rPr>
                        <a:t>Secondary</a:t>
                      </a:r>
                      <a:r>
                        <a:rPr lang="en-GB" sz="2400" baseline="0" dirty="0">
                          <a:latin typeface="Arial" panose="020B0604020202020204" pitchFamily="34" charset="0"/>
                          <a:cs typeface="Arial" panose="020B0604020202020204" pitchFamily="34" charset="0"/>
                        </a:rPr>
                        <a:t> outcome</a:t>
                      </a:r>
                    </a:p>
                    <a:p>
                      <a:pPr algn="ctr"/>
                      <a:r>
                        <a:rPr lang="en-GB" sz="2400" baseline="0" dirty="0">
                          <a:latin typeface="Arial" panose="020B0604020202020204" pitchFamily="34" charset="0"/>
                          <a:cs typeface="Arial" panose="020B0604020202020204" pitchFamily="34" charset="0"/>
                        </a:rPr>
                        <a:t> (reducing subjectivity)</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06283192"/>
                  </a:ext>
                </a:extLst>
              </a:tr>
              <a:tr h="3337483">
                <a:tc>
                  <a:txBody>
                    <a:bodyPr/>
                    <a:lstStyle/>
                    <a:p>
                      <a:pPr algn="ctr">
                        <a:spcBef>
                          <a:spcPts val="600"/>
                        </a:spcBef>
                        <a:spcAft>
                          <a:spcPts val="600"/>
                        </a:spcAft>
                      </a:pPr>
                      <a:r>
                        <a:rPr lang="en-GB" sz="2400" b="1" u="none" dirty="0">
                          <a:latin typeface="Arial" panose="020B0604020202020204" pitchFamily="34" charset="0"/>
                          <a:cs typeface="Arial" panose="020B0604020202020204" pitchFamily="34" charset="0"/>
                        </a:rPr>
                        <a:t>Length of </a:t>
                      </a:r>
                      <a:br>
                        <a:rPr lang="en-GB" sz="2400" b="1" u="none" dirty="0">
                          <a:latin typeface="Arial" panose="020B0604020202020204" pitchFamily="34" charset="0"/>
                          <a:cs typeface="Arial" panose="020B0604020202020204" pitchFamily="34" charset="0"/>
                        </a:rPr>
                      </a:br>
                      <a:r>
                        <a:rPr lang="en-GB" sz="2400" b="1" u="none" dirty="0">
                          <a:latin typeface="Arial" panose="020B0604020202020204" pitchFamily="34" charset="0"/>
                          <a:cs typeface="Arial" panose="020B0604020202020204" pitchFamily="34" charset="0"/>
                        </a:rPr>
                        <a:t>hospital stay</a:t>
                      </a:r>
                    </a:p>
                    <a:p>
                      <a:pPr>
                        <a:spcBef>
                          <a:spcPts val="600"/>
                        </a:spcBef>
                        <a:spcAft>
                          <a:spcPts val="600"/>
                        </a:spcAft>
                      </a:pPr>
                      <a:r>
                        <a:rPr lang="en-GB" sz="2400" u="none" dirty="0">
                          <a:latin typeface="Arial" panose="020B0604020202020204" pitchFamily="34" charset="0"/>
                          <a:cs typeface="Arial" panose="020B0604020202020204" pitchFamily="34" charset="0"/>
                        </a:rPr>
                        <a:t>(date of discharge from neonatal care – date of birth)</a:t>
                      </a:r>
                    </a:p>
                  </a:txBody>
                  <a:tcPr anchor="ctr"/>
                </a:tc>
                <a:tc>
                  <a:txBody>
                    <a:bodyPr/>
                    <a:lstStyle/>
                    <a:p>
                      <a:pPr algn="ctr"/>
                      <a:r>
                        <a:rPr lang="en-GB" sz="2400" b="1" u="none" kern="1200" dirty="0">
                          <a:effectLst/>
                          <a:latin typeface="Arial" panose="020B0604020202020204" pitchFamily="34" charset="0"/>
                          <a:cs typeface="Arial" panose="020B0604020202020204" pitchFamily="34" charset="0"/>
                        </a:rPr>
                        <a:t>Time until objective </a:t>
                      </a:r>
                      <a:br>
                        <a:rPr lang="en-GB" sz="2400" b="1" u="none" kern="1200" dirty="0">
                          <a:effectLst/>
                          <a:latin typeface="Arial" panose="020B0604020202020204" pitchFamily="34" charset="0"/>
                          <a:cs typeface="Arial" panose="020B0604020202020204" pitchFamily="34" charset="0"/>
                        </a:rPr>
                      </a:br>
                      <a:r>
                        <a:rPr lang="en-GB" sz="2400" b="1" u="none" kern="1200" dirty="0">
                          <a:effectLst/>
                          <a:latin typeface="Arial" panose="020B0604020202020204" pitchFamily="34" charset="0"/>
                          <a:cs typeface="Arial" panose="020B0604020202020204" pitchFamily="34" charset="0"/>
                        </a:rPr>
                        <a:t>discharge criteria are met.</a:t>
                      </a:r>
                      <a:r>
                        <a:rPr lang="en-GB" sz="2400" b="1" u="none" kern="1200" baseline="0" dirty="0">
                          <a:effectLst/>
                          <a:latin typeface="Arial" panose="020B0604020202020204" pitchFamily="34" charset="0"/>
                          <a:cs typeface="Arial" panose="020B0604020202020204" pitchFamily="34" charset="0"/>
                        </a:rPr>
                        <a:t> </a:t>
                      </a:r>
                    </a:p>
                    <a:p>
                      <a:r>
                        <a:rPr lang="en-GB" sz="2400" kern="1200" baseline="0" dirty="0">
                          <a:effectLst/>
                          <a:latin typeface="Arial" panose="020B0604020202020204" pitchFamily="34" charset="0"/>
                          <a:cs typeface="Arial" panose="020B0604020202020204" pitchFamily="34" charset="0"/>
                        </a:rPr>
                        <a:t>The date on which infant first meets all three:</a:t>
                      </a:r>
                    </a:p>
                    <a:p>
                      <a:pPr marL="342900" lvl="0" indent="-342900">
                        <a:buFont typeface="+mj-lt"/>
                        <a:buAutoNum type="arabicPeriod"/>
                      </a:pPr>
                      <a:r>
                        <a:rPr lang="en-GB" sz="2400" kern="1200" dirty="0">
                          <a:effectLst/>
                          <a:latin typeface="Arial" panose="020B0604020202020204" pitchFamily="34" charset="0"/>
                          <a:cs typeface="Arial" panose="020B0604020202020204" pitchFamily="34" charset="0"/>
                        </a:rPr>
                        <a:t>Weight ≥ 1700 grams</a:t>
                      </a:r>
                    </a:p>
                    <a:p>
                      <a:pPr marL="342900" lvl="0" indent="-342900">
                        <a:buFont typeface="+mj-lt"/>
                        <a:buAutoNum type="arabicPeriod"/>
                      </a:pPr>
                      <a:r>
                        <a:rPr lang="en-GB" sz="2400" kern="1200" dirty="0">
                          <a:effectLst/>
                          <a:latin typeface="Arial" panose="020B0604020202020204" pitchFamily="34" charset="0"/>
                          <a:cs typeface="Arial" panose="020B0604020202020204" pitchFamily="34" charset="0"/>
                        </a:rPr>
                        <a:t>Able to take at least one full suck feed which is assessed as adequate </a:t>
                      </a:r>
                      <a:br>
                        <a:rPr lang="en-GB" sz="2400" kern="1200" dirty="0">
                          <a:effectLst/>
                          <a:latin typeface="Arial" panose="020B0604020202020204" pitchFamily="34" charset="0"/>
                          <a:cs typeface="Arial" panose="020B0604020202020204" pitchFamily="34" charset="0"/>
                        </a:rPr>
                      </a:br>
                      <a:r>
                        <a:rPr lang="en-GB" sz="2400" kern="1200" dirty="0">
                          <a:effectLst/>
                          <a:latin typeface="Arial" panose="020B0604020202020204" pitchFamily="34" charset="0"/>
                          <a:cs typeface="Arial" panose="020B0604020202020204" pitchFamily="34" charset="0"/>
                        </a:rPr>
                        <a:t>(for example not needing further feeds within 3 hours) </a:t>
                      </a:r>
                    </a:p>
                    <a:p>
                      <a:pPr marL="342900" lvl="0" indent="-342900">
                        <a:buFont typeface="+mj-lt"/>
                        <a:buAutoNum type="arabicPeriod"/>
                      </a:pPr>
                      <a:r>
                        <a:rPr lang="en-GB" sz="2400" kern="1200" dirty="0">
                          <a:effectLst/>
                          <a:latin typeface="Arial" panose="020B0604020202020204" pitchFamily="34" charset="0"/>
                          <a:cs typeface="Arial" panose="020B0604020202020204" pitchFamily="34" charset="0"/>
                        </a:rPr>
                        <a:t>Has been off all additional temperature support for at least 24 hours. </a:t>
                      </a:r>
                      <a:endParaRPr lang="en-GB" sz="24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965213830"/>
                  </a:ext>
                </a:extLst>
              </a:tr>
            </a:tbl>
          </a:graphicData>
        </a:graphic>
      </p:graphicFrame>
      <p:sp>
        <p:nvSpPr>
          <p:cNvPr id="7" name="Rectangle 6">
            <a:extLst>
              <a:ext uri="{FF2B5EF4-FFF2-40B4-BE49-F238E27FC236}">
                <a16:creationId xmlns:a16="http://schemas.microsoft.com/office/drawing/2014/main" id="{9063B3AE-AEBF-4C32-9CE8-3311257DC3FC}"/>
              </a:ext>
            </a:extLst>
          </p:cNvPr>
          <p:cNvSpPr/>
          <p:nvPr/>
        </p:nvSpPr>
        <p:spPr>
          <a:xfrm>
            <a:off x="3791745" y="476673"/>
            <a:ext cx="4608511"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Primary outcome</a:t>
            </a:r>
          </a:p>
        </p:txBody>
      </p:sp>
      <p:pic>
        <p:nvPicPr>
          <p:cNvPr id="2" name="Recorded Sound">
            <a:hlinkClick r:id="" action="ppaction://media"/>
            <a:extLst>
              <a:ext uri="{FF2B5EF4-FFF2-40B4-BE49-F238E27FC236}">
                <a16:creationId xmlns:a16="http://schemas.microsoft.com/office/drawing/2014/main" id="{3473D61A-650B-4AD8-AFE3-65B9DC2969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6164733"/>
            <a:ext cx="609600" cy="609600"/>
          </a:xfrm>
          <a:prstGeom prst="rect">
            <a:avLst/>
          </a:prstGeom>
        </p:spPr>
      </p:pic>
    </p:spTree>
    <p:extLst>
      <p:ext uri="{BB962C8B-B14F-4D97-AF65-F5344CB8AC3E}">
        <p14:creationId xmlns:p14="http://schemas.microsoft.com/office/powerpoint/2010/main" val="2242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278836" y="1716364"/>
            <a:ext cx="963432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Survival to hospital discharge</a:t>
            </a:r>
            <a:endParaRPr lang="en-GB" altLang="en-US" sz="2800" dirty="0">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Survival to 6 weeks corrected gestational age (i.e. term gestation + 6 weeks)</a:t>
            </a:r>
            <a:endParaRPr lang="en-GB" altLang="en-US" sz="2800" dirty="0">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Incidence of microbiologically-confirmed (positive blood/cerebrospinal fluid culture) or clinically suspected (defined by diagnostic criteria) late-onset sepsis until hospital discharge</a:t>
            </a:r>
            <a:endParaRPr lang="en-GB" altLang="en-US" sz="2800" dirty="0">
              <a:cs typeface="Arial" panose="020B0604020202020204" pitchFamily="34" charset="0"/>
            </a:endParaRPr>
          </a:p>
          <a:p>
            <a:pPr marL="285750" indent="-285750" fontAlgn="base">
              <a:spcBef>
                <a:spcPct val="0"/>
              </a:spcBef>
              <a:spcAft>
                <a:spcPct val="0"/>
              </a:spcAft>
              <a:buFont typeface="Arial" panose="020B0604020202020204" pitchFamily="34" charset="0"/>
              <a:buChar char="•"/>
            </a:pPr>
            <a:r>
              <a:rPr lang="en-GB" altLang="en-US" sz="2800" dirty="0">
                <a:ea typeface="Times New Roman" panose="02020603050405020304" pitchFamily="18" charset="0"/>
                <a:cs typeface="Arial" panose="020B0604020202020204" pitchFamily="34" charset="0"/>
              </a:rPr>
              <a:t>Necrotising enterocolitis (Bell’s stage 2 or 3) until hospital discharge</a:t>
            </a:r>
            <a:endParaRPr lang="en-GB" altLang="en-US" sz="2800" dirty="0">
              <a:cs typeface="Arial" panose="020B0604020202020204" pitchFamily="34" charset="0"/>
            </a:endParaRPr>
          </a:p>
        </p:txBody>
      </p:sp>
      <p:pic>
        <p:nvPicPr>
          <p:cNvPr id="5" name="Picture 4" descr="A picture containing drawing&#10;&#10;Description generated with very high confidence">
            <a:extLst>
              <a:ext uri="{FF2B5EF4-FFF2-40B4-BE49-F238E27FC236}">
                <a16:creationId xmlns:a16="http://schemas.microsoft.com/office/drawing/2014/main" id="{772B9053-1C90-458B-ACFD-6416D877535E}"/>
              </a:ext>
            </a:extLst>
          </p:cNvPr>
          <p:cNvPicPr>
            <a:picLocks noChangeAspect="1"/>
          </p:cNvPicPr>
          <p:nvPr/>
        </p:nvPicPr>
        <p:blipFill>
          <a:blip r:embed="rId5"/>
          <a:stretch>
            <a:fillRect/>
          </a:stretch>
        </p:blipFill>
        <p:spPr>
          <a:xfrm>
            <a:off x="646675" y="641458"/>
            <a:ext cx="1172612" cy="1143000"/>
          </a:xfrm>
          <a:prstGeom prst="rect">
            <a:avLst/>
          </a:prstGeom>
        </p:spPr>
      </p:pic>
      <p:sp>
        <p:nvSpPr>
          <p:cNvPr id="7" name="Rectangle 6">
            <a:extLst>
              <a:ext uri="{FF2B5EF4-FFF2-40B4-BE49-F238E27FC236}">
                <a16:creationId xmlns:a16="http://schemas.microsoft.com/office/drawing/2014/main" id="{4770FE57-F752-433C-BF78-A1A40B82D190}"/>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Secondary outcomes</a:t>
            </a:r>
          </a:p>
        </p:txBody>
      </p:sp>
      <p:pic>
        <p:nvPicPr>
          <p:cNvPr id="2" name="Recorded Sound">
            <a:hlinkClick r:id="" action="ppaction://media"/>
            <a:extLst>
              <a:ext uri="{FF2B5EF4-FFF2-40B4-BE49-F238E27FC236}">
                <a16:creationId xmlns:a16="http://schemas.microsoft.com/office/drawing/2014/main" id="{64862963-BA62-4B28-AB0B-AA9224B056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5913687"/>
            <a:ext cx="609600" cy="609600"/>
          </a:xfrm>
          <a:prstGeom prst="rect">
            <a:avLst/>
          </a:prstGeom>
        </p:spPr>
      </p:pic>
    </p:spTree>
    <p:extLst>
      <p:ext uri="{BB962C8B-B14F-4D97-AF65-F5344CB8AC3E}">
        <p14:creationId xmlns:p14="http://schemas.microsoft.com/office/powerpoint/2010/main" val="4314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014" y="1733743"/>
            <a:ext cx="11045972" cy="4401205"/>
          </a:xfrm>
          <a:prstGeom prst="rect">
            <a:avLst/>
          </a:prstGeom>
        </p:spPr>
        <p:txBody>
          <a:bodyPr wrap="square">
            <a:spAutoFit/>
          </a:bodyPr>
          <a:lstStyle/>
          <a:p>
            <a:pPr marL="285750" indent="-285750" eaLnBrk="0" hangingPunct="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Time taken to maintain full milk feeding </a:t>
            </a:r>
            <a:br>
              <a:rPr lang="en-GB" altLang="en-US" sz="2800" dirty="0">
                <a:latin typeface="Arial" panose="020B0604020202020204" pitchFamily="34" charset="0"/>
                <a:ea typeface="Times New Roman" panose="02020603050405020304" pitchFamily="18" charset="0"/>
                <a:cs typeface="Arial" panose="020B0604020202020204" pitchFamily="34" charset="0"/>
              </a:rPr>
            </a:br>
            <a:r>
              <a:rPr lang="en-GB" altLang="en-US" sz="2800" dirty="0">
                <a:latin typeface="Arial" panose="020B0604020202020204" pitchFamily="34" charset="0"/>
                <a:ea typeface="Times New Roman" panose="02020603050405020304" pitchFamily="18" charset="0"/>
                <a:cs typeface="Arial" panose="020B0604020202020204" pitchFamily="34" charset="0"/>
              </a:rPr>
              <a:t>(defined as at least 140 ml/kg/d for 3 consecutive days)</a:t>
            </a:r>
            <a:endParaRPr lang="en-GB" altLang="en-US" sz="2800" dirty="0">
              <a:latin typeface="Arial" panose="020B0604020202020204" pitchFamily="34" charset="0"/>
              <a:cs typeface="Arial" panose="020B0604020202020204" pitchFamily="34" charset="0"/>
            </a:endParaRPr>
          </a:p>
          <a:p>
            <a:pPr marL="285750" indent="-285750" eaLnBrk="0" hangingPunct="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Time to first regain birth weight</a:t>
            </a:r>
            <a:endParaRPr lang="en-GB" altLang="en-US" sz="2800" dirty="0">
              <a:latin typeface="Arial" panose="020B0604020202020204" pitchFamily="34" charset="0"/>
              <a:cs typeface="Arial" panose="020B0604020202020204" pitchFamily="34" charset="0"/>
            </a:endParaRPr>
          </a:p>
          <a:p>
            <a:pPr marL="285750" indent="-285750" eaLnBrk="0" hangingPunct="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Growth (z scores for gestational age at hospital discharge (as per UK-NICM growth charts)</a:t>
            </a:r>
          </a:p>
          <a:p>
            <a:pPr marL="1200150" lvl="2" indent="-28575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Weight</a:t>
            </a:r>
            <a:endParaRPr lang="en-GB" altLang="en-US" sz="2800"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Length</a:t>
            </a:r>
          </a:p>
          <a:p>
            <a:pPr marL="1200150" lvl="2" indent="-28575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Head circumference</a:t>
            </a:r>
          </a:p>
          <a:p>
            <a:pPr marL="285750" indent="-28575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Proportion of infants who are breast fed at hospital discharge</a:t>
            </a:r>
          </a:p>
          <a:p>
            <a:pPr marL="285750" indent="-285750">
              <a:buFont typeface="Arial" panose="020B0604020202020204" pitchFamily="34" charset="0"/>
              <a:buChar char="•"/>
            </a:pPr>
            <a:r>
              <a:rPr lang="en-GB" altLang="en-US" sz="2800" dirty="0">
                <a:latin typeface="Arial" panose="020B0604020202020204" pitchFamily="34" charset="0"/>
                <a:ea typeface="Times New Roman" panose="02020603050405020304" pitchFamily="18" charset="0"/>
                <a:cs typeface="Arial" panose="020B0604020202020204" pitchFamily="34" charset="0"/>
              </a:rPr>
              <a:t>Proportion of infants who are breast milk fed at hospital discharge</a:t>
            </a:r>
          </a:p>
        </p:txBody>
      </p:sp>
      <p:pic>
        <p:nvPicPr>
          <p:cNvPr id="6" name="Picture 5" descr="A picture containing drawing&#10;&#10;Description generated with very high confidence">
            <a:extLst>
              <a:ext uri="{FF2B5EF4-FFF2-40B4-BE49-F238E27FC236}">
                <a16:creationId xmlns:a16="http://schemas.microsoft.com/office/drawing/2014/main" id="{79EDD293-97A1-4401-B918-F449C2904040}"/>
              </a:ext>
            </a:extLst>
          </p:cNvPr>
          <p:cNvPicPr>
            <a:picLocks noChangeAspect="1"/>
          </p:cNvPicPr>
          <p:nvPr/>
        </p:nvPicPr>
        <p:blipFill>
          <a:blip r:embed="rId5"/>
          <a:stretch>
            <a:fillRect/>
          </a:stretch>
        </p:blipFill>
        <p:spPr>
          <a:xfrm>
            <a:off x="646675" y="641458"/>
            <a:ext cx="1172612" cy="1143000"/>
          </a:xfrm>
          <a:prstGeom prst="rect">
            <a:avLst/>
          </a:prstGeom>
        </p:spPr>
      </p:pic>
      <p:sp>
        <p:nvSpPr>
          <p:cNvPr id="7" name="Rectangle 6">
            <a:extLst>
              <a:ext uri="{FF2B5EF4-FFF2-40B4-BE49-F238E27FC236}">
                <a16:creationId xmlns:a16="http://schemas.microsoft.com/office/drawing/2014/main" id="{7CC73FD3-D76F-446D-B180-EA64A77E183B}"/>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Secondary outcomes</a:t>
            </a:r>
          </a:p>
        </p:txBody>
      </p:sp>
      <p:pic>
        <p:nvPicPr>
          <p:cNvPr id="4" name="Recorded Sound">
            <a:hlinkClick r:id="" action="ppaction://media"/>
            <a:extLst>
              <a:ext uri="{FF2B5EF4-FFF2-40B4-BE49-F238E27FC236}">
                <a16:creationId xmlns:a16="http://schemas.microsoft.com/office/drawing/2014/main" id="{EDAD8138-2E25-482B-A09E-3A0224F2D9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6167605"/>
            <a:ext cx="609600" cy="609600"/>
          </a:xfrm>
          <a:prstGeom prst="rect">
            <a:avLst/>
          </a:prstGeom>
        </p:spPr>
      </p:pic>
    </p:spTree>
    <p:extLst>
      <p:ext uri="{BB962C8B-B14F-4D97-AF65-F5344CB8AC3E}">
        <p14:creationId xmlns:p14="http://schemas.microsoft.com/office/powerpoint/2010/main" val="421908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579" y="1932257"/>
            <a:ext cx="10708746" cy="3539430"/>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Number of days of peripheral cannula until full milk feeding </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Number of IV </a:t>
            </a:r>
            <a:r>
              <a:rPr lang="en-GB" sz="2800" dirty="0" err="1">
                <a:latin typeface="Arial" panose="020B0604020202020204" pitchFamily="34" charset="0"/>
                <a:cs typeface="Arial" panose="020B0604020202020204" pitchFamily="34" charset="0"/>
              </a:rPr>
              <a:t>cannulae</a:t>
            </a:r>
            <a:r>
              <a:rPr lang="en-GB" sz="2800" dirty="0">
                <a:latin typeface="Arial" panose="020B0604020202020204" pitchFamily="34" charset="0"/>
                <a:cs typeface="Arial" panose="020B0604020202020204" pitchFamily="34" charset="0"/>
              </a:rPr>
              <a:t> inserted until full milk feeding </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Number of days of parenteral nutrition, until hospital discharge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Number of  central venous lines inserted (including umbilical and percutaneous or surgically inserted venous lines) until hospital discharge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Number of central line days until hospital discharge</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Time until objective discharge criteria are met*</a:t>
            </a:r>
            <a:endParaRPr lang="en-GB" sz="3200" dirty="0">
              <a:latin typeface="Arial" panose="020B0604020202020204" pitchFamily="34" charset="0"/>
              <a:cs typeface="Arial" panose="020B0604020202020204" pitchFamily="34" charset="0"/>
            </a:endParaRPr>
          </a:p>
        </p:txBody>
      </p:sp>
      <p:pic>
        <p:nvPicPr>
          <p:cNvPr id="7" name="Picture 6" descr="A picture containing drawing&#10;&#10;Description generated with very high confidence">
            <a:extLst>
              <a:ext uri="{FF2B5EF4-FFF2-40B4-BE49-F238E27FC236}">
                <a16:creationId xmlns:a16="http://schemas.microsoft.com/office/drawing/2014/main" id="{62E80D42-710E-4BB9-AAEA-9124854F671F}"/>
              </a:ext>
            </a:extLst>
          </p:cNvPr>
          <p:cNvPicPr>
            <a:picLocks noChangeAspect="1"/>
          </p:cNvPicPr>
          <p:nvPr/>
        </p:nvPicPr>
        <p:blipFill>
          <a:blip r:embed="rId5"/>
          <a:stretch>
            <a:fillRect/>
          </a:stretch>
        </p:blipFill>
        <p:spPr>
          <a:xfrm>
            <a:off x="646675" y="641458"/>
            <a:ext cx="1172612" cy="1143000"/>
          </a:xfrm>
          <a:prstGeom prst="rect">
            <a:avLst/>
          </a:prstGeom>
        </p:spPr>
      </p:pic>
      <p:sp>
        <p:nvSpPr>
          <p:cNvPr id="8" name="Rectangle 7">
            <a:extLst>
              <a:ext uri="{FF2B5EF4-FFF2-40B4-BE49-F238E27FC236}">
                <a16:creationId xmlns:a16="http://schemas.microsoft.com/office/drawing/2014/main" id="{738975CB-942E-4D70-B325-266847411814}"/>
              </a:ext>
            </a:extLst>
          </p:cNvPr>
          <p:cNvSpPr/>
          <p:nvPr/>
        </p:nvSpPr>
        <p:spPr>
          <a:xfrm>
            <a:off x="3257141" y="476673"/>
            <a:ext cx="5677719" cy="707886"/>
          </a:xfrm>
          <a:prstGeom prst="rect">
            <a:avLst/>
          </a:prstGeom>
        </p:spPr>
        <p:txBody>
          <a:bodyPr wrap="square">
            <a:spAutoFit/>
          </a:bodyPr>
          <a:lstStyle/>
          <a:p>
            <a:pPr algn="ctr"/>
            <a:r>
              <a:rPr lang="en-GB" sz="4000" b="1" dirty="0">
                <a:latin typeface="Arial" panose="020B0604020202020204" pitchFamily="34" charset="0"/>
                <a:cs typeface="Arial" panose="020B0604020202020204" pitchFamily="34" charset="0"/>
              </a:rPr>
              <a:t>Secondary outcomes</a:t>
            </a:r>
          </a:p>
        </p:txBody>
      </p:sp>
      <p:pic>
        <p:nvPicPr>
          <p:cNvPr id="2" name="Recorded Sound">
            <a:hlinkClick r:id="" action="ppaction://media"/>
            <a:extLst>
              <a:ext uri="{FF2B5EF4-FFF2-40B4-BE49-F238E27FC236}">
                <a16:creationId xmlns:a16="http://schemas.microsoft.com/office/drawing/2014/main" id="{F3F9D8C3-BE5B-4DEF-B1F5-8938CA31AB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38057" y="6076527"/>
            <a:ext cx="609600" cy="609600"/>
          </a:xfrm>
          <a:prstGeom prst="rect">
            <a:avLst/>
          </a:prstGeom>
        </p:spPr>
      </p:pic>
    </p:spTree>
    <p:extLst>
      <p:ext uri="{BB962C8B-B14F-4D97-AF65-F5344CB8AC3E}">
        <p14:creationId xmlns:p14="http://schemas.microsoft.com/office/powerpoint/2010/main" val="29417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7573F99DE79145B2C4B20841E12603" ma:contentTypeVersion="9" ma:contentTypeDescription="Create a new document." ma:contentTypeScope="" ma:versionID="2c2331245ac9e609bccd266ad8897764">
  <xsd:schema xmlns:xsd="http://www.w3.org/2001/XMLSchema" xmlns:xs="http://www.w3.org/2001/XMLSchema" xmlns:p="http://schemas.microsoft.com/office/2006/metadata/properties" xmlns:ns3="0c1e910d-4918-42f1-af2c-ed1101d63abc" targetNamespace="http://schemas.microsoft.com/office/2006/metadata/properties" ma:root="true" ma:fieldsID="1af3b28786176a87b21225bd943145be" ns3:_="">
    <xsd:import namespace="0c1e910d-4918-42f1-af2c-ed1101d63ab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e910d-4918-42f1-af2c-ed1101d63ab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101E4A-97E3-4542-A5B9-23ADC982FB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1e910d-4918-42f1-af2c-ed1101d63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94FAFA-F19A-415B-B90C-82CA7AFF2E4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3F5CC38-39FB-4B65-A7C3-6A8E946F78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TotalTime>
  <Words>2806</Words>
  <Application>Microsoft Office PowerPoint</Application>
  <PresentationFormat>Widescreen</PresentationFormat>
  <Paragraphs>201</Paragraphs>
  <Slides>19</Slides>
  <Notes>19</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Shalini Ojha</dc:creator>
  <cp:lastModifiedBy>Shalini Ojha</cp:lastModifiedBy>
  <cp:revision>21</cp:revision>
  <dcterms:created xsi:type="dcterms:W3CDTF">2020-02-25T15:18:25Z</dcterms:created>
  <dcterms:modified xsi:type="dcterms:W3CDTF">2020-03-25T11:28:41Z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0x010100F57573F99DE79145B2C4B20841E12603</vt:lpwstr>
  </property>
</Properties>
</file>