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4" r:id="rId5"/>
    <p:sldMasterId id="2147483648" r:id="rId6"/>
  </p:sldMasterIdLst>
  <p:notesMasterIdLst>
    <p:notesMasterId r:id="rId31"/>
  </p:notesMasterIdLst>
  <p:sldIdLst>
    <p:sldId id="488" r:id="rId7"/>
    <p:sldId id="507" r:id="rId8"/>
    <p:sldId id="525" r:id="rId9"/>
    <p:sldId id="527" r:id="rId10"/>
    <p:sldId id="528" r:id="rId11"/>
    <p:sldId id="526" r:id="rId12"/>
    <p:sldId id="508" r:id="rId13"/>
    <p:sldId id="521" r:id="rId14"/>
    <p:sldId id="536" r:id="rId15"/>
    <p:sldId id="530" r:id="rId16"/>
    <p:sldId id="537" r:id="rId17"/>
    <p:sldId id="531" r:id="rId18"/>
    <p:sldId id="535" r:id="rId19"/>
    <p:sldId id="532" r:id="rId20"/>
    <p:sldId id="539" r:id="rId21"/>
    <p:sldId id="517" r:id="rId22"/>
    <p:sldId id="509" r:id="rId23"/>
    <p:sldId id="510" r:id="rId24"/>
    <p:sldId id="511" r:id="rId25"/>
    <p:sldId id="512" r:id="rId26"/>
    <p:sldId id="513" r:id="rId27"/>
    <p:sldId id="514" r:id="rId28"/>
    <p:sldId id="538" r:id="rId29"/>
    <p:sldId id="4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F15337-0E7F-4BE0-1237-5102AB337EAA}" name="Sarah McClure (staff)" initials="S(" userId="S::sarah.mcclure@nottingham.ac.uk::4ee4e5cc-0bf6-4c57-bb04-6703c949c92f" providerId="AD"/>
  <p188:author id="{32127EA3-D6FC-F172-CDD9-4E3710D5EF7D}" name="Sophie Hall" initials="SSH" userId="Sophie Ha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B3CF7-FA9D-68D8-274F-8CF645D7C675}" v="2" dt="2022-10-12T14:17:22.844"/>
    <p1510:client id="{37C0184C-25C6-40CE-BB16-2160B4AEB63F}" v="32" dt="2022-10-11T13:11:19.881"/>
    <p1510:client id="{3D31FCF3-964E-4841-ABBB-7ED8747F2957}" v="38" dt="2022-11-03T09:37:07.821"/>
    <p1510:client id="{6BE2807A-23BA-42CF-82F5-CD503CA5D946}" v="4" dt="2022-10-18T11:30:17.471"/>
    <p1510:client id="{7A19F3F7-85A2-447A-838E-4BC42E490570}" v="10" dt="2022-10-18T10:52:27.050"/>
    <p1510:client id="{7A597CFC-0C1D-40C6-8822-22E1B5087A34}" v="30" dt="2022-10-24T09:29:13.594"/>
    <p1510:client id="{8443446E-78F3-4CC3-ACE4-17680AB1B75C}" v="84" dt="2022-10-12T07:57:49.408"/>
    <p1510:client id="{88CEE343-EFBD-4E36-B4CD-35FF31E55F75}" v="17" dt="2022-10-11T19:52:20.547"/>
    <p1510:client id="{910C2A58-C779-4ADC-8DE3-1477B4E901C7}" v="1" dt="2022-11-11T11:05:56.330"/>
    <p1510:client id="{98C934FD-456B-423F-953C-BBA035F45B45}" v="40" dt="2022-11-03T09:35:49.319"/>
    <p1510:client id="{BC775A17-DE07-498A-B512-77D14163B339}" v="229" dt="2022-10-11T19:34:29.645"/>
    <p1510:client id="{BE78A9B2-1854-4F96-B2B2-118BD1D76877}" v="13" dt="2022-10-13T12:12:59.047"/>
    <p1510:client id="{C56CDCEE-01D1-465A-A217-11778892CA0F}" v="81" dt="2022-10-18T13:01:17.901"/>
    <p1510:client id="{F4F61326-5007-9633-5BA9-3DD5AEAD0CC4}" v="2" dt="2022-10-12T22:32:55.640"/>
    <p1510:client id="{F9BEE0E0-0618-4275-A963-16E4FC22B020}" v="286" dt="2022-10-13T10:35:10.480"/>
    <p1510:client id="{FA479B7F-79AF-40BC-8788-30B447076D45}" v="1" dt="2022-10-18T07:43:30.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7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thika Soundarapandian" userId="S::krithika.s@nottingham.ac.uk::b862f3f3-cfbd-46d9-badf-2b7a2004cc75" providerId="AD" clId="Web-{3D31FCF3-964E-4841-ABBB-7ED8747F2957}"/>
    <pc:docChg chg="modSld">
      <pc:chgData name="Krithika Soundarapandian" userId="S::krithika.s@nottingham.ac.uk::b862f3f3-cfbd-46d9-badf-2b7a2004cc75" providerId="AD" clId="Web-{3D31FCF3-964E-4841-ABBB-7ED8747F2957}" dt="2022-11-03T09:37:02.945" v="19" actId="20577"/>
      <pc:docMkLst>
        <pc:docMk/>
      </pc:docMkLst>
      <pc:sldChg chg="modSp">
        <pc:chgData name="Krithika Soundarapandian" userId="S::krithika.s@nottingham.ac.uk::b862f3f3-cfbd-46d9-badf-2b7a2004cc75" providerId="AD" clId="Web-{3D31FCF3-964E-4841-ABBB-7ED8747F2957}" dt="2022-11-03T09:37:02.945" v="19" actId="20577"/>
        <pc:sldMkLst>
          <pc:docMk/>
          <pc:sldMk cId="1731900948" sldId="488"/>
        </pc:sldMkLst>
        <pc:spChg chg="mod">
          <ac:chgData name="Krithika Soundarapandian" userId="S::krithika.s@nottingham.ac.uk::b862f3f3-cfbd-46d9-badf-2b7a2004cc75" providerId="AD" clId="Web-{3D31FCF3-964E-4841-ABBB-7ED8747F2957}" dt="2022-11-03T09:37:02.945" v="19" actId="20577"/>
          <ac:spMkLst>
            <pc:docMk/>
            <pc:sldMk cId="1731900948" sldId="488"/>
            <ac:spMk id="3" creationId="{1B6A8DE3-4B5E-4EF3-ADC8-0939CCF76D70}"/>
          </ac:spMkLst>
        </pc:spChg>
      </pc:sldChg>
    </pc:docChg>
  </pc:docChgLst>
  <pc:docChgLst>
    <pc:chgData name="Sophie Hall (staff)" userId="S::sophie.hall@nottingham.ac.uk::3c56f0f3-a806-483a-a661-47e506d7a747" providerId="AD" clId="Web-{910C2A58-C779-4ADC-8DE3-1477B4E901C7}"/>
    <pc:docChg chg="modSld">
      <pc:chgData name="Sophie Hall (staff)" userId="S::sophie.hall@nottingham.ac.uk::3c56f0f3-a806-483a-a661-47e506d7a747" providerId="AD" clId="Web-{910C2A58-C779-4ADC-8DE3-1477B4E901C7}" dt="2022-11-11T11:05:56.330" v="0"/>
      <pc:docMkLst>
        <pc:docMk/>
      </pc:docMkLst>
      <pc:sldChg chg="delSp">
        <pc:chgData name="Sophie Hall (staff)" userId="S::sophie.hall@nottingham.ac.uk::3c56f0f3-a806-483a-a661-47e506d7a747" providerId="AD" clId="Web-{910C2A58-C779-4ADC-8DE3-1477B4E901C7}" dt="2022-11-11T11:05:56.330" v="0"/>
        <pc:sldMkLst>
          <pc:docMk/>
          <pc:sldMk cId="1731900948" sldId="488"/>
        </pc:sldMkLst>
        <pc:spChg chg="del">
          <ac:chgData name="Sophie Hall (staff)" userId="S::sophie.hall@nottingham.ac.uk::3c56f0f3-a806-483a-a661-47e506d7a747" providerId="AD" clId="Web-{910C2A58-C779-4ADC-8DE3-1477B4E901C7}" dt="2022-11-11T11:05:56.330" v="0"/>
          <ac:spMkLst>
            <pc:docMk/>
            <pc:sldMk cId="1731900948" sldId="488"/>
            <ac:spMk id="3" creationId="{1B6A8DE3-4B5E-4EF3-ADC8-0939CCF76D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267A7-2E6D-4E62-A251-11814ECD9C1F}" type="datetimeFigureOut">
              <a:rPr lang="en-GB" smtClean="0"/>
              <a:t>11/11/2022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ADCAC-CEE8-4371-911E-F2168B3EFA0F}" type="slidenum">
              <a:rPr lang="en-GB" smtClean="0"/>
              <a:t>‹#›</a:t>
            </a:fld>
            <a:endParaRPr lang="en-GB"/>
          </a:p>
        </p:txBody>
      </p:sp>
    </p:spTree>
    <p:extLst>
      <p:ext uri="{BB962C8B-B14F-4D97-AF65-F5344CB8AC3E}">
        <p14:creationId xmlns:p14="http://schemas.microsoft.com/office/powerpoint/2010/main" val="312628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possible that infants allocated to a feeding arm may not be adherent to the assignment. For example an infant in the full milk arm may not tolerate the milk volumes, or may have hypoglycaemia requiring intravenous glucose. In all such situations, infants must be treated as per their clinical needs which must take priority over any trial protocols. </a:t>
            </a:r>
          </a:p>
          <a:p>
            <a:r>
              <a:rPr lang="en-GB"/>
              <a:t>An infant will be considered to be compliant to full milk arm if they have received ….</a:t>
            </a:r>
          </a:p>
          <a:p>
            <a:r>
              <a:rPr lang="en-GB"/>
              <a:t>Similarly, an infant in the gradual milk arm will be considered adherent if they have receive ….</a:t>
            </a:r>
          </a:p>
          <a:p>
            <a:r>
              <a:rPr lang="en-GB"/>
              <a:t>The data on adherence to treatment allocation will be reported for both groups but  analyses will be as per the intention to treat principle.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310FD-6B69-4AF1-A434-9CE65E4322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49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063467-3E49-4DA4-BAFB-933989FECB1C}" type="slidenum">
              <a:rPr lang="en-GB" smtClean="0"/>
              <a:t>19</a:t>
            </a:fld>
            <a:endParaRPr lang="en-GB"/>
          </a:p>
        </p:txBody>
      </p:sp>
    </p:spTree>
    <p:extLst>
      <p:ext uri="{BB962C8B-B14F-4D97-AF65-F5344CB8AC3E}">
        <p14:creationId xmlns:p14="http://schemas.microsoft.com/office/powerpoint/2010/main" val="331314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063467-3E49-4DA4-BAFB-933989FECB1C}" type="slidenum">
              <a:rPr lang="en-GB" smtClean="0"/>
              <a:t>20</a:t>
            </a:fld>
            <a:endParaRPr lang="en-GB"/>
          </a:p>
        </p:txBody>
      </p:sp>
    </p:spTree>
    <p:extLst>
      <p:ext uri="{BB962C8B-B14F-4D97-AF65-F5344CB8AC3E}">
        <p14:creationId xmlns:p14="http://schemas.microsoft.com/office/powerpoint/2010/main" val="297255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063467-3E49-4DA4-BAFB-933989FECB1C}" type="slidenum">
              <a:rPr lang="en-GB" smtClean="0"/>
              <a:t>21</a:t>
            </a:fld>
            <a:endParaRPr lang="en-GB"/>
          </a:p>
        </p:txBody>
      </p:sp>
    </p:spTree>
    <p:extLst>
      <p:ext uri="{BB962C8B-B14F-4D97-AF65-F5344CB8AC3E}">
        <p14:creationId xmlns:p14="http://schemas.microsoft.com/office/powerpoint/2010/main" val="136856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063467-3E49-4DA4-BAFB-933989FECB1C}" type="slidenum">
              <a:rPr lang="en-GB" smtClean="0"/>
              <a:t>22</a:t>
            </a:fld>
            <a:endParaRPr lang="en-GB"/>
          </a:p>
        </p:txBody>
      </p:sp>
    </p:spTree>
    <p:extLst>
      <p:ext uri="{BB962C8B-B14F-4D97-AF65-F5344CB8AC3E}">
        <p14:creationId xmlns:p14="http://schemas.microsoft.com/office/powerpoint/2010/main" val="30323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063467-3E49-4DA4-BAFB-933989FECB1C}" type="slidenum">
              <a:rPr lang="en-GB" smtClean="0"/>
              <a:t>23</a:t>
            </a:fld>
            <a:endParaRPr lang="en-GB"/>
          </a:p>
        </p:txBody>
      </p:sp>
    </p:spTree>
    <p:extLst>
      <p:ext uri="{BB962C8B-B14F-4D97-AF65-F5344CB8AC3E}">
        <p14:creationId xmlns:p14="http://schemas.microsoft.com/office/powerpoint/2010/main" val="267048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D5F4-F99A-416F-BEF6-4A1B8BC40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90B75F-35C6-4612-AAC2-D70D80751B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4F9B2C-47AD-4893-8487-5711DFBCDCE4}"/>
              </a:ext>
            </a:extLst>
          </p:cNvPr>
          <p:cNvSpPr>
            <a:spLocks noGrp="1"/>
          </p:cNvSpPr>
          <p:nvPr>
            <p:ph type="dt" sz="half" idx="10"/>
          </p:nvPr>
        </p:nvSpPr>
        <p:spPr/>
        <p:txBody>
          <a:bodyPr/>
          <a:lstStyle/>
          <a:p>
            <a:fld id="{BEE5F620-C73D-40C8-9A94-892B15FC226E}" type="datetimeFigureOut">
              <a:rPr lang="en-GB" smtClean="0"/>
              <a:t>11/11/2022</a:t>
            </a:fld>
            <a:endParaRPr lang="en-GB"/>
          </a:p>
        </p:txBody>
      </p:sp>
      <p:sp>
        <p:nvSpPr>
          <p:cNvPr id="5" name="Footer Placeholder 4">
            <a:extLst>
              <a:ext uri="{FF2B5EF4-FFF2-40B4-BE49-F238E27FC236}">
                <a16:creationId xmlns:a16="http://schemas.microsoft.com/office/drawing/2014/main" id="{14D94F8B-66E8-4117-9DA4-8C9BAC195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2560F2-9CFA-4A22-ACDA-1980977FD607}"/>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314966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DAF3-66F3-4C26-AF80-E9A06FECE6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D22EFC-7DE5-4033-99C8-D44368969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C71B5C-8A31-4344-9522-3E2430E3AD05}"/>
              </a:ext>
            </a:extLst>
          </p:cNvPr>
          <p:cNvSpPr>
            <a:spLocks noGrp="1"/>
          </p:cNvSpPr>
          <p:nvPr>
            <p:ph type="dt" sz="half" idx="10"/>
          </p:nvPr>
        </p:nvSpPr>
        <p:spPr/>
        <p:txBody>
          <a:bodyPr/>
          <a:lstStyle/>
          <a:p>
            <a:fld id="{BEE5F620-C73D-40C8-9A94-892B15FC226E}" type="datetimeFigureOut">
              <a:rPr lang="en-GB" smtClean="0"/>
              <a:t>11/11/2022</a:t>
            </a:fld>
            <a:endParaRPr lang="en-GB"/>
          </a:p>
        </p:txBody>
      </p:sp>
      <p:sp>
        <p:nvSpPr>
          <p:cNvPr id="5" name="Footer Placeholder 4">
            <a:extLst>
              <a:ext uri="{FF2B5EF4-FFF2-40B4-BE49-F238E27FC236}">
                <a16:creationId xmlns:a16="http://schemas.microsoft.com/office/drawing/2014/main" id="{B1DB46F2-2828-4FD3-9786-4CAECEED30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23DB9A-5B1E-4390-B30F-332173801B81}"/>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178690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4A2CF-338D-499A-88E5-083E23810A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3480D1-C892-4088-8B60-BDF170FA45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9EA25-041E-48FD-B134-D45A55D67588}"/>
              </a:ext>
            </a:extLst>
          </p:cNvPr>
          <p:cNvSpPr>
            <a:spLocks noGrp="1"/>
          </p:cNvSpPr>
          <p:nvPr>
            <p:ph type="dt" sz="half" idx="10"/>
          </p:nvPr>
        </p:nvSpPr>
        <p:spPr/>
        <p:txBody>
          <a:bodyPr/>
          <a:lstStyle/>
          <a:p>
            <a:fld id="{BEE5F620-C73D-40C8-9A94-892B15FC226E}" type="datetimeFigureOut">
              <a:rPr lang="en-GB" smtClean="0"/>
              <a:t>11/11/2022</a:t>
            </a:fld>
            <a:endParaRPr lang="en-GB"/>
          </a:p>
        </p:txBody>
      </p:sp>
      <p:sp>
        <p:nvSpPr>
          <p:cNvPr id="5" name="Footer Placeholder 4">
            <a:extLst>
              <a:ext uri="{FF2B5EF4-FFF2-40B4-BE49-F238E27FC236}">
                <a16:creationId xmlns:a16="http://schemas.microsoft.com/office/drawing/2014/main" id="{F9DAE49A-9643-4D96-8593-5F19FD1BCE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C35E9C-8594-478C-95A4-2F95F1FA4102}"/>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299342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BE9D1689-B638-45F3-9040-C616D2C5C4BF}" type="datetimeFigureOut">
              <a:rPr lang="en-GB"/>
              <a:pPr>
                <a:defRPr/>
              </a:pPr>
              <a:t>11/11/2022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636F0C-F297-4C46-8F68-04C6FEE80EF7}" type="slidenum">
              <a:rPr lang="en-GB"/>
              <a:pPr>
                <a:defRPr/>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084" y="5990601"/>
            <a:ext cx="2080611" cy="73149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2637" y="6027046"/>
            <a:ext cx="2669764" cy="632051"/>
          </a:xfrm>
          <a:prstGeom prst="rect">
            <a:avLst/>
          </a:prstGeom>
        </p:spPr>
      </p:pic>
    </p:spTree>
    <p:extLst>
      <p:ext uri="{BB962C8B-B14F-4D97-AF65-F5344CB8AC3E}">
        <p14:creationId xmlns:p14="http://schemas.microsoft.com/office/powerpoint/2010/main" val="2984557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8B0129-84EE-4B7C-A1F2-89D5B0407095}" type="datetimeFigureOut">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E3F40C-8C5F-4607-A2E9-3CD5DFAE1852}"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59" y="6165304"/>
            <a:ext cx="1740987" cy="612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5118" y="6170404"/>
            <a:ext cx="2669764" cy="632051"/>
          </a:xfrm>
          <a:prstGeom prst="rect">
            <a:avLst/>
          </a:prstGeom>
        </p:spPr>
      </p:pic>
    </p:spTree>
    <p:extLst>
      <p:ext uri="{BB962C8B-B14F-4D97-AF65-F5344CB8AC3E}">
        <p14:creationId xmlns:p14="http://schemas.microsoft.com/office/powerpoint/2010/main" val="284998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BE9D1689-B638-45F3-9040-C616D2C5C4BF}" type="datetimeFigureOut">
              <a:rPr lang="en-GB"/>
              <a:pPr>
                <a:defRPr/>
              </a:pPr>
              <a:t>11/11/2022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636F0C-F297-4C46-8F68-04C6FEE80EF7}" type="slidenum">
              <a:rPr lang="en-GB"/>
              <a:pPr>
                <a:defRPr/>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084" y="5990601"/>
            <a:ext cx="2080611" cy="73149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2637" y="6027046"/>
            <a:ext cx="2669764" cy="632051"/>
          </a:xfrm>
          <a:prstGeom prst="rect">
            <a:avLst/>
          </a:prstGeom>
        </p:spPr>
      </p:pic>
    </p:spTree>
    <p:extLst>
      <p:ext uri="{BB962C8B-B14F-4D97-AF65-F5344CB8AC3E}">
        <p14:creationId xmlns:p14="http://schemas.microsoft.com/office/powerpoint/2010/main" val="246203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4B62-3DB5-4E2F-83AA-37826798F0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EF46F3-B200-4122-B5F7-652C92E3B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40A9E8-5950-46E8-88CB-232F0E59B63C}"/>
              </a:ext>
            </a:extLst>
          </p:cNvPr>
          <p:cNvSpPr>
            <a:spLocks noGrp="1"/>
          </p:cNvSpPr>
          <p:nvPr>
            <p:ph type="dt" sz="half" idx="10"/>
          </p:nvPr>
        </p:nvSpPr>
        <p:spPr/>
        <p:txBody>
          <a:bodyPr/>
          <a:lstStyle/>
          <a:p>
            <a:fld id="{71549B5C-5501-478E-8D75-B6E7EB91009B}" type="datetimeFigureOut">
              <a:rPr lang="en-GB" smtClean="0"/>
              <a:t>11/11/2022</a:t>
            </a:fld>
            <a:endParaRPr lang="en-GB"/>
          </a:p>
        </p:txBody>
      </p:sp>
      <p:sp>
        <p:nvSpPr>
          <p:cNvPr id="5" name="Footer Placeholder 4">
            <a:extLst>
              <a:ext uri="{FF2B5EF4-FFF2-40B4-BE49-F238E27FC236}">
                <a16:creationId xmlns:a16="http://schemas.microsoft.com/office/drawing/2014/main" id="{99E72A8C-CA9E-4798-B2FF-CC46046E85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123F0-8E43-4E6B-9359-49287EDD6853}"/>
              </a:ext>
            </a:extLst>
          </p:cNvPr>
          <p:cNvSpPr>
            <a:spLocks noGrp="1"/>
          </p:cNvSpPr>
          <p:nvPr>
            <p:ph type="sldNum" sz="quarter" idx="12"/>
          </p:nvPr>
        </p:nvSpPr>
        <p:spPr/>
        <p:txBody>
          <a:bodyPr/>
          <a:lstStyle/>
          <a:p>
            <a:fld id="{8B1C4F9C-AA09-4720-96F9-27B8143BD0EF}" type="slidenum">
              <a:rPr lang="en-GB" smtClean="0"/>
              <a:t>‹#›</a:t>
            </a:fld>
            <a:endParaRPr lang="en-GB"/>
          </a:p>
        </p:txBody>
      </p:sp>
    </p:spTree>
    <p:extLst>
      <p:ext uri="{BB962C8B-B14F-4D97-AF65-F5344CB8AC3E}">
        <p14:creationId xmlns:p14="http://schemas.microsoft.com/office/powerpoint/2010/main" val="294248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BE9D1689-B638-45F3-9040-C616D2C5C4BF}" type="datetimeFigureOut">
              <a:rPr lang="en-GB"/>
              <a:pPr>
                <a:defRPr/>
              </a:pPr>
              <a:t>11/11/2022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636F0C-F297-4C46-8F68-04C6FEE80EF7}" type="slidenum">
              <a:rPr lang="en-GB"/>
              <a:pPr>
                <a:defRPr/>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084" y="5990601"/>
            <a:ext cx="2080611" cy="73149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2637" y="6027046"/>
            <a:ext cx="2669764" cy="63205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42B4-E353-4F8D-B1C0-86A865123B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85BB8E-A2EC-474C-8F48-7F6A8CB3B6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B9A244-A194-4502-88D8-0035F282F3B4}"/>
              </a:ext>
            </a:extLst>
          </p:cNvPr>
          <p:cNvSpPr>
            <a:spLocks noGrp="1"/>
          </p:cNvSpPr>
          <p:nvPr>
            <p:ph type="dt" sz="half" idx="10"/>
          </p:nvPr>
        </p:nvSpPr>
        <p:spPr/>
        <p:txBody>
          <a:bodyPr/>
          <a:lstStyle/>
          <a:p>
            <a:fld id="{BEE5F620-C73D-40C8-9A94-892B15FC226E}" type="datetimeFigureOut">
              <a:rPr lang="en-GB" smtClean="0"/>
              <a:t>11/11/2022</a:t>
            </a:fld>
            <a:endParaRPr lang="en-GB"/>
          </a:p>
        </p:txBody>
      </p:sp>
      <p:sp>
        <p:nvSpPr>
          <p:cNvPr id="5" name="Footer Placeholder 4">
            <a:extLst>
              <a:ext uri="{FF2B5EF4-FFF2-40B4-BE49-F238E27FC236}">
                <a16:creationId xmlns:a16="http://schemas.microsoft.com/office/drawing/2014/main" id="{FD17A3A3-BF31-467F-8521-7E04553BFA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37A1C-EF0E-46A3-8EC6-FF1CAAEF847C}"/>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132060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348B-ADB4-4B84-9D8B-2C7A5746CE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13FBDF-175A-407D-8E4D-EC4F6DC81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52F2BB-0DB5-4986-A3C4-6CFDFCABA09C}"/>
              </a:ext>
            </a:extLst>
          </p:cNvPr>
          <p:cNvSpPr>
            <a:spLocks noGrp="1"/>
          </p:cNvSpPr>
          <p:nvPr>
            <p:ph type="dt" sz="half" idx="10"/>
          </p:nvPr>
        </p:nvSpPr>
        <p:spPr/>
        <p:txBody>
          <a:bodyPr/>
          <a:lstStyle/>
          <a:p>
            <a:fld id="{BEE5F620-C73D-40C8-9A94-892B15FC226E}" type="datetimeFigureOut">
              <a:rPr lang="en-GB" smtClean="0"/>
              <a:t>11/11/2022</a:t>
            </a:fld>
            <a:endParaRPr lang="en-GB"/>
          </a:p>
        </p:txBody>
      </p:sp>
      <p:sp>
        <p:nvSpPr>
          <p:cNvPr id="5" name="Footer Placeholder 4">
            <a:extLst>
              <a:ext uri="{FF2B5EF4-FFF2-40B4-BE49-F238E27FC236}">
                <a16:creationId xmlns:a16="http://schemas.microsoft.com/office/drawing/2014/main" id="{BC188363-4041-416C-B8B2-2DD052229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8C8708-C383-43F3-B75B-34300911EA42}"/>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49090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05ED-33AE-4E3B-959C-79C59C2F91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FF9DF3-70CB-4269-89BA-53D32151F4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BF2A81-EC1F-4EDD-BB24-671BC6F77F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EBA142-51E1-4C20-BAD0-CCED8550E812}"/>
              </a:ext>
            </a:extLst>
          </p:cNvPr>
          <p:cNvSpPr>
            <a:spLocks noGrp="1"/>
          </p:cNvSpPr>
          <p:nvPr>
            <p:ph type="dt" sz="half" idx="10"/>
          </p:nvPr>
        </p:nvSpPr>
        <p:spPr/>
        <p:txBody>
          <a:bodyPr/>
          <a:lstStyle/>
          <a:p>
            <a:fld id="{BEE5F620-C73D-40C8-9A94-892B15FC226E}" type="datetimeFigureOut">
              <a:rPr lang="en-GB" smtClean="0"/>
              <a:t>11/11/2022</a:t>
            </a:fld>
            <a:endParaRPr lang="en-GB"/>
          </a:p>
        </p:txBody>
      </p:sp>
      <p:sp>
        <p:nvSpPr>
          <p:cNvPr id="6" name="Footer Placeholder 5">
            <a:extLst>
              <a:ext uri="{FF2B5EF4-FFF2-40B4-BE49-F238E27FC236}">
                <a16:creationId xmlns:a16="http://schemas.microsoft.com/office/drawing/2014/main" id="{A9D22695-5E20-4692-A81D-F29049F648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6FBC08-C152-4E8E-9C83-61E7770FBA2F}"/>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127220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1A99-456B-47E8-B1A8-80A7C05607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9A0733-EEDD-4B15-A50F-810FA40090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DD3E7-D682-473B-A845-DB29F9F029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2D348A-127E-45CD-96B7-A806C9F0C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4CB1E5-1D92-495C-A7CF-99C0CE37A6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D819EC-20F6-4448-AB63-1906CD2B8250}"/>
              </a:ext>
            </a:extLst>
          </p:cNvPr>
          <p:cNvSpPr>
            <a:spLocks noGrp="1"/>
          </p:cNvSpPr>
          <p:nvPr>
            <p:ph type="dt" sz="half" idx="10"/>
          </p:nvPr>
        </p:nvSpPr>
        <p:spPr/>
        <p:txBody>
          <a:bodyPr/>
          <a:lstStyle/>
          <a:p>
            <a:fld id="{BEE5F620-C73D-40C8-9A94-892B15FC226E}" type="datetimeFigureOut">
              <a:rPr lang="en-GB" smtClean="0"/>
              <a:t>11/11/2022</a:t>
            </a:fld>
            <a:endParaRPr lang="en-GB"/>
          </a:p>
        </p:txBody>
      </p:sp>
      <p:sp>
        <p:nvSpPr>
          <p:cNvPr id="8" name="Footer Placeholder 7">
            <a:extLst>
              <a:ext uri="{FF2B5EF4-FFF2-40B4-BE49-F238E27FC236}">
                <a16:creationId xmlns:a16="http://schemas.microsoft.com/office/drawing/2014/main" id="{075990E0-4D29-45BB-BF05-F7924D13E1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563AAC-49F4-4DEC-BD66-C1D787B494BF}"/>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99185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4DD8-1A8E-4DAE-9E4D-ED3D230654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D826C8-15EC-4E90-98DC-0660576B1B7B}"/>
              </a:ext>
            </a:extLst>
          </p:cNvPr>
          <p:cNvSpPr>
            <a:spLocks noGrp="1"/>
          </p:cNvSpPr>
          <p:nvPr>
            <p:ph type="dt" sz="half" idx="10"/>
          </p:nvPr>
        </p:nvSpPr>
        <p:spPr/>
        <p:txBody>
          <a:bodyPr/>
          <a:lstStyle/>
          <a:p>
            <a:fld id="{BEE5F620-C73D-40C8-9A94-892B15FC226E}" type="datetimeFigureOut">
              <a:rPr lang="en-GB" smtClean="0"/>
              <a:t>11/11/2022</a:t>
            </a:fld>
            <a:endParaRPr lang="en-GB"/>
          </a:p>
        </p:txBody>
      </p:sp>
      <p:sp>
        <p:nvSpPr>
          <p:cNvPr id="4" name="Footer Placeholder 3">
            <a:extLst>
              <a:ext uri="{FF2B5EF4-FFF2-40B4-BE49-F238E27FC236}">
                <a16:creationId xmlns:a16="http://schemas.microsoft.com/office/drawing/2014/main" id="{91B32AE8-223A-4F81-A521-B1F16AE361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15E047-D043-45BF-B910-1D8423E0D32D}"/>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216759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FB56A-42E8-4295-BCED-1F47A76D3BF9}"/>
              </a:ext>
            </a:extLst>
          </p:cNvPr>
          <p:cNvSpPr>
            <a:spLocks noGrp="1"/>
          </p:cNvSpPr>
          <p:nvPr>
            <p:ph type="dt" sz="half" idx="10"/>
          </p:nvPr>
        </p:nvSpPr>
        <p:spPr/>
        <p:txBody>
          <a:bodyPr/>
          <a:lstStyle/>
          <a:p>
            <a:fld id="{BEE5F620-C73D-40C8-9A94-892B15FC226E}" type="datetimeFigureOut">
              <a:rPr lang="en-GB" smtClean="0"/>
              <a:t>11/11/2022</a:t>
            </a:fld>
            <a:endParaRPr lang="en-GB"/>
          </a:p>
        </p:txBody>
      </p:sp>
      <p:sp>
        <p:nvSpPr>
          <p:cNvPr id="3" name="Footer Placeholder 2">
            <a:extLst>
              <a:ext uri="{FF2B5EF4-FFF2-40B4-BE49-F238E27FC236}">
                <a16:creationId xmlns:a16="http://schemas.microsoft.com/office/drawing/2014/main" id="{C28F4E2D-1CE8-4B05-9799-B659414215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579747-ACA8-4ED3-8B9D-1B9E10927EBC}"/>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171348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F8F9-B409-488A-98E9-970D5F0C4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EBBFFF-D48B-4AE4-8292-49C5057A66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577924-1AD9-425D-887F-E97401F4B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94047-A9BA-44A5-ABF7-C8F8EF882AAD}"/>
              </a:ext>
            </a:extLst>
          </p:cNvPr>
          <p:cNvSpPr>
            <a:spLocks noGrp="1"/>
          </p:cNvSpPr>
          <p:nvPr>
            <p:ph type="dt" sz="half" idx="10"/>
          </p:nvPr>
        </p:nvSpPr>
        <p:spPr/>
        <p:txBody>
          <a:bodyPr/>
          <a:lstStyle/>
          <a:p>
            <a:fld id="{BEE5F620-C73D-40C8-9A94-892B15FC226E}" type="datetimeFigureOut">
              <a:rPr lang="en-GB" smtClean="0"/>
              <a:t>11/11/2022</a:t>
            </a:fld>
            <a:endParaRPr lang="en-GB"/>
          </a:p>
        </p:txBody>
      </p:sp>
      <p:sp>
        <p:nvSpPr>
          <p:cNvPr id="6" name="Footer Placeholder 5">
            <a:extLst>
              <a:ext uri="{FF2B5EF4-FFF2-40B4-BE49-F238E27FC236}">
                <a16:creationId xmlns:a16="http://schemas.microsoft.com/office/drawing/2014/main" id="{CC724EDE-AD03-421F-8C63-0A16ED3D9B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D6F01F-1AFC-49A0-A96F-55D6B3A9F080}"/>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340497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0926-341D-4008-9680-9D6B48C19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8C0384-0731-4C6F-9679-7DD9507CA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FF106D-A69E-415D-A299-7C4C399A5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F6EAEB-FED6-4CD8-AA08-93ACBAF9714B}"/>
              </a:ext>
            </a:extLst>
          </p:cNvPr>
          <p:cNvSpPr>
            <a:spLocks noGrp="1"/>
          </p:cNvSpPr>
          <p:nvPr>
            <p:ph type="dt" sz="half" idx="10"/>
          </p:nvPr>
        </p:nvSpPr>
        <p:spPr/>
        <p:txBody>
          <a:bodyPr/>
          <a:lstStyle/>
          <a:p>
            <a:fld id="{BEE5F620-C73D-40C8-9A94-892B15FC226E}" type="datetimeFigureOut">
              <a:rPr lang="en-GB" smtClean="0"/>
              <a:t>11/11/2022</a:t>
            </a:fld>
            <a:endParaRPr lang="en-GB"/>
          </a:p>
        </p:txBody>
      </p:sp>
      <p:sp>
        <p:nvSpPr>
          <p:cNvPr id="6" name="Footer Placeholder 5">
            <a:extLst>
              <a:ext uri="{FF2B5EF4-FFF2-40B4-BE49-F238E27FC236}">
                <a16:creationId xmlns:a16="http://schemas.microsoft.com/office/drawing/2014/main" id="{7E3AEE46-57AF-40BE-8290-261A35081E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C4B406-1EE9-4CDC-B2B9-61CB17799823}"/>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319817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084410-C5E4-46C1-8049-AA7C57D5EC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0427BF-6B12-4C80-A151-8EBF1255DA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15CAA0-F78A-4C44-A175-ACB3EEF257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5F620-C73D-40C8-9A94-892B15FC226E}" type="datetimeFigureOut">
              <a:rPr lang="en-GB" smtClean="0"/>
              <a:t>11/11/2022</a:t>
            </a:fld>
            <a:endParaRPr lang="en-GB"/>
          </a:p>
        </p:txBody>
      </p:sp>
      <p:sp>
        <p:nvSpPr>
          <p:cNvPr id="5" name="Footer Placeholder 4">
            <a:extLst>
              <a:ext uri="{FF2B5EF4-FFF2-40B4-BE49-F238E27FC236}">
                <a16:creationId xmlns:a16="http://schemas.microsoft.com/office/drawing/2014/main" id="{A6C65E71-8170-430A-A085-4ABD77EBE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1D6232-EAA9-4D02-B98D-240A2CB5F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406E7-1577-432F-BB50-0EF99C579D59}" type="slidenum">
              <a:rPr lang="en-GB" smtClean="0"/>
              <a:t>‹#›</a:t>
            </a:fld>
            <a:endParaRPr lang="en-GB"/>
          </a:p>
        </p:txBody>
      </p:sp>
    </p:spTree>
    <p:extLst>
      <p:ext uri="{BB962C8B-B14F-4D97-AF65-F5344CB8AC3E}">
        <p14:creationId xmlns:p14="http://schemas.microsoft.com/office/powerpoint/2010/main" val="1424816279"/>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9F179-1908-4363-A8D9-787D81ECC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094CA6-C3B9-4E9E-A851-8A443172BD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0B5B78-DA81-40E6-A5D6-E923B51FE4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49B5C-5501-478E-8D75-B6E7EB91009B}" type="datetimeFigureOut">
              <a:rPr lang="en-GB" smtClean="0"/>
              <a:t>11/11/2022</a:t>
            </a:fld>
            <a:endParaRPr lang="en-GB"/>
          </a:p>
        </p:txBody>
      </p:sp>
      <p:sp>
        <p:nvSpPr>
          <p:cNvPr id="5" name="Footer Placeholder 4">
            <a:extLst>
              <a:ext uri="{FF2B5EF4-FFF2-40B4-BE49-F238E27FC236}">
                <a16:creationId xmlns:a16="http://schemas.microsoft.com/office/drawing/2014/main" id="{3C80B6BA-0ED0-438B-A975-80A60E0E9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22C65B-F62C-44C5-BF0F-8C03D1482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C4F9C-AA09-4720-96F9-27B8143BD0EF}" type="slidenum">
              <a:rPr lang="en-GB" smtClean="0"/>
              <a:t>‹#›</a:t>
            </a:fld>
            <a:endParaRPr lang="en-GB"/>
          </a:p>
        </p:txBody>
      </p:sp>
    </p:spTree>
    <p:extLst>
      <p:ext uri="{BB962C8B-B14F-4D97-AF65-F5344CB8AC3E}">
        <p14:creationId xmlns:p14="http://schemas.microsoft.com/office/powerpoint/2010/main" val="3159596158"/>
      </p:ext>
    </p:extLst>
  </p:cSld>
  <p:clrMap bg1="lt1" tx1="dk1" bg2="lt2" tx2="dk2" accent1="accent1" accent2="accent2" accent3="accent3" accent4="accent4" accent5="accent5" accent6="accent6" hlink="hlink" folHlink="folHlink"/>
  <p:sldLayoutIdLst>
    <p:sldLayoutId id="214748366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988966F-169E-4DDB-8DFE-BA3A12459F6B}" type="datetimeFigureOut">
              <a:rPr lang="en-GB"/>
              <a:pPr>
                <a:defRPr/>
              </a:pPr>
              <a:t>11/11/2022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958BCFC-66DD-4AEB-AF17-6F212D1F108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eed1.ac.uk/health-care-professionals/training.aspx" TargetMode="Externa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hyperlink" Target="mailto:feed1@nottingham.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9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187A967-EDA0-4671-903E-ED9537AB4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44" y="3003250"/>
            <a:ext cx="6579910" cy="2960960"/>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76242B3-350C-4D74-95EB-A26205DFEB88}"/>
              </a:ext>
            </a:extLst>
          </p:cNvPr>
          <p:cNvSpPr>
            <a:spLocks noGrp="1"/>
          </p:cNvSpPr>
          <p:nvPr>
            <p:ph idx="1"/>
          </p:nvPr>
        </p:nvSpPr>
        <p:spPr>
          <a:xfrm>
            <a:off x="8029319" y="917725"/>
            <a:ext cx="3595937" cy="4852362"/>
          </a:xfrm>
        </p:spPr>
        <p:txBody>
          <a:bodyPr anchor="ctr">
            <a:normAutofit/>
          </a:bodyPr>
          <a:lstStyle/>
          <a:p>
            <a:pPr marL="0" indent="0" algn="ctr">
              <a:buNone/>
            </a:pPr>
            <a:r>
              <a:rPr lang="en-GB" sz="5200">
                <a:solidFill>
                  <a:srgbClr val="FFFFFF"/>
                </a:solidFill>
                <a:cs typeface="Calibri"/>
              </a:rPr>
              <a:t>Recruitment and Eligibility </a:t>
            </a:r>
          </a:p>
        </p:txBody>
      </p:sp>
    </p:spTree>
    <p:extLst>
      <p:ext uri="{BB962C8B-B14F-4D97-AF65-F5344CB8AC3E}">
        <p14:creationId xmlns:p14="http://schemas.microsoft.com/office/powerpoint/2010/main" val="173190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ar: 6 Points 7">
            <a:extLst>
              <a:ext uri="{FF2B5EF4-FFF2-40B4-BE49-F238E27FC236}">
                <a16:creationId xmlns:a16="http://schemas.microsoft.com/office/drawing/2014/main" id="{FBCF246D-E987-4C29-9E57-97D984A9C5AA}"/>
              </a:ext>
            </a:extLst>
          </p:cNvPr>
          <p:cNvSpPr/>
          <p:nvPr/>
        </p:nvSpPr>
        <p:spPr>
          <a:xfrm>
            <a:off x="8915907" y="1268760"/>
            <a:ext cx="2803653" cy="3288000"/>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How does recruitment look at your site?</a:t>
            </a:r>
          </a:p>
        </p:txBody>
      </p:sp>
      <p:sp>
        <p:nvSpPr>
          <p:cNvPr id="9" name="Star: 6 Points 8">
            <a:extLst>
              <a:ext uri="{FF2B5EF4-FFF2-40B4-BE49-F238E27FC236}">
                <a16:creationId xmlns:a16="http://schemas.microsoft.com/office/drawing/2014/main" id="{C9666D36-D237-4A1B-9B4B-6175C6DE9F3C}"/>
              </a:ext>
            </a:extLst>
          </p:cNvPr>
          <p:cNvSpPr/>
          <p:nvPr/>
        </p:nvSpPr>
        <p:spPr>
          <a:xfrm>
            <a:off x="106680" y="1597184"/>
            <a:ext cx="2956053" cy="3233896"/>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How does conversion from eligible infants to infants randomised look?</a:t>
            </a:r>
          </a:p>
        </p:txBody>
      </p:sp>
      <p:sp>
        <p:nvSpPr>
          <p:cNvPr id="4" name="TextBox 3">
            <a:extLst>
              <a:ext uri="{FF2B5EF4-FFF2-40B4-BE49-F238E27FC236}">
                <a16:creationId xmlns:a16="http://schemas.microsoft.com/office/drawing/2014/main" id="{1158678B-637E-4F8F-9677-D5711AE96CA6}"/>
              </a:ext>
            </a:extLst>
          </p:cNvPr>
          <p:cNvSpPr txBox="1"/>
          <p:nvPr/>
        </p:nvSpPr>
        <p:spPr>
          <a:xfrm>
            <a:off x="862494" y="191542"/>
            <a:ext cx="11311957" cy="1077218"/>
          </a:xfrm>
          <a:prstGeom prst="rect">
            <a:avLst/>
          </a:prstGeom>
          <a:noFill/>
        </p:spPr>
        <p:txBody>
          <a:bodyPr wrap="square" rtlCol="0">
            <a:spAutoFit/>
          </a:bodyPr>
          <a:lstStyle/>
          <a:p>
            <a:pPr algn="ctr"/>
            <a:r>
              <a:rPr lang="en-GB" sz="3200" b="1">
                <a:solidFill>
                  <a:srgbClr val="7030A0"/>
                </a:solidFill>
              </a:rPr>
              <a:t>Reflect on Your Site’s Recruitment and Conversion Rates 								</a:t>
            </a:r>
          </a:p>
        </p:txBody>
      </p:sp>
      <p:pic>
        <p:nvPicPr>
          <p:cNvPr id="1028" name="Picture 4" descr="How to Use Self Reflection to Achieve Your Goals | Illustration, Royalty  free images, Character design">
            <a:extLst>
              <a:ext uri="{FF2B5EF4-FFF2-40B4-BE49-F238E27FC236}">
                <a16:creationId xmlns:a16="http://schemas.microsoft.com/office/drawing/2014/main" id="{76E4C651-3A80-51F4-B0C6-32646882B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215" y="1268760"/>
            <a:ext cx="4941570" cy="494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0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8D08FCD-38CA-974E-074D-B12450147D4E}"/>
              </a:ext>
            </a:extLst>
          </p:cNvPr>
          <p:cNvGraphicFramePr>
            <a:graphicFrameLocks noGrp="1"/>
          </p:cNvGraphicFramePr>
          <p:nvPr>
            <p:extLst>
              <p:ext uri="{D42A27DB-BD31-4B8C-83A1-F6EECF244321}">
                <p14:modId xmlns:p14="http://schemas.microsoft.com/office/powerpoint/2010/main" val="1090984807"/>
              </p:ext>
            </p:extLst>
          </p:nvPr>
        </p:nvGraphicFramePr>
        <p:xfrm>
          <a:off x="6246509" y="482764"/>
          <a:ext cx="5702615" cy="4267200"/>
        </p:xfrm>
        <a:graphic>
          <a:graphicData uri="http://schemas.openxmlformats.org/drawingml/2006/table">
            <a:tbl>
              <a:tblPr firstRow="1" firstCol="1" bandRow="1">
                <a:tableStyleId>{5C22544A-7EE6-4342-B048-85BDC9FD1C3A}</a:tableStyleId>
              </a:tblPr>
              <a:tblGrid>
                <a:gridCol w="336934">
                  <a:extLst>
                    <a:ext uri="{9D8B030D-6E8A-4147-A177-3AD203B41FA5}">
                      <a16:colId xmlns:a16="http://schemas.microsoft.com/office/drawing/2014/main" val="3271103483"/>
                    </a:ext>
                  </a:extLst>
                </a:gridCol>
                <a:gridCol w="2514373">
                  <a:extLst>
                    <a:ext uri="{9D8B030D-6E8A-4147-A177-3AD203B41FA5}">
                      <a16:colId xmlns:a16="http://schemas.microsoft.com/office/drawing/2014/main" val="658042068"/>
                    </a:ext>
                  </a:extLst>
                </a:gridCol>
                <a:gridCol w="1425654">
                  <a:extLst>
                    <a:ext uri="{9D8B030D-6E8A-4147-A177-3AD203B41FA5}">
                      <a16:colId xmlns:a16="http://schemas.microsoft.com/office/drawing/2014/main" val="2143142343"/>
                    </a:ext>
                  </a:extLst>
                </a:gridCol>
                <a:gridCol w="1425654">
                  <a:extLst>
                    <a:ext uri="{9D8B030D-6E8A-4147-A177-3AD203B41FA5}">
                      <a16:colId xmlns:a16="http://schemas.microsoft.com/office/drawing/2014/main" val="743133753"/>
                    </a:ext>
                  </a:extLst>
                </a:gridCol>
              </a:tblGrid>
              <a:tr h="179042">
                <a:tc>
                  <a:txBody>
                    <a:bodyPr/>
                    <a:lstStyle/>
                    <a:p>
                      <a:pPr algn="ctr"/>
                      <a:r>
                        <a:rPr lang="en-GB" sz="1400">
                          <a:effectLst/>
                        </a:rPr>
                        <a:t>31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Royal Hospital for Children Glasgow</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56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12 (21.4%)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4150628106"/>
                  </a:ext>
                </a:extLst>
              </a:tr>
              <a:tr h="179042">
                <a:tc>
                  <a:txBody>
                    <a:bodyPr/>
                    <a:lstStyle/>
                    <a:p>
                      <a:pPr algn="ctr"/>
                      <a:r>
                        <a:rPr lang="en-GB" sz="1400">
                          <a:effectLst/>
                        </a:rPr>
                        <a:t>50</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Epsom and St Helier Uni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4 (21.1%)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971808802"/>
                  </a:ext>
                </a:extLst>
              </a:tr>
              <a:tr h="179042">
                <a:tc>
                  <a:txBody>
                    <a:bodyPr/>
                    <a:lstStyle/>
                    <a:p>
                      <a:pPr algn="ctr"/>
                      <a:r>
                        <a:rPr lang="en-GB" sz="1400">
                          <a:effectLst/>
                        </a:rPr>
                        <a:t>15</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Imperial College Healthcare</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284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59 (20.8%)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3329218762"/>
                  </a:ext>
                </a:extLst>
              </a:tr>
              <a:tr h="184159">
                <a:tc>
                  <a:txBody>
                    <a:bodyPr/>
                    <a:lstStyle/>
                    <a:p>
                      <a:pPr algn="ctr"/>
                      <a:r>
                        <a:rPr lang="en-GB" sz="1400">
                          <a:effectLst/>
                        </a:rPr>
                        <a:t>17</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James Cook University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162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32 (19.8%)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127742354"/>
                  </a:ext>
                </a:extLst>
              </a:tr>
              <a:tr h="179042">
                <a:tc>
                  <a:txBody>
                    <a:bodyPr/>
                    <a:lstStyle/>
                    <a:p>
                      <a:pPr algn="ctr"/>
                      <a:r>
                        <a:rPr lang="en-GB" sz="1400">
                          <a:effectLst/>
                        </a:rPr>
                        <a:t>14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Chelsea and Westminster</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155</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28 (18.1%)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314566100"/>
                  </a:ext>
                </a:extLst>
              </a:tr>
              <a:tr h="179042">
                <a:tc>
                  <a:txBody>
                    <a:bodyPr/>
                    <a:lstStyle/>
                    <a:p>
                      <a:pPr algn="ctr"/>
                      <a:r>
                        <a:rPr lang="en-GB" sz="1400">
                          <a:effectLst/>
                        </a:rPr>
                        <a:t>26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Sunderland Royal Hospital </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74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13 (17.6%)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587880845"/>
                  </a:ext>
                </a:extLst>
              </a:tr>
              <a:tr h="179042">
                <a:tc>
                  <a:txBody>
                    <a:bodyPr/>
                    <a:lstStyle/>
                    <a:p>
                      <a:pPr algn="ctr"/>
                      <a:r>
                        <a:rPr lang="en-GB" sz="1400">
                          <a:effectLst/>
                        </a:rPr>
                        <a:t>25</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Victoria Hospital Kirkcaldy</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74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12 (16.2%)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3196357974"/>
                  </a:ext>
                </a:extLst>
              </a:tr>
              <a:tr h="179042">
                <a:tc>
                  <a:txBody>
                    <a:bodyPr/>
                    <a:lstStyle/>
                    <a:p>
                      <a:pPr algn="ctr"/>
                      <a:r>
                        <a:rPr lang="en-GB" sz="1400">
                          <a:effectLst/>
                        </a:rPr>
                        <a:t>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Birmingham Women's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244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37 (15.2%)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1317973"/>
                  </a:ext>
                </a:extLst>
              </a:tr>
              <a:tr h="179042">
                <a:tc>
                  <a:txBody>
                    <a:bodyPr/>
                    <a:lstStyle/>
                    <a:p>
                      <a:pPr algn="ctr"/>
                      <a:r>
                        <a:rPr lang="en-GB" sz="1400">
                          <a:effectLst/>
                        </a:rPr>
                        <a:t>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Bradford Royal Infirmary</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118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17 (14.4%)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3901219400"/>
                  </a:ext>
                </a:extLst>
              </a:tr>
              <a:tr h="179042">
                <a:tc>
                  <a:txBody>
                    <a:bodyPr/>
                    <a:lstStyle/>
                    <a:p>
                      <a:pPr algn="ctr"/>
                      <a:r>
                        <a:rPr lang="en-GB" sz="1400">
                          <a:effectLst/>
                        </a:rPr>
                        <a:t>16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Hull Royal Infirmary</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133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19 (14.3%)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381758280"/>
                  </a:ext>
                </a:extLst>
              </a:tr>
              <a:tr h="179042">
                <a:tc>
                  <a:txBody>
                    <a:bodyPr/>
                    <a:lstStyle/>
                    <a:p>
                      <a:pPr algn="ctr"/>
                      <a:r>
                        <a:rPr lang="en-GB" sz="1400">
                          <a:effectLst/>
                        </a:rPr>
                        <a:t>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St George's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127</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15 (11.8%)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256028884"/>
                  </a:ext>
                </a:extLst>
              </a:tr>
              <a:tr h="179042">
                <a:tc>
                  <a:txBody>
                    <a:bodyPr/>
                    <a:lstStyle/>
                    <a:p>
                      <a:pPr algn="ctr"/>
                      <a:r>
                        <a:rPr lang="en-GB" sz="1400">
                          <a:effectLst/>
                        </a:rPr>
                        <a:t>43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The Jessop Wing - Sheffield</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43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5 (11.6%)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381715207"/>
                  </a:ext>
                </a:extLst>
              </a:tr>
              <a:tr h="179042">
                <a:tc>
                  <a:txBody>
                    <a:bodyPr/>
                    <a:lstStyle/>
                    <a:p>
                      <a:pPr algn="ctr"/>
                      <a:r>
                        <a:rPr lang="en-GB" sz="1400">
                          <a:effectLst/>
                        </a:rPr>
                        <a:t>18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John Radcliffe Hospital Oxford</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176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20 (11.4%)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3871961885"/>
                  </a:ext>
                </a:extLst>
              </a:tr>
              <a:tr h="179042">
                <a:tc>
                  <a:txBody>
                    <a:bodyPr/>
                    <a:lstStyle/>
                    <a:p>
                      <a:pPr algn="ctr"/>
                      <a:r>
                        <a:rPr lang="en-GB" sz="1400">
                          <a:effectLst/>
                        </a:rPr>
                        <a:t>19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Leeds Teaching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214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23 (10.7%)</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652067842"/>
                  </a:ext>
                </a:extLst>
              </a:tr>
              <a:tr h="184159">
                <a:tc>
                  <a:txBody>
                    <a:bodyPr/>
                    <a:lstStyle/>
                    <a:p>
                      <a:pPr algn="ctr"/>
                      <a:r>
                        <a:rPr lang="en-GB" sz="1400">
                          <a:effectLst/>
                        </a:rPr>
                        <a:t>45</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St Helens and Knowsley Teaching</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 (9.1%)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144988292"/>
                  </a:ext>
                </a:extLst>
              </a:tr>
              <a:tr h="179042">
                <a:tc>
                  <a:txBody>
                    <a:bodyPr/>
                    <a:lstStyle/>
                    <a:p>
                      <a:pPr algn="ctr"/>
                      <a:r>
                        <a:rPr lang="en-GB" sz="1400">
                          <a:effectLst/>
                        </a:rPr>
                        <a:t>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Royal Victoria Infirmary</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179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13 (7.3%)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232632851"/>
                  </a:ext>
                </a:extLst>
              </a:tr>
              <a:tr h="179042">
                <a:tc>
                  <a:txBody>
                    <a:bodyPr/>
                    <a:lstStyle/>
                    <a:p>
                      <a:pPr algn="ctr"/>
                      <a:r>
                        <a:rPr lang="en-GB" sz="1400">
                          <a:effectLst/>
                        </a:rPr>
                        <a:t>24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Ninewells Hospital </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96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5 (5.2%)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214454756"/>
                  </a:ext>
                </a:extLst>
              </a:tr>
              <a:tr h="179042">
                <a:tc>
                  <a:txBody>
                    <a:bodyPr/>
                    <a:lstStyle/>
                    <a:p>
                      <a:pPr algn="ctr"/>
                      <a:r>
                        <a:rPr lang="en-GB" sz="1400">
                          <a:effectLst/>
                        </a:rPr>
                        <a:t>32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Royal Oldham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100</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 (3%)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634381616"/>
                  </a:ext>
                </a:extLst>
              </a:tr>
              <a:tr h="179042">
                <a:tc>
                  <a:txBody>
                    <a:bodyPr/>
                    <a:lstStyle/>
                    <a:p>
                      <a:pPr algn="ct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3807712856"/>
                  </a:ext>
                </a:extLst>
              </a:tr>
            </a:tbl>
          </a:graphicData>
        </a:graphic>
      </p:graphicFrame>
      <p:graphicFrame>
        <p:nvGraphicFramePr>
          <p:cNvPr id="3" name="Table 2">
            <a:extLst>
              <a:ext uri="{FF2B5EF4-FFF2-40B4-BE49-F238E27FC236}">
                <a16:creationId xmlns:a16="http://schemas.microsoft.com/office/drawing/2014/main" id="{85EFACD1-16DF-9A22-7574-BA9FE15CAA2C}"/>
              </a:ext>
            </a:extLst>
          </p:cNvPr>
          <p:cNvGraphicFramePr>
            <a:graphicFrameLocks noGrp="1"/>
          </p:cNvGraphicFramePr>
          <p:nvPr>
            <p:extLst>
              <p:ext uri="{D42A27DB-BD31-4B8C-83A1-F6EECF244321}">
                <p14:modId xmlns:p14="http://schemas.microsoft.com/office/powerpoint/2010/main" val="3773204707"/>
              </p:ext>
            </p:extLst>
          </p:nvPr>
        </p:nvGraphicFramePr>
        <p:xfrm>
          <a:off x="242876" y="482764"/>
          <a:ext cx="5563564" cy="6187440"/>
        </p:xfrm>
        <a:graphic>
          <a:graphicData uri="http://schemas.openxmlformats.org/drawingml/2006/table">
            <a:tbl>
              <a:tblPr firstRow="1" firstCol="1" bandRow="1">
                <a:tableStyleId>{5C22544A-7EE6-4342-B048-85BDC9FD1C3A}</a:tableStyleId>
              </a:tblPr>
              <a:tblGrid>
                <a:gridCol w="328718">
                  <a:extLst>
                    <a:ext uri="{9D8B030D-6E8A-4147-A177-3AD203B41FA5}">
                      <a16:colId xmlns:a16="http://schemas.microsoft.com/office/drawing/2014/main" val="1537071551"/>
                    </a:ext>
                  </a:extLst>
                </a:gridCol>
                <a:gridCol w="2453064">
                  <a:extLst>
                    <a:ext uri="{9D8B030D-6E8A-4147-A177-3AD203B41FA5}">
                      <a16:colId xmlns:a16="http://schemas.microsoft.com/office/drawing/2014/main" val="3179221103"/>
                    </a:ext>
                  </a:extLst>
                </a:gridCol>
                <a:gridCol w="1390891">
                  <a:extLst>
                    <a:ext uri="{9D8B030D-6E8A-4147-A177-3AD203B41FA5}">
                      <a16:colId xmlns:a16="http://schemas.microsoft.com/office/drawing/2014/main" val="597749904"/>
                    </a:ext>
                  </a:extLst>
                </a:gridCol>
                <a:gridCol w="1390891">
                  <a:extLst>
                    <a:ext uri="{9D8B030D-6E8A-4147-A177-3AD203B41FA5}">
                      <a16:colId xmlns:a16="http://schemas.microsoft.com/office/drawing/2014/main" val="1648008491"/>
                    </a:ext>
                  </a:extLst>
                </a:gridCol>
              </a:tblGrid>
              <a:tr h="398342">
                <a:tc>
                  <a:txBody>
                    <a:bodyPr/>
                    <a:lstStyle/>
                    <a:p>
                      <a:pPr algn="ctr"/>
                      <a:r>
                        <a:rPr lang="en-GB" sz="1400">
                          <a:effectLst/>
                        </a:rPr>
                        <a:t>Site</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Site name</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Infants born at target gestation</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Infants randomised (%)</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166395549"/>
                  </a:ext>
                </a:extLst>
              </a:tr>
              <a:tr h="199171">
                <a:tc>
                  <a:txBody>
                    <a:bodyPr/>
                    <a:lstStyle/>
                    <a:p>
                      <a:pPr algn="ctr"/>
                      <a:r>
                        <a:rPr lang="en-GB" sz="1400">
                          <a:effectLst/>
                        </a:rPr>
                        <a:t>30</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Singleton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31 (106.9%)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926930232"/>
                  </a:ext>
                </a:extLst>
              </a:tr>
              <a:tr h="199171">
                <a:tc>
                  <a:txBody>
                    <a:bodyPr/>
                    <a:lstStyle/>
                    <a:p>
                      <a:pPr algn="ctr"/>
                      <a:r>
                        <a:rPr lang="en-GB" sz="1400">
                          <a:effectLst/>
                        </a:rPr>
                        <a:t>36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Lister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44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39 (88.6%)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767846790"/>
                  </a:ext>
                </a:extLst>
              </a:tr>
              <a:tr h="199171">
                <a:tc>
                  <a:txBody>
                    <a:bodyPr/>
                    <a:lstStyle/>
                    <a:p>
                      <a:pPr algn="ctr"/>
                      <a:r>
                        <a:rPr lang="en-GB" sz="1400">
                          <a:effectLst/>
                        </a:rPr>
                        <a:t>48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Stoke Mandeville</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18 (78.3%)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374563294"/>
                  </a:ext>
                </a:extLst>
              </a:tr>
              <a:tr h="199171">
                <a:tc>
                  <a:txBody>
                    <a:bodyPr/>
                    <a:lstStyle/>
                    <a:p>
                      <a:pPr algn="ctr"/>
                      <a:r>
                        <a:rPr lang="en-GB" sz="1400">
                          <a:effectLst/>
                        </a:rPr>
                        <a:t>44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Wigan Infirmary</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9 (64.3%)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316585694"/>
                  </a:ext>
                </a:extLst>
              </a:tr>
              <a:tr h="199171">
                <a:tc>
                  <a:txBody>
                    <a:bodyPr/>
                    <a:lstStyle/>
                    <a:p>
                      <a:pPr algn="ctr"/>
                      <a:r>
                        <a:rPr lang="en-GB" sz="1400">
                          <a:effectLst/>
                        </a:rPr>
                        <a:t>23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Royal Devon and Exeter</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22 (61.1%)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81831411"/>
                  </a:ext>
                </a:extLst>
              </a:tr>
              <a:tr h="199171">
                <a:tc>
                  <a:txBody>
                    <a:bodyPr/>
                    <a:lstStyle/>
                    <a:p>
                      <a:pPr algn="ctr"/>
                      <a:r>
                        <a:rPr lang="en-GB" sz="1400">
                          <a:effectLst/>
                        </a:rPr>
                        <a:t>47</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Royal Hampshire County</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11 (57.9%)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3563179240"/>
                  </a:ext>
                </a:extLst>
              </a:tr>
              <a:tr h="199171">
                <a:tc>
                  <a:txBody>
                    <a:bodyPr/>
                    <a:lstStyle/>
                    <a:p>
                      <a:pPr algn="ctr"/>
                      <a:r>
                        <a:rPr lang="en-GB" sz="1400">
                          <a:effectLst/>
                        </a:rPr>
                        <a:t>10</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St Peter's Hospital Surrey</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69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38 (55.1%)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3853470169"/>
                  </a:ext>
                </a:extLst>
              </a:tr>
              <a:tr h="199171">
                <a:tc>
                  <a:txBody>
                    <a:bodyPr/>
                    <a:lstStyle/>
                    <a:p>
                      <a:pPr algn="ctr"/>
                      <a:r>
                        <a:rPr lang="en-GB" sz="1400">
                          <a:effectLst/>
                        </a:rPr>
                        <a:t>27</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Southmead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56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30 (53.6%)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237146120"/>
                  </a:ext>
                </a:extLst>
              </a:tr>
              <a:tr h="199171">
                <a:tc>
                  <a:txBody>
                    <a:bodyPr/>
                    <a:lstStyle/>
                    <a:p>
                      <a:pPr algn="ctr"/>
                      <a:r>
                        <a:rPr lang="en-GB" sz="1400">
                          <a:effectLst/>
                        </a:rPr>
                        <a:t>29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Princess Royal Glasgow</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59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30 (50.8%)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683762852"/>
                  </a:ext>
                </a:extLst>
              </a:tr>
              <a:tr h="199171">
                <a:tc>
                  <a:txBody>
                    <a:bodyPr/>
                    <a:lstStyle/>
                    <a:p>
                      <a:pPr algn="ctr"/>
                      <a:r>
                        <a:rPr lang="en-GB" sz="1400">
                          <a:effectLst/>
                        </a:rPr>
                        <a:t>46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Basingstoke and North </a:t>
                      </a:r>
                      <a:r>
                        <a:rPr lang="en-GB" sz="1400" err="1">
                          <a:effectLst/>
                        </a:rPr>
                        <a:t>Hamps</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9 (47.4%)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613261440"/>
                  </a:ext>
                </a:extLst>
              </a:tr>
              <a:tr h="199171">
                <a:tc>
                  <a:txBody>
                    <a:bodyPr/>
                    <a:lstStyle/>
                    <a:p>
                      <a:pPr algn="ctr"/>
                      <a:r>
                        <a:rPr lang="en-GB" sz="1400">
                          <a:effectLst/>
                        </a:rPr>
                        <a:t>39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dirty="0">
                          <a:effectLst/>
                        </a:rPr>
                        <a:t>Watford General Hospital</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40</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18 (45%)</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088211591"/>
                  </a:ext>
                </a:extLst>
              </a:tr>
              <a:tr h="199171">
                <a:tc>
                  <a:txBody>
                    <a:bodyPr/>
                    <a:lstStyle/>
                    <a:p>
                      <a:pPr algn="ctr"/>
                      <a:r>
                        <a:rPr lang="en-GB" sz="1400">
                          <a:effectLst/>
                        </a:rPr>
                        <a:t>7</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Queen Alexandra Hospital Ports</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169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73 (43.2%)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99657825"/>
                  </a:ext>
                </a:extLst>
              </a:tr>
              <a:tr h="199171">
                <a:tc>
                  <a:txBody>
                    <a:bodyPr/>
                    <a:lstStyle/>
                    <a:p>
                      <a:pPr algn="ctr"/>
                      <a:r>
                        <a:rPr lang="en-GB" sz="1400">
                          <a:effectLst/>
                        </a:rPr>
                        <a:t>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Royal Derby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166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58 (34.9%)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3817671564"/>
                  </a:ext>
                </a:extLst>
              </a:tr>
              <a:tr h="199171">
                <a:tc>
                  <a:txBody>
                    <a:bodyPr/>
                    <a:lstStyle/>
                    <a:p>
                      <a:pPr algn="ctr"/>
                      <a:r>
                        <a:rPr lang="en-GB" sz="1400">
                          <a:effectLst/>
                        </a:rPr>
                        <a:t>38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University Hospital Wishaw</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66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23 (34.8%)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3078078526"/>
                  </a:ext>
                </a:extLst>
              </a:tr>
              <a:tr h="199171">
                <a:tc>
                  <a:txBody>
                    <a:bodyPr/>
                    <a:lstStyle/>
                    <a:p>
                      <a:pPr algn="ctr"/>
                      <a:r>
                        <a:rPr lang="en-GB" sz="1400">
                          <a:effectLst/>
                        </a:rPr>
                        <a:t>42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Maidstone &amp; Tunbridge Wells</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35</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12 (34.3%)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410627100"/>
                  </a:ext>
                </a:extLst>
              </a:tr>
              <a:tr h="199171">
                <a:tc>
                  <a:txBody>
                    <a:bodyPr/>
                    <a:lstStyle/>
                    <a:p>
                      <a:pPr algn="ctr"/>
                      <a:r>
                        <a:rPr lang="en-GB" sz="1400">
                          <a:effectLst/>
                        </a:rPr>
                        <a:t>5</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Glan Clwyd</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65</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22 (33.8%)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247146129"/>
                  </a:ext>
                </a:extLst>
              </a:tr>
              <a:tr h="199171">
                <a:tc>
                  <a:txBody>
                    <a:bodyPr/>
                    <a:lstStyle/>
                    <a:p>
                      <a:pPr algn="ctr"/>
                      <a:r>
                        <a:rPr lang="en-GB" sz="1400">
                          <a:effectLst/>
                        </a:rPr>
                        <a:t>28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Luton and Dunstable</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95</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30 (31.6%)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551842124"/>
                  </a:ext>
                </a:extLst>
              </a:tr>
              <a:tr h="199171">
                <a:tc>
                  <a:txBody>
                    <a:bodyPr/>
                    <a:lstStyle/>
                    <a:p>
                      <a:pPr algn="ctr"/>
                      <a:r>
                        <a:rPr lang="en-GB" sz="1400">
                          <a:effectLst/>
                        </a:rPr>
                        <a:t>12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err="1">
                          <a:effectLst/>
                        </a:rPr>
                        <a:t>Arrowe</a:t>
                      </a:r>
                      <a:r>
                        <a:rPr lang="en-GB" sz="1400">
                          <a:effectLst/>
                        </a:rPr>
                        <a:t> Park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87</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27 (31%)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738050694"/>
                  </a:ext>
                </a:extLst>
              </a:tr>
              <a:tr h="199171">
                <a:tc>
                  <a:txBody>
                    <a:bodyPr/>
                    <a:lstStyle/>
                    <a:p>
                      <a:pPr algn="ctr"/>
                      <a:r>
                        <a:rPr lang="en-GB" sz="1400">
                          <a:effectLst/>
                        </a:rPr>
                        <a:t>22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Leicester</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262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81 (30.9%)</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952010335"/>
                  </a:ext>
                </a:extLst>
              </a:tr>
              <a:tr h="199171">
                <a:tc>
                  <a:txBody>
                    <a:bodyPr/>
                    <a:lstStyle/>
                    <a:p>
                      <a:pPr algn="ctr"/>
                      <a:r>
                        <a:rPr lang="en-GB" sz="1400">
                          <a:effectLst/>
                        </a:rPr>
                        <a:t>40</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Northwick Park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27</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8 (29.6%)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986782789"/>
                  </a:ext>
                </a:extLst>
              </a:tr>
              <a:tr h="199171">
                <a:tc>
                  <a:txBody>
                    <a:bodyPr/>
                    <a:lstStyle/>
                    <a:p>
                      <a:pPr algn="ctr"/>
                      <a:r>
                        <a:rPr lang="en-GB" sz="1400">
                          <a:effectLst/>
                        </a:rPr>
                        <a:t>20</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Nottingham City</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41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12 (29.3%)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3566709299"/>
                  </a:ext>
                </a:extLst>
              </a:tr>
              <a:tr h="199171">
                <a:tc>
                  <a:txBody>
                    <a:bodyPr/>
                    <a:lstStyle/>
                    <a:p>
                      <a:pPr algn="ctr"/>
                      <a:r>
                        <a:rPr lang="en-GB" sz="1400">
                          <a:effectLst/>
                        </a:rPr>
                        <a:t>6</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Princess Anne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138</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38 (27.5%)</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42791884"/>
                  </a:ext>
                </a:extLst>
              </a:tr>
              <a:tr h="199171">
                <a:tc>
                  <a:txBody>
                    <a:bodyPr/>
                    <a:lstStyle/>
                    <a:p>
                      <a:pPr algn="ctr"/>
                      <a:r>
                        <a:rPr lang="en-GB" sz="1400">
                          <a:effectLst/>
                        </a:rPr>
                        <a:t>41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West Middlesex University</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dirty="0">
                          <a:effectLst/>
                        </a:rPr>
                        <a:t>22</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6 (27.3%)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3235207145"/>
                  </a:ext>
                </a:extLst>
              </a:tr>
              <a:tr h="199171">
                <a:tc>
                  <a:txBody>
                    <a:bodyPr/>
                    <a:lstStyle/>
                    <a:p>
                      <a:pPr algn="ctr"/>
                      <a:r>
                        <a:rPr lang="en-GB" sz="1400">
                          <a:effectLst/>
                        </a:rPr>
                        <a:t>13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Birmingham Heartlands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77</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19 (24.7%)</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767472738"/>
                  </a:ext>
                </a:extLst>
              </a:tr>
              <a:tr h="199171">
                <a:tc>
                  <a:txBody>
                    <a:bodyPr/>
                    <a:lstStyle/>
                    <a:p>
                      <a:pPr algn="ctr"/>
                      <a:r>
                        <a:rPr lang="en-GB" sz="1400">
                          <a:effectLst/>
                        </a:rPr>
                        <a:t>11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William Harvey Hospital Ashford</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111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27 (24.3%)</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1267400299"/>
                  </a:ext>
                </a:extLst>
              </a:tr>
              <a:tr h="199171">
                <a:tc>
                  <a:txBody>
                    <a:bodyPr/>
                    <a:lstStyle/>
                    <a:p>
                      <a:pPr algn="ctr"/>
                      <a:r>
                        <a:rPr lang="en-GB" sz="1400">
                          <a:effectLst/>
                        </a:rPr>
                        <a:t>4</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Liverpool Women's Hospital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265</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64 (24.2%)</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816421478"/>
                  </a:ext>
                </a:extLst>
              </a:tr>
              <a:tr h="199171">
                <a:tc>
                  <a:txBody>
                    <a:bodyPr/>
                    <a:lstStyle/>
                    <a:p>
                      <a:pPr algn="ctr"/>
                      <a:r>
                        <a:rPr lang="en-GB" sz="1400">
                          <a:effectLst/>
                        </a:rPr>
                        <a:t>21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l"/>
                      <a:r>
                        <a:rPr lang="en-GB" sz="1400">
                          <a:effectLst/>
                        </a:rPr>
                        <a:t>Nottingham QMC</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a:effectLst/>
                        </a:rPr>
                        <a:t>41</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tc>
                  <a:txBody>
                    <a:bodyPr/>
                    <a:lstStyle/>
                    <a:p>
                      <a:pPr algn="ctr"/>
                      <a:r>
                        <a:rPr lang="en-GB" sz="1400" dirty="0">
                          <a:effectLst/>
                        </a:rPr>
                        <a:t>9 (22%)</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0794" marR="40794" marT="0" marB="0">
                    <a:noFill/>
                  </a:tcPr>
                </a:tc>
                <a:extLst>
                  <a:ext uri="{0D108BD9-81ED-4DB2-BD59-A6C34878D82A}">
                    <a16:rowId xmlns:a16="http://schemas.microsoft.com/office/drawing/2014/main" val="2080895084"/>
                  </a:ext>
                </a:extLst>
              </a:tr>
            </a:tbl>
          </a:graphicData>
        </a:graphic>
      </p:graphicFrame>
      <p:sp>
        <p:nvSpPr>
          <p:cNvPr id="4" name="TextBox 3">
            <a:extLst>
              <a:ext uri="{FF2B5EF4-FFF2-40B4-BE49-F238E27FC236}">
                <a16:creationId xmlns:a16="http://schemas.microsoft.com/office/drawing/2014/main" id="{199AA6DD-69DC-0679-AB3C-7BBBE67EC1DA}"/>
              </a:ext>
            </a:extLst>
          </p:cNvPr>
          <p:cNvSpPr txBox="1"/>
          <p:nvPr/>
        </p:nvSpPr>
        <p:spPr>
          <a:xfrm>
            <a:off x="575187" y="298098"/>
            <a:ext cx="1594667" cy="369332"/>
          </a:xfrm>
          <a:prstGeom prst="rect">
            <a:avLst/>
          </a:prstGeom>
          <a:noFill/>
        </p:spPr>
        <p:txBody>
          <a:bodyPr wrap="none" rtlCol="0">
            <a:spAutoFit/>
          </a:bodyPr>
          <a:lstStyle/>
          <a:p>
            <a:r>
              <a:rPr lang="en-GB" b="1" dirty="0">
                <a:solidFill>
                  <a:srgbClr val="7030A0"/>
                </a:solidFill>
              </a:rPr>
              <a:t>Hospital Name</a:t>
            </a:r>
          </a:p>
        </p:txBody>
      </p:sp>
      <p:sp>
        <p:nvSpPr>
          <p:cNvPr id="5" name="TextBox 4">
            <a:extLst>
              <a:ext uri="{FF2B5EF4-FFF2-40B4-BE49-F238E27FC236}">
                <a16:creationId xmlns:a16="http://schemas.microsoft.com/office/drawing/2014/main" id="{36526A75-B9DD-A5D8-FC34-7131C853A0E0}"/>
              </a:ext>
            </a:extLst>
          </p:cNvPr>
          <p:cNvSpPr txBox="1"/>
          <p:nvPr/>
        </p:nvSpPr>
        <p:spPr>
          <a:xfrm>
            <a:off x="2866348" y="113432"/>
            <a:ext cx="1594667" cy="738664"/>
          </a:xfrm>
          <a:prstGeom prst="rect">
            <a:avLst/>
          </a:prstGeom>
          <a:noFill/>
        </p:spPr>
        <p:txBody>
          <a:bodyPr wrap="square" rtlCol="0">
            <a:spAutoFit/>
          </a:bodyPr>
          <a:lstStyle/>
          <a:p>
            <a:pPr algn="ctr"/>
            <a:r>
              <a:rPr lang="en-GB" sz="1400" b="1">
                <a:solidFill>
                  <a:srgbClr val="7030A0"/>
                </a:solidFill>
              </a:rPr>
              <a:t>Infants Born at Target</a:t>
            </a:r>
          </a:p>
          <a:p>
            <a:pPr algn="ctr"/>
            <a:r>
              <a:rPr lang="en-GB" sz="1400" b="1">
                <a:solidFill>
                  <a:srgbClr val="7030A0"/>
                </a:solidFill>
              </a:rPr>
              <a:t>Gestation</a:t>
            </a:r>
          </a:p>
        </p:txBody>
      </p:sp>
      <p:sp>
        <p:nvSpPr>
          <p:cNvPr id="6" name="TextBox 5">
            <a:extLst>
              <a:ext uri="{FF2B5EF4-FFF2-40B4-BE49-F238E27FC236}">
                <a16:creationId xmlns:a16="http://schemas.microsoft.com/office/drawing/2014/main" id="{A457CA68-8B8C-5D7A-B3A3-EC8193E4F5FE}"/>
              </a:ext>
            </a:extLst>
          </p:cNvPr>
          <p:cNvSpPr txBox="1"/>
          <p:nvPr/>
        </p:nvSpPr>
        <p:spPr>
          <a:xfrm>
            <a:off x="4360175" y="221154"/>
            <a:ext cx="1594667" cy="523220"/>
          </a:xfrm>
          <a:prstGeom prst="rect">
            <a:avLst/>
          </a:prstGeom>
          <a:noFill/>
        </p:spPr>
        <p:txBody>
          <a:bodyPr wrap="square" rtlCol="0">
            <a:spAutoFit/>
          </a:bodyPr>
          <a:lstStyle/>
          <a:p>
            <a:pPr algn="ctr"/>
            <a:r>
              <a:rPr lang="en-GB" sz="1400" b="1">
                <a:solidFill>
                  <a:srgbClr val="7030A0"/>
                </a:solidFill>
              </a:rPr>
              <a:t>Infants Randomised n (%)</a:t>
            </a:r>
          </a:p>
        </p:txBody>
      </p:sp>
      <p:sp>
        <p:nvSpPr>
          <p:cNvPr id="7" name="TextBox 6">
            <a:extLst>
              <a:ext uri="{FF2B5EF4-FFF2-40B4-BE49-F238E27FC236}">
                <a16:creationId xmlns:a16="http://schemas.microsoft.com/office/drawing/2014/main" id="{89D80ECE-BE88-7528-57E4-9E2D775A9182}"/>
              </a:ext>
            </a:extLst>
          </p:cNvPr>
          <p:cNvSpPr txBox="1"/>
          <p:nvPr/>
        </p:nvSpPr>
        <p:spPr>
          <a:xfrm>
            <a:off x="6502934" y="301228"/>
            <a:ext cx="1594667" cy="369332"/>
          </a:xfrm>
          <a:prstGeom prst="rect">
            <a:avLst/>
          </a:prstGeom>
          <a:noFill/>
        </p:spPr>
        <p:txBody>
          <a:bodyPr wrap="none" rtlCol="0">
            <a:spAutoFit/>
          </a:bodyPr>
          <a:lstStyle/>
          <a:p>
            <a:r>
              <a:rPr lang="en-GB" b="1">
                <a:solidFill>
                  <a:srgbClr val="7030A0"/>
                </a:solidFill>
              </a:rPr>
              <a:t>Hospital Name</a:t>
            </a:r>
          </a:p>
        </p:txBody>
      </p:sp>
      <p:sp>
        <p:nvSpPr>
          <p:cNvPr id="8" name="TextBox 7">
            <a:extLst>
              <a:ext uri="{FF2B5EF4-FFF2-40B4-BE49-F238E27FC236}">
                <a16:creationId xmlns:a16="http://schemas.microsoft.com/office/drawing/2014/main" id="{CE7EE947-39A6-12E9-4B13-B5D35A2D6FFE}"/>
              </a:ext>
            </a:extLst>
          </p:cNvPr>
          <p:cNvSpPr txBox="1"/>
          <p:nvPr/>
        </p:nvSpPr>
        <p:spPr>
          <a:xfrm>
            <a:off x="8794095" y="116562"/>
            <a:ext cx="1594667" cy="738664"/>
          </a:xfrm>
          <a:prstGeom prst="rect">
            <a:avLst/>
          </a:prstGeom>
          <a:noFill/>
        </p:spPr>
        <p:txBody>
          <a:bodyPr wrap="square" rtlCol="0">
            <a:spAutoFit/>
          </a:bodyPr>
          <a:lstStyle/>
          <a:p>
            <a:pPr algn="ctr"/>
            <a:r>
              <a:rPr lang="en-GB" sz="1400" b="1">
                <a:solidFill>
                  <a:srgbClr val="7030A0"/>
                </a:solidFill>
              </a:rPr>
              <a:t>Infants Born at Target</a:t>
            </a:r>
          </a:p>
          <a:p>
            <a:pPr algn="ctr"/>
            <a:r>
              <a:rPr lang="en-GB" sz="1400" b="1">
                <a:solidFill>
                  <a:srgbClr val="7030A0"/>
                </a:solidFill>
              </a:rPr>
              <a:t>Gestation</a:t>
            </a:r>
          </a:p>
        </p:txBody>
      </p:sp>
      <p:sp>
        <p:nvSpPr>
          <p:cNvPr id="9" name="TextBox 8">
            <a:extLst>
              <a:ext uri="{FF2B5EF4-FFF2-40B4-BE49-F238E27FC236}">
                <a16:creationId xmlns:a16="http://schemas.microsoft.com/office/drawing/2014/main" id="{703ECD39-B045-EBBF-AF8E-71B7E1A10701}"/>
              </a:ext>
            </a:extLst>
          </p:cNvPr>
          <p:cNvSpPr txBox="1"/>
          <p:nvPr/>
        </p:nvSpPr>
        <p:spPr>
          <a:xfrm>
            <a:off x="10287922" y="224284"/>
            <a:ext cx="1594667" cy="523220"/>
          </a:xfrm>
          <a:prstGeom prst="rect">
            <a:avLst/>
          </a:prstGeom>
          <a:noFill/>
        </p:spPr>
        <p:txBody>
          <a:bodyPr wrap="square" rtlCol="0">
            <a:spAutoFit/>
          </a:bodyPr>
          <a:lstStyle/>
          <a:p>
            <a:pPr algn="ctr"/>
            <a:r>
              <a:rPr lang="en-GB" sz="1400" b="1">
                <a:solidFill>
                  <a:srgbClr val="7030A0"/>
                </a:solidFill>
              </a:rPr>
              <a:t>Infants Randomised n (%)</a:t>
            </a:r>
          </a:p>
        </p:txBody>
      </p:sp>
      <p:sp>
        <p:nvSpPr>
          <p:cNvPr id="11" name="TextBox 10">
            <a:extLst>
              <a:ext uri="{FF2B5EF4-FFF2-40B4-BE49-F238E27FC236}">
                <a16:creationId xmlns:a16="http://schemas.microsoft.com/office/drawing/2014/main" id="{1D2B8BE8-3A1A-4214-1343-C4B48A573DB3}"/>
              </a:ext>
            </a:extLst>
          </p:cNvPr>
          <p:cNvSpPr txBox="1"/>
          <p:nvPr/>
        </p:nvSpPr>
        <p:spPr>
          <a:xfrm>
            <a:off x="6204075" y="4817834"/>
            <a:ext cx="5787482" cy="1815882"/>
          </a:xfrm>
          <a:prstGeom prst="rect">
            <a:avLst/>
          </a:prstGeom>
          <a:noFill/>
          <a:ln w="25400">
            <a:solidFill>
              <a:schemeClr val="accent1">
                <a:shade val="50000"/>
              </a:schemeClr>
            </a:solidFill>
          </a:ln>
        </p:spPr>
        <p:txBody>
          <a:bodyPr wrap="none" rtlCol="0">
            <a:spAutoFit/>
          </a:bodyPr>
          <a:lstStyle/>
          <a:p>
            <a:r>
              <a:rPr lang="en-GB" sz="1600"/>
              <a:t>This table does not account for date opened, some sites have been </a:t>
            </a:r>
          </a:p>
          <a:p>
            <a:r>
              <a:rPr lang="en-GB" sz="1600"/>
              <a:t>recruiting longer than others.</a:t>
            </a:r>
          </a:p>
          <a:p>
            <a:endParaRPr lang="en-GB" sz="1600"/>
          </a:p>
          <a:p>
            <a:r>
              <a:rPr lang="en-GB" sz="1600"/>
              <a:t>Discrepancies in infants born at target gestation vs infants</a:t>
            </a:r>
          </a:p>
          <a:p>
            <a:r>
              <a:rPr lang="en-GB" sz="1600"/>
              <a:t>randomised are due to delays in screening logs being uploaded</a:t>
            </a:r>
          </a:p>
          <a:p>
            <a:endParaRPr lang="en-GB" sz="1600"/>
          </a:p>
          <a:p>
            <a:r>
              <a:rPr lang="en-GB" sz="1600"/>
              <a:t>Data downloaded Oct 2022 </a:t>
            </a:r>
          </a:p>
        </p:txBody>
      </p:sp>
    </p:spTree>
    <p:extLst>
      <p:ext uri="{BB962C8B-B14F-4D97-AF65-F5344CB8AC3E}">
        <p14:creationId xmlns:p14="http://schemas.microsoft.com/office/powerpoint/2010/main" val="234405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58678B-637E-4F8F-9677-D5711AE96CA6}"/>
              </a:ext>
            </a:extLst>
          </p:cNvPr>
          <p:cNvSpPr txBox="1"/>
          <p:nvPr/>
        </p:nvSpPr>
        <p:spPr>
          <a:xfrm>
            <a:off x="647081" y="233075"/>
            <a:ext cx="11311957" cy="584775"/>
          </a:xfrm>
          <a:prstGeom prst="rect">
            <a:avLst/>
          </a:prstGeom>
          <a:noFill/>
        </p:spPr>
        <p:txBody>
          <a:bodyPr wrap="square" rtlCol="0">
            <a:spAutoFit/>
          </a:bodyPr>
          <a:lstStyle/>
          <a:p>
            <a:pPr algn="ctr"/>
            <a:r>
              <a:rPr lang="en-GB" sz="3200" b="1">
                <a:solidFill>
                  <a:srgbClr val="7030A0"/>
                </a:solidFill>
              </a:rPr>
              <a:t>What is the Local View on FEED1 Recruitment?</a:t>
            </a:r>
          </a:p>
        </p:txBody>
      </p:sp>
      <p:sp>
        <p:nvSpPr>
          <p:cNvPr id="3" name="Content Placeholder 2">
            <a:extLst>
              <a:ext uri="{FF2B5EF4-FFF2-40B4-BE49-F238E27FC236}">
                <a16:creationId xmlns:a16="http://schemas.microsoft.com/office/drawing/2014/main" id="{33199873-3E41-4A8B-A388-2D3DB7541741}"/>
              </a:ext>
            </a:extLst>
          </p:cNvPr>
          <p:cNvSpPr txBox="1">
            <a:spLocks/>
          </p:cNvSpPr>
          <p:nvPr/>
        </p:nvSpPr>
        <p:spPr>
          <a:xfrm>
            <a:off x="1045259" y="1402544"/>
            <a:ext cx="10515600" cy="4351338"/>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Arial"/>
                <a:cs typeface="Arial"/>
              </a:rPr>
              <a:t>Are your team members happy to recruit babies at 30, 31, 32 weeks into the trial?</a:t>
            </a:r>
          </a:p>
          <a:p>
            <a:pPr marL="0" indent="0">
              <a:buNone/>
            </a:pPr>
            <a:endParaRPr lang="en-GB" sz="2000">
              <a:latin typeface="Arial" panose="020B0604020202020204" pitchFamily="34" charset="0"/>
              <a:cs typeface="Arial" panose="020B0604020202020204" pitchFamily="34" charset="0"/>
            </a:endParaRPr>
          </a:p>
          <a:p>
            <a:r>
              <a:rPr lang="en-GB" sz="2000">
                <a:latin typeface="Arial"/>
                <a:cs typeface="Arial"/>
              </a:rPr>
              <a:t>Are your team aware that babies who are small for their gestational age can be recruited if they don’t have reverse end diastolic flow?</a:t>
            </a:r>
          </a:p>
          <a:p>
            <a:pPr marL="0" indent="0">
              <a:buNone/>
            </a:pPr>
            <a:endParaRPr lang="en-GB" sz="2000">
              <a:latin typeface="Arial" panose="020B0604020202020204" pitchFamily="34" charset="0"/>
              <a:cs typeface="Arial" panose="020B0604020202020204" pitchFamily="34" charset="0"/>
            </a:endParaRPr>
          </a:p>
          <a:p>
            <a:r>
              <a:rPr lang="en-GB" sz="2000">
                <a:latin typeface="Arial"/>
                <a:cs typeface="Arial"/>
              </a:rPr>
              <a:t>Are your team happy to recruit babies on mechanical support such as CPAP or mechanical ventilation?</a:t>
            </a:r>
          </a:p>
          <a:p>
            <a:pPr marL="0" indent="0">
              <a:buNone/>
            </a:pPr>
            <a:endParaRPr lang="en-GB" sz="2000">
              <a:latin typeface="Arial" panose="020B0604020202020204" pitchFamily="34" charset="0"/>
              <a:cs typeface="Arial" panose="020B0604020202020204" pitchFamily="34" charset="0"/>
            </a:endParaRPr>
          </a:p>
          <a:p>
            <a:r>
              <a:rPr lang="en-GB" sz="2000">
                <a:latin typeface="Arial"/>
                <a:cs typeface="Arial"/>
              </a:rPr>
              <a:t>Are your junior doctors/ANNP(s) happy to recruit out of hours and overnight?</a:t>
            </a:r>
          </a:p>
          <a:p>
            <a:pPr marL="0" indent="0">
              <a:buNone/>
            </a:pPr>
            <a:endParaRPr lang="en-GB" sz="2000">
              <a:latin typeface="Arial" panose="020B0604020202020204" pitchFamily="34" charset="0"/>
              <a:cs typeface="Arial" panose="020B0604020202020204" pitchFamily="34" charset="0"/>
            </a:endParaRPr>
          </a:p>
          <a:p>
            <a:r>
              <a:rPr lang="en-GB" sz="2000">
                <a:effectLst/>
                <a:latin typeface="Arial"/>
                <a:ea typeface="Calibri" panose="020F0502020204030204" pitchFamily="34" charset="0"/>
                <a:cs typeface="Arial"/>
              </a:rPr>
              <a:t>Do you have an adequate number of staff trained to take oral assent and randomise out-of-hours?</a:t>
            </a:r>
          </a:p>
          <a:p>
            <a:pPr marL="0" indent="0">
              <a:buNone/>
            </a:pP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79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58678B-637E-4F8F-9677-D5711AE96CA6}"/>
              </a:ext>
            </a:extLst>
          </p:cNvPr>
          <p:cNvSpPr txBox="1"/>
          <p:nvPr/>
        </p:nvSpPr>
        <p:spPr>
          <a:xfrm>
            <a:off x="0" y="220788"/>
            <a:ext cx="11311957" cy="584775"/>
          </a:xfrm>
          <a:prstGeom prst="rect">
            <a:avLst/>
          </a:prstGeom>
          <a:noFill/>
        </p:spPr>
        <p:txBody>
          <a:bodyPr wrap="square" lIns="91440" tIns="45720" rIns="91440" bIns="45720" rtlCol="0" anchor="t">
            <a:spAutoFit/>
          </a:bodyPr>
          <a:lstStyle/>
          <a:p>
            <a:pPr algn="ctr"/>
            <a:r>
              <a:rPr lang="en-GB" sz="3200" b="1">
                <a:solidFill>
                  <a:srgbClr val="7030A0"/>
                </a:solidFill>
              </a:rPr>
              <a:t>Equipoise Issues </a:t>
            </a:r>
          </a:p>
        </p:txBody>
      </p:sp>
      <p:sp>
        <p:nvSpPr>
          <p:cNvPr id="3" name="Star: 6 Points 2">
            <a:extLst>
              <a:ext uri="{FF2B5EF4-FFF2-40B4-BE49-F238E27FC236}">
                <a16:creationId xmlns:a16="http://schemas.microsoft.com/office/drawing/2014/main" id="{34FD1D02-941F-4A2F-B18F-EFD251DB31DC}"/>
              </a:ext>
            </a:extLst>
          </p:cNvPr>
          <p:cNvSpPr/>
          <p:nvPr/>
        </p:nvSpPr>
        <p:spPr>
          <a:xfrm>
            <a:off x="436991" y="1181499"/>
            <a:ext cx="1950177" cy="1945407"/>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Birthweight </a:t>
            </a:r>
          </a:p>
        </p:txBody>
      </p:sp>
      <p:sp>
        <p:nvSpPr>
          <p:cNvPr id="5" name="Star: 6 Points 4">
            <a:extLst>
              <a:ext uri="{FF2B5EF4-FFF2-40B4-BE49-F238E27FC236}">
                <a16:creationId xmlns:a16="http://schemas.microsoft.com/office/drawing/2014/main" id="{C7F1B7C7-0917-4F5A-9340-77C1F05A2D5C}"/>
              </a:ext>
            </a:extLst>
          </p:cNvPr>
          <p:cNvSpPr/>
          <p:nvPr/>
        </p:nvSpPr>
        <p:spPr>
          <a:xfrm>
            <a:off x="436992" y="3429000"/>
            <a:ext cx="1950177" cy="1945407"/>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Respiratory Support</a:t>
            </a:r>
          </a:p>
        </p:txBody>
      </p:sp>
      <p:sp>
        <p:nvSpPr>
          <p:cNvPr id="10" name="Content Placeholder 2">
            <a:extLst>
              <a:ext uri="{FF2B5EF4-FFF2-40B4-BE49-F238E27FC236}">
                <a16:creationId xmlns:a16="http://schemas.microsoft.com/office/drawing/2014/main" id="{A9A8DC67-E9B7-426D-9CEB-229527B0F297}"/>
              </a:ext>
            </a:extLst>
          </p:cNvPr>
          <p:cNvSpPr txBox="1">
            <a:spLocks/>
          </p:cNvSpPr>
          <p:nvPr/>
        </p:nvSpPr>
        <p:spPr>
          <a:xfrm>
            <a:off x="1951629" y="1711386"/>
            <a:ext cx="5895834" cy="107275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600">
                <a:latin typeface="Arial"/>
                <a:cs typeface="Arial"/>
              </a:rPr>
              <a:t>Mean birthweight of babies in the trial is </a:t>
            </a:r>
            <a:r>
              <a:rPr lang="en-GB" sz="1600" b="1">
                <a:latin typeface="Arial"/>
                <a:cs typeface="Arial"/>
              </a:rPr>
              <a:t>1615g</a:t>
            </a:r>
            <a:endParaRPr lang="en-GB" sz="1600" b="1">
              <a:latin typeface="Arial" panose="020B0604020202020204" pitchFamily="34" charset="0"/>
              <a:cs typeface="Arial" panose="020B0604020202020204" pitchFamily="34" charset="0"/>
            </a:endParaRPr>
          </a:p>
          <a:p>
            <a:pPr lvl="1"/>
            <a:r>
              <a:rPr lang="en-GB" sz="1600">
                <a:latin typeface="Arial"/>
                <a:cs typeface="Arial"/>
              </a:rPr>
              <a:t>The </a:t>
            </a:r>
            <a:r>
              <a:rPr lang="en-GB" sz="1600" b="1">
                <a:latin typeface="Arial"/>
                <a:cs typeface="Arial"/>
              </a:rPr>
              <a:t>range</a:t>
            </a:r>
            <a:r>
              <a:rPr lang="en-GB" sz="1600">
                <a:latin typeface="Arial"/>
                <a:cs typeface="Arial"/>
              </a:rPr>
              <a:t> is </a:t>
            </a:r>
            <a:r>
              <a:rPr lang="en-GB" sz="1600" u="sng">
                <a:latin typeface="Arial"/>
                <a:cs typeface="Arial"/>
              </a:rPr>
              <a:t>800g-2500g</a:t>
            </a:r>
          </a:p>
          <a:p>
            <a:pPr lvl="1"/>
            <a:r>
              <a:rPr lang="en-GB" sz="1600" b="1">
                <a:latin typeface="Arial"/>
                <a:cs typeface="Arial"/>
              </a:rPr>
              <a:t>12% </a:t>
            </a:r>
            <a:r>
              <a:rPr lang="en-GB" sz="1600">
                <a:latin typeface="Arial"/>
                <a:cs typeface="Arial"/>
              </a:rPr>
              <a:t>of the sample are in the &lt;10</a:t>
            </a:r>
            <a:r>
              <a:rPr lang="en-GB" sz="1600" baseline="30000">
                <a:latin typeface="Arial"/>
                <a:cs typeface="Arial"/>
              </a:rPr>
              <a:t>th centile </a:t>
            </a:r>
            <a:r>
              <a:rPr lang="en-GB" sz="1600">
                <a:latin typeface="Arial"/>
                <a:cs typeface="Arial"/>
              </a:rPr>
              <a:t>birth weight </a:t>
            </a:r>
            <a:endParaRPr lang="en-GB" sz="1600">
              <a:latin typeface="Arial" panose="020B0604020202020204" pitchFamily="34" charset="0"/>
              <a:cs typeface="Arial" panose="020B0604020202020204" pitchFamily="34" charset="0"/>
            </a:endParaRPr>
          </a:p>
          <a:p>
            <a:pPr marL="457200" lvl="1" indent="0">
              <a:buNone/>
            </a:pPr>
            <a:endParaRPr lang="en-GB" sz="160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84BFE758-DC70-46E3-AB3A-0CEEEE3EE33F}"/>
              </a:ext>
            </a:extLst>
          </p:cNvPr>
          <p:cNvSpPr txBox="1">
            <a:spLocks/>
          </p:cNvSpPr>
          <p:nvPr/>
        </p:nvSpPr>
        <p:spPr>
          <a:xfrm>
            <a:off x="1951628" y="3731095"/>
            <a:ext cx="7154931" cy="200387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600" b="1" dirty="0">
                <a:latin typeface="Arial"/>
                <a:cs typeface="Arial"/>
              </a:rPr>
              <a:t>Mechanical ventilation</a:t>
            </a:r>
            <a:r>
              <a:rPr lang="en-GB" sz="1600" dirty="0">
                <a:latin typeface="Arial"/>
                <a:cs typeface="Arial"/>
              </a:rPr>
              <a:t>: 7% (n=62)</a:t>
            </a:r>
          </a:p>
          <a:p>
            <a:pPr lvl="1"/>
            <a:r>
              <a:rPr lang="en-GB" sz="1600" b="1" dirty="0">
                <a:latin typeface="Arial"/>
                <a:cs typeface="Arial"/>
              </a:rPr>
              <a:t>CPAP</a:t>
            </a:r>
            <a:r>
              <a:rPr lang="en-GB" sz="1600" dirty="0">
                <a:latin typeface="Arial"/>
                <a:cs typeface="Arial"/>
              </a:rPr>
              <a:t>: 69% (n=585) </a:t>
            </a:r>
            <a:endParaRPr lang="en-GB" sz="1600" dirty="0">
              <a:latin typeface="Arial" panose="020B0604020202020204" pitchFamily="34" charset="0"/>
              <a:cs typeface="Arial" panose="020B0604020202020204" pitchFamily="34" charset="0"/>
            </a:endParaRPr>
          </a:p>
          <a:p>
            <a:pPr lvl="1"/>
            <a:r>
              <a:rPr lang="en-GB" sz="1600" b="1" dirty="0">
                <a:latin typeface="Arial"/>
                <a:cs typeface="Arial"/>
              </a:rPr>
              <a:t>High flow</a:t>
            </a:r>
            <a:r>
              <a:rPr lang="en-GB" sz="1600" dirty="0">
                <a:latin typeface="Arial"/>
                <a:cs typeface="Arial"/>
              </a:rPr>
              <a:t>: 21% (n=178)</a:t>
            </a:r>
          </a:p>
          <a:p>
            <a:pPr lvl="1"/>
            <a:r>
              <a:rPr lang="en-GB" sz="1600" b="1" dirty="0">
                <a:latin typeface="Arial"/>
                <a:cs typeface="Arial"/>
              </a:rPr>
              <a:t>Supplemental oxygen</a:t>
            </a:r>
            <a:r>
              <a:rPr lang="en-GB" sz="1600" dirty="0">
                <a:latin typeface="Arial"/>
                <a:cs typeface="Arial"/>
              </a:rPr>
              <a:t>: 6% (n=52)</a:t>
            </a:r>
          </a:p>
          <a:p>
            <a:pPr lvl="1"/>
            <a:r>
              <a:rPr lang="en-GB" sz="1600" b="1" dirty="0">
                <a:latin typeface="Arial"/>
                <a:cs typeface="Arial"/>
              </a:rPr>
              <a:t>Heart rate &gt;100 at 5 min</a:t>
            </a:r>
            <a:r>
              <a:rPr lang="en-GB" sz="1600" dirty="0">
                <a:latin typeface="Arial"/>
                <a:cs typeface="Arial"/>
              </a:rPr>
              <a:t>: 95% (n=1013)</a:t>
            </a:r>
          </a:p>
          <a:p>
            <a:pPr lvl="1"/>
            <a:r>
              <a:rPr lang="en-GB" sz="1600" b="1">
                <a:latin typeface="Arial"/>
                <a:cs typeface="Arial"/>
              </a:rPr>
              <a:t>Worse base excess in first 24 hrs</a:t>
            </a:r>
            <a:r>
              <a:rPr lang="en-GB" sz="1600">
                <a:latin typeface="Arial"/>
                <a:cs typeface="Arial"/>
              </a:rPr>
              <a:t>: -3.7 (Mean) </a:t>
            </a:r>
            <a:endParaRPr lang="en-GB" sz="1600">
              <a:latin typeface="Arial" panose="020B0604020202020204" pitchFamily="34" charset="0"/>
              <a:cs typeface="Arial" panose="020B0604020202020204" pitchFamily="34" charset="0"/>
            </a:endParaRPr>
          </a:p>
          <a:p>
            <a:pPr marL="457200" lvl="1" indent="0">
              <a:buNone/>
            </a:pPr>
            <a:endParaRPr lang="en-GB" sz="160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p:txBody>
      </p:sp>
      <p:sp>
        <p:nvSpPr>
          <p:cNvPr id="12" name="Star: 6 Points 11">
            <a:extLst>
              <a:ext uri="{FF2B5EF4-FFF2-40B4-BE49-F238E27FC236}">
                <a16:creationId xmlns:a16="http://schemas.microsoft.com/office/drawing/2014/main" id="{86D7C4A4-98FE-41F3-B225-C1D57001810E}"/>
              </a:ext>
            </a:extLst>
          </p:cNvPr>
          <p:cNvSpPr/>
          <p:nvPr/>
        </p:nvSpPr>
        <p:spPr>
          <a:xfrm>
            <a:off x="8835090" y="370998"/>
            <a:ext cx="1950177" cy="1945407"/>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Challenges within the team?</a:t>
            </a:r>
          </a:p>
        </p:txBody>
      </p:sp>
      <p:sp>
        <p:nvSpPr>
          <p:cNvPr id="14" name="Star: 6 Points 13">
            <a:extLst>
              <a:ext uri="{FF2B5EF4-FFF2-40B4-BE49-F238E27FC236}">
                <a16:creationId xmlns:a16="http://schemas.microsoft.com/office/drawing/2014/main" id="{CD621D8F-578D-4049-A5C5-0973D737C00B}"/>
              </a:ext>
            </a:extLst>
          </p:cNvPr>
          <p:cNvSpPr/>
          <p:nvPr/>
        </p:nvSpPr>
        <p:spPr>
          <a:xfrm>
            <a:off x="7490548" y="2316405"/>
            <a:ext cx="1950177" cy="1945407"/>
          </a:xfrm>
          <a:prstGeom prst="star6">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Guidelines that conflict with the trial protocol?  </a:t>
            </a:r>
          </a:p>
        </p:txBody>
      </p:sp>
      <p:sp>
        <p:nvSpPr>
          <p:cNvPr id="15" name="Star: 6 Points 14">
            <a:extLst>
              <a:ext uri="{FF2B5EF4-FFF2-40B4-BE49-F238E27FC236}">
                <a16:creationId xmlns:a16="http://schemas.microsoft.com/office/drawing/2014/main" id="{93DCD900-F62B-4920-ABBC-3596A59E9737}"/>
              </a:ext>
            </a:extLst>
          </p:cNvPr>
          <p:cNvSpPr/>
          <p:nvPr/>
        </p:nvSpPr>
        <p:spPr>
          <a:xfrm>
            <a:off x="10081648" y="2176388"/>
            <a:ext cx="1950177" cy="1945407"/>
          </a:xfrm>
          <a:prstGeom prst="star6">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Strong opinion formers reluctant to randomise?</a:t>
            </a:r>
          </a:p>
        </p:txBody>
      </p:sp>
      <p:sp>
        <p:nvSpPr>
          <p:cNvPr id="16" name="Star: 6 Points 15">
            <a:extLst>
              <a:ext uri="{FF2B5EF4-FFF2-40B4-BE49-F238E27FC236}">
                <a16:creationId xmlns:a16="http://schemas.microsoft.com/office/drawing/2014/main" id="{FA39AB68-194C-4297-A5D9-403D73B31CDF}"/>
              </a:ext>
            </a:extLst>
          </p:cNvPr>
          <p:cNvSpPr/>
          <p:nvPr/>
        </p:nvSpPr>
        <p:spPr>
          <a:xfrm>
            <a:off x="9000457" y="3988033"/>
            <a:ext cx="1950177" cy="1945407"/>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Could using the data presented here help?</a:t>
            </a:r>
          </a:p>
        </p:txBody>
      </p:sp>
      <p:cxnSp>
        <p:nvCxnSpPr>
          <p:cNvPr id="17" name="Straight Arrow Connector 16">
            <a:extLst>
              <a:ext uri="{FF2B5EF4-FFF2-40B4-BE49-F238E27FC236}">
                <a16:creationId xmlns:a16="http://schemas.microsoft.com/office/drawing/2014/main" id="{57480BCF-0E81-476A-B37E-A0AA136D0EFB}"/>
              </a:ext>
            </a:extLst>
          </p:cNvPr>
          <p:cNvCxnSpPr>
            <a:cxnSpLocks/>
          </p:cNvCxnSpPr>
          <p:nvPr/>
        </p:nvCxnSpPr>
        <p:spPr>
          <a:xfrm flipH="1">
            <a:off x="9051167" y="2021814"/>
            <a:ext cx="271468" cy="513851"/>
          </a:xfrm>
          <a:prstGeom prst="straightConnector1">
            <a:avLst/>
          </a:prstGeom>
          <a:ln w="539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404E4E9-16C8-45CD-BBC9-5D7666E7B854}"/>
              </a:ext>
            </a:extLst>
          </p:cNvPr>
          <p:cNvCxnSpPr>
            <a:cxnSpLocks/>
          </p:cNvCxnSpPr>
          <p:nvPr/>
        </p:nvCxnSpPr>
        <p:spPr>
          <a:xfrm>
            <a:off x="10376105" y="2059479"/>
            <a:ext cx="332473" cy="394849"/>
          </a:xfrm>
          <a:prstGeom prst="straightConnector1">
            <a:avLst/>
          </a:prstGeom>
          <a:ln w="539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FFACDE-E321-4741-BDF2-7B2B623FDA2E}"/>
              </a:ext>
            </a:extLst>
          </p:cNvPr>
          <p:cNvCxnSpPr>
            <a:cxnSpLocks/>
          </p:cNvCxnSpPr>
          <p:nvPr/>
        </p:nvCxnSpPr>
        <p:spPr>
          <a:xfrm>
            <a:off x="9869441" y="2535665"/>
            <a:ext cx="0" cy="1246585"/>
          </a:xfrm>
          <a:prstGeom prst="straightConnector1">
            <a:avLst/>
          </a:prstGeom>
          <a:ln w="539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7DBF78AF-98E2-30CA-F5D4-A19AE9EEB254}"/>
              </a:ext>
            </a:extLst>
          </p:cNvPr>
          <p:cNvSpPr txBox="1">
            <a:spLocks/>
          </p:cNvSpPr>
          <p:nvPr/>
        </p:nvSpPr>
        <p:spPr>
          <a:xfrm>
            <a:off x="3978836" y="6269008"/>
            <a:ext cx="3092250" cy="296381"/>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sz="1600">
                <a:latin typeface="Arial"/>
                <a:cs typeface="Arial"/>
              </a:rPr>
              <a:t>Data collected Oct 2022 </a:t>
            </a:r>
          </a:p>
          <a:p>
            <a:pPr marL="457200" lvl="1" indent="0">
              <a:buNone/>
            </a:pPr>
            <a:endParaRPr lang="en-GB" sz="160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251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58678B-637E-4F8F-9677-D5711AE96CA6}"/>
              </a:ext>
            </a:extLst>
          </p:cNvPr>
          <p:cNvSpPr txBox="1"/>
          <p:nvPr/>
        </p:nvSpPr>
        <p:spPr>
          <a:xfrm>
            <a:off x="647081" y="110245"/>
            <a:ext cx="11311957" cy="584775"/>
          </a:xfrm>
          <a:prstGeom prst="rect">
            <a:avLst/>
          </a:prstGeom>
          <a:noFill/>
        </p:spPr>
        <p:txBody>
          <a:bodyPr wrap="square" rtlCol="0">
            <a:spAutoFit/>
          </a:bodyPr>
          <a:lstStyle/>
          <a:p>
            <a:pPr algn="ctr"/>
            <a:r>
              <a:rPr lang="en-GB" sz="3200" b="1">
                <a:solidFill>
                  <a:srgbClr val="7030A0"/>
                </a:solidFill>
              </a:rPr>
              <a:t>Who Makes Consent Approaches?</a:t>
            </a:r>
          </a:p>
        </p:txBody>
      </p:sp>
      <p:sp>
        <p:nvSpPr>
          <p:cNvPr id="3" name="Content Placeholder 2">
            <a:extLst>
              <a:ext uri="{FF2B5EF4-FFF2-40B4-BE49-F238E27FC236}">
                <a16:creationId xmlns:a16="http://schemas.microsoft.com/office/drawing/2014/main" id="{53C62F29-0E8D-4E38-A17C-1D788BA16354}"/>
              </a:ext>
            </a:extLst>
          </p:cNvPr>
          <p:cNvSpPr txBox="1">
            <a:spLocks/>
          </p:cNvSpPr>
          <p:nvPr/>
        </p:nvSpPr>
        <p:spPr>
          <a:xfrm>
            <a:off x="2947381" y="1185602"/>
            <a:ext cx="6297237" cy="1477328"/>
          </a:xfrm>
          <a:prstGeom prst="rect">
            <a:avLst/>
          </a:prstGeom>
          <a:ln w="31750">
            <a:solidFill>
              <a:srgbClr val="7030A0"/>
            </a:solid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Arial" panose="020B0604020202020204" pitchFamily="34" charset="0"/>
                <a:cs typeface="Arial" panose="020B0604020202020204" pitchFamily="34" charset="0"/>
              </a:rPr>
              <a:t>In your team – who….</a:t>
            </a:r>
          </a:p>
          <a:p>
            <a:pPr lvl="1"/>
            <a:r>
              <a:rPr lang="en-GB" sz="2000">
                <a:latin typeface="Arial" panose="020B0604020202020204" pitchFamily="34" charset="0"/>
                <a:cs typeface="Arial" panose="020B0604020202020204" pitchFamily="34" charset="0"/>
              </a:rPr>
              <a:t>Is responsible for identifying potential participants?</a:t>
            </a:r>
          </a:p>
          <a:p>
            <a:pPr lvl="1"/>
            <a:r>
              <a:rPr lang="en-GB" sz="2000">
                <a:latin typeface="Arial" panose="020B0604020202020204" pitchFamily="34" charset="0"/>
                <a:cs typeface="Arial" panose="020B0604020202020204" pitchFamily="34" charset="0"/>
              </a:rPr>
              <a:t>Actually has the conversation?</a:t>
            </a:r>
          </a:p>
          <a:p>
            <a:pPr lvl="1"/>
            <a:r>
              <a:rPr lang="en-GB" sz="2000">
                <a:latin typeface="Arial" panose="020B0604020202020204" pitchFamily="34" charset="0"/>
                <a:cs typeface="Arial" panose="020B0604020202020204" pitchFamily="34" charset="0"/>
              </a:rPr>
              <a:t>Is trained to deliver consent?</a:t>
            </a:r>
          </a:p>
          <a:p>
            <a:pPr lvl="2"/>
            <a:endParaRPr lang="en-GB">
              <a:latin typeface="Arial" panose="020B0604020202020204" pitchFamily="34" charset="0"/>
              <a:cs typeface="Arial" panose="020B0604020202020204" pitchFamily="34" charset="0"/>
            </a:endParaRPr>
          </a:p>
          <a:p>
            <a:pPr lvl="2"/>
            <a:endParaRPr lang="en-GB">
              <a:latin typeface="Arial" panose="020B0604020202020204" pitchFamily="34" charset="0"/>
              <a:cs typeface="Arial" panose="020B0604020202020204" pitchFamily="34" charset="0"/>
            </a:endParaRPr>
          </a:p>
          <a:p>
            <a:pPr lvl="2"/>
            <a:endParaRPr lang="en-GB">
              <a:latin typeface="Arial" panose="020B0604020202020204" pitchFamily="34" charset="0"/>
              <a:cs typeface="Arial" panose="020B0604020202020204" pitchFamily="34" charset="0"/>
            </a:endParaRPr>
          </a:p>
          <a:p>
            <a:pPr lvl="2"/>
            <a:endParaRPr lang="en-GB">
              <a:latin typeface="Arial" panose="020B0604020202020204" pitchFamily="34" charset="0"/>
              <a:cs typeface="Arial" panose="020B0604020202020204" pitchFamily="34" charset="0"/>
            </a:endParaRPr>
          </a:p>
        </p:txBody>
      </p:sp>
      <p:sp>
        <p:nvSpPr>
          <p:cNvPr id="5" name="Star: 6 Points 4">
            <a:extLst>
              <a:ext uri="{FF2B5EF4-FFF2-40B4-BE49-F238E27FC236}">
                <a16:creationId xmlns:a16="http://schemas.microsoft.com/office/drawing/2014/main" id="{4DEA00BA-3D57-44F3-9960-E53D40DCFE7C}"/>
              </a:ext>
            </a:extLst>
          </p:cNvPr>
          <p:cNvSpPr/>
          <p:nvPr/>
        </p:nvSpPr>
        <p:spPr>
          <a:xfrm>
            <a:off x="347848" y="2282347"/>
            <a:ext cx="2353873" cy="2293306"/>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Is your consent/assent team too small?</a:t>
            </a:r>
          </a:p>
        </p:txBody>
      </p:sp>
      <p:sp>
        <p:nvSpPr>
          <p:cNvPr id="2" name="TextBox 1">
            <a:extLst>
              <a:ext uri="{FF2B5EF4-FFF2-40B4-BE49-F238E27FC236}">
                <a16:creationId xmlns:a16="http://schemas.microsoft.com/office/drawing/2014/main" id="{22B19E63-CC48-43E2-B064-CA708C0C56A0}"/>
              </a:ext>
            </a:extLst>
          </p:cNvPr>
          <p:cNvSpPr txBox="1"/>
          <p:nvPr/>
        </p:nvSpPr>
        <p:spPr>
          <a:xfrm>
            <a:off x="2633670" y="3238973"/>
            <a:ext cx="3193576" cy="369332"/>
          </a:xfrm>
          <a:prstGeom prst="rect">
            <a:avLst/>
          </a:prstGeom>
          <a:noFill/>
        </p:spPr>
        <p:txBody>
          <a:bodyPr wrap="square" rtlCol="0">
            <a:spAutoFit/>
          </a:bodyPr>
          <a:lstStyle/>
          <a:p>
            <a:r>
              <a:rPr lang="en-GB">
                <a:solidFill>
                  <a:srgbClr val="7030A0"/>
                </a:solidFill>
                <a:latin typeface="Arial" panose="020B0604020202020204" pitchFamily="34" charset="0"/>
                <a:cs typeface="Arial" panose="020B0604020202020204" pitchFamily="34" charset="0"/>
              </a:rPr>
              <a:t>Not enough hours in the day </a:t>
            </a:r>
          </a:p>
        </p:txBody>
      </p:sp>
      <p:sp>
        <p:nvSpPr>
          <p:cNvPr id="6" name="Star: 6 Points 5">
            <a:extLst>
              <a:ext uri="{FF2B5EF4-FFF2-40B4-BE49-F238E27FC236}">
                <a16:creationId xmlns:a16="http://schemas.microsoft.com/office/drawing/2014/main" id="{5838C5FA-C3E5-4738-A61F-759256B5BA89}"/>
              </a:ext>
            </a:extLst>
          </p:cNvPr>
          <p:cNvSpPr/>
          <p:nvPr/>
        </p:nvSpPr>
        <p:spPr>
          <a:xfrm>
            <a:off x="4230458" y="4010934"/>
            <a:ext cx="2353873" cy="2293306"/>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Is your assent/consent team too large?</a:t>
            </a:r>
          </a:p>
        </p:txBody>
      </p:sp>
      <p:sp>
        <p:nvSpPr>
          <p:cNvPr id="7" name="TextBox 6">
            <a:extLst>
              <a:ext uri="{FF2B5EF4-FFF2-40B4-BE49-F238E27FC236}">
                <a16:creationId xmlns:a16="http://schemas.microsoft.com/office/drawing/2014/main" id="{74A66BA9-0FEE-469F-B55D-C62E467B332F}"/>
              </a:ext>
            </a:extLst>
          </p:cNvPr>
          <p:cNvSpPr txBox="1"/>
          <p:nvPr/>
        </p:nvSpPr>
        <p:spPr>
          <a:xfrm>
            <a:off x="6584331" y="4972921"/>
            <a:ext cx="3878171" cy="369332"/>
          </a:xfrm>
          <a:prstGeom prst="rect">
            <a:avLst/>
          </a:prstGeom>
          <a:noFill/>
        </p:spPr>
        <p:txBody>
          <a:bodyPr wrap="square" rtlCol="0">
            <a:spAutoFit/>
          </a:bodyPr>
          <a:lstStyle/>
          <a:p>
            <a:r>
              <a:rPr lang="en-GB">
                <a:solidFill>
                  <a:srgbClr val="7030A0"/>
                </a:solidFill>
                <a:latin typeface="Arial" panose="020B0604020202020204" pitchFamily="34" charset="0"/>
                <a:cs typeface="Arial" panose="020B0604020202020204" pitchFamily="34" charset="0"/>
              </a:rPr>
              <a:t>Hard to keep staff turnover covered</a:t>
            </a:r>
          </a:p>
        </p:txBody>
      </p:sp>
    </p:spTree>
    <p:extLst>
      <p:ext uri="{BB962C8B-B14F-4D97-AF65-F5344CB8AC3E}">
        <p14:creationId xmlns:p14="http://schemas.microsoft.com/office/powerpoint/2010/main" val="260786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7583" y="6178419"/>
            <a:ext cx="12253291" cy="625124"/>
            <a:chOff x="-1797583" y="6178419"/>
            <a:chExt cx="12253291" cy="625124"/>
          </a:xfrm>
        </p:grpSpPr>
        <p:sp>
          <p:nvSpPr>
            <p:cNvPr id="3" name="TextBox 2">
              <a:extLst>
                <a:ext uri="{FF2B5EF4-FFF2-40B4-BE49-F238E27FC236}">
                  <a16:creationId xmlns:a16="http://schemas.microsoft.com/office/drawing/2014/main" id="{1158678B-637E-4F8F-9677-D5711AE96CA6}"/>
                </a:ext>
              </a:extLst>
            </p:cNvPr>
            <p:cNvSpPr txBox="1"/>
            <p:nvPr/>
          </p:nvSpPr>
          <p:spPr>
            <a:xfrm>
              <a:off x="-1797583" y="6178419"/>
              <a:ext cx="8789616" cy="584775"/>
            </a:xfrm>
            <a:prstGeom prst="rect">
              <a:avLst/>
            </a:prstGeom>
            <a:noFill/>
          </p:spPr>
          <p:txBody>
            <a:bodyPr wrap="square" lIns="91440" tIns="45720" rIns="91440" bIns="45720" rtlCol="0" anchor="t">
              <a:spAutoFit/>
            </a:bodyPr>
            <a:lstStyle/>
            <a:p>
              <a:pPr algn="ctr"/>
              <a:r>
                <a:rPr lang="en-GB" sz="3200" b="1" dirty="0">
                  <a:solidFill>
                    <a:srgbClr val="7030A0"/>
                  </a:solidFill>
                </a:rPr>
                <a:t>Are You a Low Assent Site? </a:t>
              </a:r>
            </a:p>
          </p:txBody>
        </p:sp>
        <p:sp>
          <p:nvSpPr>
            <p:cNvPr id="4" name="TextBox 3">
              <a:extLst>
                <a:ext uri="{FF2B5EF4-FFF2-40B4-BE49-F238E27FC236}">
                  <a16:creationId xmlns:a16="http://schemas.microsoft.com/office/drawing/2014/main" id="{199AA6DD-69DC-0679-AB3C-7BBBE67EC1DA}"/>
                </a:ext>
              </a:extLst>
            </p:cNvPr>
            <p:cNvSpPr txBox="1"/>
            <p:nvPr/>
          </p:nvSpPr>
          <p:spPr>
            <a:xfrm>
              <a:off x="5599379" y="6201771"/>
              <a:ext cx="4856329" cy="369332"/>
            </a:xfrm>
            <a:prstGeom prst="rect">
              <a:avLst/>
            </a:prstGeom>
            <a:noFill/>
          </p:spPr>
          <p:txBody>
            <a:bodyPr wrap="none" rtlCol="0">
              <a:spAutoFit/>
            </a:bodyPr>
            <a:lstStyle/>
            <a:p>
              <a:pPr algn="ctr"/>
              <a:r>
                <a:rPr lang="en-GB" b="1" dirty="0">
                  <a:solidFill>
                    <a:srgbClr val="7030A0"/>
                  </a:solidFill>
                </a:rPr>
                <a:t>Is the assent/consent balance right for your site?</a:t>
              </a:r>
            </a:p>
          </p:txBody>
        </p:sp>
        <p:sp>
          <p:nvSpPr>
            <p:cNvPr id="5" name="TextBox 4">
              <a:extLst>
                <a:ext uri="{FF2B5EF4-FFF2-40B4-BE49-F238E27FC236}">
                  <a16:creationId xmlns:a16="http://schemas.microsoft.com/office/drawing/2014/main" id="{199AA6DD-69DC-0679-AB3C-7BBBE67EC1DA}"/>
                </a:ext>
              </a:extLst>
            </p:cNvPr>
            <p:cNvSpPr txBox="1"/>
            <p:nvPr/>
          </p:nvSpPr>
          <p:spPr>
            <a:xfrm>
              <a:off x="5612631" y="6434211"/>
              <a:ext cx="3389902" cy="369332"/>
            </a:xfrm>
            <a:prstGeom prst="rect">
              <a:avLst/>
            </a:prstGeom>
            <a:noFill/>
          </p:spPr>
          <p:txBody>
            <a:bodyPr wrap="none" rtlCol="0">
              <a:spAutoFit/>
            </a:bodyPr>
            <a:lstStyle/>
            <a:p>
              <a:pPr algn="ctr"/>
              <a:r>
                <a:rPr lang="en-GB" b="1" dirty="0">
                  <a:solidFill>
                    <a:srgbClr val="7030A0"/>
                  </a:solidFill>
                </a:rPr>
                <a:t>If not can you make any changes?</a:t>
              </a:r>
            </a:p>
          </p:txBody>
        </p:sp>
      </p:grpSp>
      <p:grpSp>
        <p:nvGrpSpPr>
          <p:cNvPr id="6" name="Group 5"/>
          <p:cNvGrpSpPr/>
          <p:nvPr/>
        </p:nvGrpSpPr>
        <p:grpSpPr>
          <a:xfrm>
            <a:off x="121399" y="49576"/>
            <a:ext cx="11901892" cy="646331"/>
            <a:chOff x="121399" y="49576"/>
            <a:chExt cx="11901892" cy="646331"/>
          </a:xfrm>
        </p:grpSpPr>
        <p:sp>
          <p:nvSpPr>
            <p:cNvPr id="7" name="TextBox 6">
              <a:extLst>
                <a:ext uri="{FF2B5EF4-FFF2-40B4-BE49-F238E27FC236}">
                  <a16:creationId xmlns:a16="http://schemas.microsoft.com/office/drawing/2014/main" id="{199AA6DD-69DC-0679-AB3C-7BBBE67EC1DA}"/>
                </a:ext>
              </a:extLst>
            </p:cNvPr>
            <p:cNvSpPr txBox="1"/>
            <p:nvPr/>
          </p:nvSpPr>
          <p:spPr>
            <a:xfrm>
              <a:off x="121399" y="188075"/>
              <a:ext cx="1165254" cy="369332"/>
            </a:xfrm>
            <a:prstGeom prst="rect">
              <a:avLst/>
            </a:prstGeom>
            <a:noFill/>
          </p:spPr>
          <p:txBody>
            <a:bodyPr wrap="square" rtlCol="0">
              <a:spAutoFit/>
            </a:bodyPr>
            <a:lstStyle/>
            <a:p>
              <a:r>
                <a:rPr lang="en-GB" b="1" dirty="0">
                  <a:solidFill>
                    <a:srgbClr val="7030A0"/>
                  </a:solidFill>
                </a:rPr>
                <a:t>Site Name</a:t>
              </a:r>
            </a:p>
          </p:txBody>
        </p:sp>
        <p:sp>
          <p:nvSpPr>
            <p:cNvPr id="8" name="TextBox 7">
              <a:extLst>
                <a:ext uri="{FF2B5EF4-FFF2-40B4-BE49-F238E27FC236}">
                  <a16:creationId xmlns:a16="http://schemas.microsoft.com/office/drawing/2014/main" id="{199AA6DD-69DC-0679-AB3C-7BBBE67EC1DA}"/>
                </a:ext>
              </a:extLst>
            </p:cNvPr>
            <p:cNvSpPr txBox="1"/>
            <p:nvPr/>
          </p:nvSpPr>
          <p:spPr>
            <a:xfrm>
              <a:off x="5972287" y="188075"/>
              <a:ext cx="1275410" cy="369332"/>
            </a:xfrm>
            <a:prstGeom prst="rect">
              <a:avLst/>
            </a:prstGeom>
            <a:noFill/>
          </p:spPr>
          <p:txBody>
            <a:bodyPr wrap="square" rtlCol="0">
              <a:spAutoFit/>
            </a:bodyPr>
            <a:lstStyle/>
            <a:p>
              <a:r>
                <a:rPr lang="en-GB" b="1" dirty="0">
                  <a:solidFill>
                    <a:srgbClr val="7030A0"/>
                  </a:solidFill>
                </a:rPr>
                <a:t>Site Name</a:t>
              </a:r>
            </a:p>
          </p:txBody>
        </p:sp>
        <p:sp>
          <p:nvSpPr>
            <p:cNvPr id="9" name="TextBox 8">
              <a:extLst>
                <a:ext uri="{FF2B5EF4-FFF2-40B4-BE49-F238E27FC236}">
                  <a16:creationId xmlns:a16="http://schemas.microsoft.com/office/drawing/2014/main" id="{199AA6DD-69DC-0679-AB3C-7BBBE67EC1DA}"/>
                </a:ext>
              </a:extLst>
            </p:cNvPr>
            <p:cNvSpPr txBox="1"/>
            <p:nvPr/>
          </p:nvSpPr>
          <p:spPr>
            <a:xfrm>
              <a:off x="3276796" y="49576"/>
              <a:ext cx="845022" cy="646331"/>
            </a:xfrm>
            <a:prstGeom prst="rect">
              <a:avLst/>
            </a:prstGeom>
            <a:noFill/>
          </p:spPr>
          <p:txBody>
            <a:bodyPr wrap="square" lIns="91440" tIns="45720" rIns="91440" bIns="45720" rtlCol="0" anchor="t">
              <a:spAutoFit/>
            </a:bodyPr>
            <a:lstStyle/>
            <a:p>
              <a:pPr algn="ctr"/>
              <a:r>
                <a:rPr lang="en-GB" b="1" dirty="0">
                  <a:solidFill>
                    <a:srgbClr val="7030A0"/>
                  </a:solidFill>
                </a:rPr>
                <a:t>% Oral assent</a:t>
              </a:r>
            </a:p>
          </p:txBody>
        </p:sp>
        <p:sp>
          <p:nvSpPr>
            <p:cNvPr id="10" name="TextBox 9">
              <a:extLst>
                <a:ext uri="{FF2B5EF4-FFF2-40B4-BE49-F238E27FC236}">
                  <a16:creationId xmlns:a16="http://schemas.microsoft.com/office/drawing/2014/main" id="{199AA6DD-69DC-0679-AB3C-7BBBE67EC1DA}"/>
                </a:ext>
              </a:extLst>
            </p:cNvPr>
            <p:cNvSpPr txBox="1"/>
            <p:nvPr/>
          </p:nvSpPr>
          <p:spPr>
            <a:xfrm>
              <a:off x="10036233" y="49576"/>
              <a:ext cx="865454" cy="646331"/>
            </a:xfrm>
            <a:prstGeom prst="rect">
              <a:avLst/>
            </a:prstGeom>
            <a:noFill/>
          </p:spPr>
          <p:txBody>
            <a:bodyPr wrap="square" lIns="91440" tIns="45720" rIns="91440" bIns="45720" rtlCol="0" anchor="t">
              <a:spAutoFit/>
            </a:bodyPr>
            <a:lstStyle/>
            <a:p>
              <a:pPr algn="ctr"/>
              <a:r>
                <a:rPr lang="en-GB" b="1" dirty="0">
                  <a:solidFill>
                    <a:srgbClr val="7030A0"/>
                  </a:solidFill>
                </a:rPr>
                <a:t>% Oral assent</a:t>
              </a:r>
            </a:p>
          </p:txBody>
        </p:sp>
        <p:sp>
          <p:nvSpPr>
            <p:cNvPr id="11" name="TextBox 10">
              <a:extLst>
                <a:ext uri="{FF2B5EF4-FFF2-40B4-BE49-F238E27FC236}">
                  <a16:creationId xmlns:a16="http://schemas.microsoft.com/office/drawing/2014/main" id="{199AA6DD-69DC-0679-AB3C-7BBBE67EC1DA}"/>
                </a:ext>
              </a:extLst>
            </p:cNvPr>
            <p:cNvSpPr txBox="1"/>
            <p:nvPr/>
          </p:nvSpPr>
          <p:spPr>
            <a:xfrm>
              <a:off x="11051860" y="49576"/>
              <a:ext cx="971431" cy="646331"/>
            </a:xfrm>
            <a:prstGeom prst="rect">
              <a:avLst/>
            </a:prstGeom>
            <a:noFill/>
          </p:spPr>
          <p:txBody>
            <a:bodyPr wrap="square" rtlCol="0">
              <a:spAutoFit/>
            </a:bodyPr>
            <a:lstStyle/>
            <a:p>
              <a:pPr algn="ctr"/>
              <a:r>
                <a:rPr lang="en-GB" b="1" dirty="0">
                  <a:solidFill>
                    <a:srgbClr val="7030A0"/>
                  </a:solidFill>
                </a:rPr>
                <a:t>Total consent</a:t>
              </a:r>
            </a:p>
          </p:txBody>
        </p:sp>
        <p:sp>
          <p:nvSpPr>
            <p:cNvPr id="12" name="TextBox 11">
              <a:extLst>
                <a:ext uri="{FF2B5EF4-FFF2-40B4-BE49-F238E27FC236}">
                  <a16:creationId xmlns:a16="http://schemas.microsoft.com/office/drawing/2014/main" id="{199AA6DD-69DC-0679-AB3C-7BBBE67EC1DA}"/>
                </a:ext>
              </a:extLst>
            </p:cNvPr>
            <p:cNvSpPr txBox="1"/>
            <p:nvPr/>
          </p:nvSpPr>
          <p:spPr>
            <a:xfrm>
              <a:off x="4412608" y="49576"/>
              <a:ext cx="1140417" cy="646331"/>
            </a:xfrm>
            <a:prstGeom prst="rect">
              <a:avLst/>
            </a:prstGeom>
            <a:noFill/>
          </p:spPr>
          <p:txBody>
            <a:bodyPr wrap="square" rtlCol="0">
              <a:spAutoFit/>
            </a:bodyPr>
            <a:lstStyle/>
            <a:p>
              <a:pPr algn="ctr"/>
              <a:r>
                <a:rPr lang="en-GB" b="1" dirty="0">
                  <a:solidFill>
                    <a:srgbClr val="7030A0"/>
                  </a:solidFill>
                </a:rPr>
                <a:t>Total consent</a:t>
              </a:r>
            </a:p>
          </p:txBody>
        </p:sp>
        <p:sp>
          <p:nvSpPr>
            <p:cNvPr id="13" name="TextBox 12">
              <a:extLst>
                <a:ext uri="{FF2B5EF4-FFF2-40B4-BE49-F238E27FC236}">
                  <a16:creationId xmlns:a16="http://schemas.microsoft.com/office/drawing/2014/main" id="{199AA6DD-69DC-0679-AB3C-7BBBE67EC1DA}"/>
                </a:ext>
              </a:extLst>
            </p:cNvPr>
            <p:cNvSpPr txBox="1"/>
            <p:nvPr/>
          </p:nvSpPr>
          <p:spPr>
            <a:xfrm>
              <a:off x="2250672" y="49576"/>
              <a:ext cx="845022" cy="646331"/>
            </a:xfrm>
            <a:prstGeom prst="rect">
              <a:avLst/>
            </a:prstGeom>
            <a:noFill/>
          </p:spPr>
          <p:txBody>
            <a:bodyPr wrap="square" rtlCol="0">
              <a:spAutoFit/>
            </a:bodyPr>
            <a:lstStyle/>
            <a:p>
              <a:pPr algn="ctr"/>
              <a:r>
                <a:rPr lang="en-GB" b="1" dirty="0">
                  <a:solidFill>
                    <a:srgbClr val="7030A0"/>
                  </a:solidFill>
                </a:rPr>
                <a:t>Oral assent</a:t>
              </a:r>
            </a:p>
          </p:txBody>
        </p:sp>
        <p:sp>
          <p:nvSpPr>
            <p:cNvPr id="14" name="TextBox 13">
              <a:extLst>
                <a:ext uri="{FF2B5EF4-FFF2-40B4-BE49-F238E27FC236}">
                  <a16:creationId xmlns:a16="http://schemas.microsoft.com/office/drawing/2014/main" id="{199AA6DD-69DC-0679-AB3C-7BBBE67EC1DA}"/>
                </a:ext>
              </a:extLst>
            </p:cNvPr>
            <p:cNvSpPr txBox="1"/>
            <p:nvPr/>
          </p:nvSpPr>
          <p:spPr>
            <a:xfrm>
              <a:off x="8852215" y="49576"/>
              <a:ext cx="845022" cy="646331"/>
            </a:xfrm>
            <a:prstGeom prst="rect">
              <a:avLst/>
            </a:prstGeom>
            <a:noFill/>
          </p:spPr>
          <p:txBody>
            <a:bodyPr wrap="square" rtlCol="0">
              <a:spAutoFit/>
            </a:bodyPr>
            <a:lstStyle/>
            <a:p>
              <a:pPr algn="ctr"/>
              <a:r>
                <a:rPr lang="en-GB" b="1" dirty="0">
                  <a:solidFill>
                    <a:srgbClr val="7030A0"/>
                  </a:solidFill>
                </a:rPr>
                <a:t>Oral assent</a:t>
              </a:r>
            </a:p>
          </p:txBody>
        </p:sp>
      </p:grpSp>
      <p:graphicFrame>
        <p:nvGraphicFramePr>
          <p:cNvPr id="15" name="Table 14"/>
          <p:cNvGraphicFramePr>
            <a:graphicFrameLocks noGrp="1"/>
          </p:cNvGraphicFramePr>
          <p:nvPr>
            <p:extLst>
              <p:ext uri="{D42A27DB-BD31-4B8C-83A1-F6EECF244321}">
                <p14:modId xmlns:p14="http://schemas.microsoft.com/office/powerpoint/2010/main" val="3811049477"/>
              </p:ext>
            </p:extLst>
          </p:nvPr>
        </p:nvGraphicFramePr>
        <p:xfrm>
          <a:off x="251790" y="817216"/>
          <a:ext cx="4823391" cy="5124837"/>
        </p:xfrm>
        <a:graphic>
          <a:graphicData uri="http://schemas.openxmlformats.org/drawingml/2006/table">
            <a:tbl>
              <a:tblPr/>
              <a:tblGrid>
                <a:gridCol w="2514473">
                  <a:extLst>
                    <a:ext uri="{9D8B030D-6E8A-4147-A177-3AD203B41FA5}">
                      <a16:colId xmlns:a16="http://schemas.microsoft.com/office/drawing/2014/main" val="2419437101"/>
                    </a:ext>
                  </a:extLst>
                </a:gridCol>
                <a:gridCol w="369583">
                  <a:extLst>
                    <a:ext uri="{9D8B030D-6E8A-4147-A177-3AD203B41FA5}">
                      <a16:colId xmlns:a16="http://schemas.microsoft.com/office/drawing/2014/main" val="339623137"/>
                    </a:ext>
                  </a:extLst>
                </a:gridCol>
                <a:gridCol w="857243">
                  <a:extLst>
                    <a:ext uri="{9D8B030D-6E8A-4147-A177-3AD203B41FA5}">
                      <a16:colId xmlns:a16="http://schemas.microsoft.com/office/drawing/2014/main" val="1269405679"/>
                    </a:ext>
                  </a:extLst>
                </a:gridCol>
                <a:gridCol w="1082092">
                  <a:extLst>
                    <a:ext uri="{9D8B030D-6E8A-4147-A177-3AD203B41FA5}">
                      <a16:colId xmlns:a16="http://schemas.microsoft.com/office/drawing/2014/main" val="434955327"/>
                    </a:ext>
                  </a:extLst>
                </a:gridCol>
              </a:tblGrid>
              <a:tr h="189189">
                <a:tc>
                  <a:txBody>
                    <a:bodyPr/>
                    <a:lstStyle/>
                    <a:p>
                      <a:pPr algn="l" fontAlgn="b"/>
                      <a:r>
                        <a:rPr lang="en-GB" sz="1400" b="0" i="0" u="none" strike="noStrike" dirty="0">
                          <a:solidFill>
                            <a:srgbClr val="000000"/>
                          </a:solidFill>
                          <a:effectLst/>
                          <a:latin typeface="Calibri" panose="020F0502020204030204" pitchFamily="34" charset="0"/>
                        </a:rPr>
                        <a:t>Royal Derby Hospital</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55</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98</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56</a:t>
                      </a:r>
                    </a:p>
                  </a:txBody>
                  <a:tcPr marL="9459" marR="9459" marT="9459" marB="0" anchor="b">
                    <a:lnL>
                      <a:noFill/>
                    </a:lnL>
                    <a:lnR>
                      <a:noFill/>
                    </a:lnR>
                    <a:lnT>
                      <a:noFill/>
                    </a:lnT>
                    <a:lnB>
                      <a:noFill/>
                    </a:lnB>
                  </a:tcPr>
                </a:tc>
                <a:extLst>
                  <a:ext uri="{0D108BD9-81ED-4DB2-BD59-A6C34878D82A}">
                    <a16:rowId xmlns:a16="http://schemas.microsoft.com/office/drawing/2014/main" val="610153481"/>
                  </a:ext>
                </a:extLst>
              </a:tr>
              <a:tr h="189189">
                <a:tc>
                  <a:txBody>
                    <a:bodyPr/>
                    <a:lstStyle/>
                    <a:p>
                      <a:pPr algn="l" fontAlgn="b"/>
                      <a:r>
                        <a:rPr lang="en-GB" sz="1400" b="0" i="0" u="none" strike="noStrike" dirty="0">
                          <a:solidFill>
                            <a:srgbClr val="000000"/>
                          </a:solidFill>
                          <a:effectLst/>
                          <a:latin typeface="Calibri" panose="020F0502020204030204" pitchFamily="34" charset="0"/>
                        </a:rPr>
                        <a:t>Birmingham Women’s Hospital</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25</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36</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70</a:t>
                      </a:r>
                    </a:p>
                  </a:txBody>
                  <a:tcPr marL="9459" marR="9459" marT="9459" marB="0" anchor="b">
                    <a:lnL>
                      <a:noFill/>
                    </a:lnL>
                    <a:lnR>
                      <a:noFill/>
                    </a:lnR>
                    <a:lnT>
                      <a:noFill/>
                    </a:lnT>
                    <a:lnB>
                      <a:noFill/>
                    </a:lnB>
                  </a:tcPr>
                </a:tc>
                <a:extLst>
                  <a:ext uri="{0D108BD9-81ED-4DB2-BD59-A6C34878D82A}">
                    <a16:rowId xmlns:a16="http://schemas.microsoft.com/office/drawing/2014/main" val="1529412515"/>
                  </a:ext>
                </a:extLst>
              </a:tr>
              <a:tr h="189189">
                <a:tc>
                  <a:txBody>
                    <a:bodyPr/>
                    <a:lstStyle/>
                    <a:p>
                      <a:pPr algn="l" fontAlgn="b"/>
                      <a:r>
                        <a:rPr lang="en-GB" sz="1400" b="0" i="0" u="none" strike="noStrike" dirty="0">
                          <a:solidFill>
                            <a:srgbClr val="000000"/>
                          </a:solidFill>
                          <a:effectLst/>
                          <a:latin typeface="Calibri" panose="020F0502020204030204" pitchFamily="34" charset="0"/>
                        </a:rPr>
                        <a:t>Bradford Royal Infirmary</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7</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35</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20</a:t>
                      </a:r>
                    </a:p>
                  </a:txBody>
                  <a:tcPr marL="9459" marR="9459" marT="9459" marB="0" anchor="b">
                    <a:lnL>
                      <a:noFill/>
                    </a:lnL>
                    <a:lnR>
                      <a:noFill/>
                    </a:lnR>
                    <a:lnT>
                      <a:noFill/>
                    </a:lnT>
                    <a:lnB>
                      <a:noFill/>
                    </a:lnB>
                  </a:tcPr>
                </a:tc>
                <a:extLst>
                  <a:ext uri="{0D108BD9-81ED-4DB2-BD59-A6C34878D82A}">
                    <a16:rowId xmlns:a16="http://schemas.microsoft.com/office/drawing/2014/main" val="1817879657"/>
                  </a:ext>
                </a:extLst>
              </a:tr>
              <a:tr h="0">
                <a:tc>
                  <a:txBody>
                    <a:bodyPr/>
                    <a:lstStyle/>
                    <a:p>
                      <a:pPr algn="l" fontAlgn="b"/>
                      <a:r>
                        <a:rPr lang="en-GB" sz="1400" b="0" i="0" u="none" strike="noStrike" dirty="0">
                          <a:solidFill>
                            <a:srgbClr val="000000"/>
                          </a:solidFill>
                          <a:effectLst/>
                          <a:latin typeface="Calibri" panose="020F0502020204030204" pitchFamily="34" charset="0"/>
                        </a:rPr>
                        <a:t>Liverpool Women’s Hospital</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36</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60</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60</a:t>
                      </a:r>
                    </a:p>
                  </a:txBody>
                  <a:tcPr marL="9459" marR="9459" marT="9459" marB="0" anchor="b">
                    <a:lnL>
                      <a:noFill/>
                    </a:lnL>
                    <a:lnR>
                      <a:noFill/>
                    </a:lnR>
                    <a:lnT>
                      <a:noFill/>
                    </a:lnT>
                    <a:lnB>
                      <a:noFill/>
                    </a:lnB>
                  </a:tcPr>
                </a:tc>
                <a:extLst>
                  <a:ext uri="{0D108BD9-81ED-4DB2-BD59-A6C34878D82A}">
                    <a16:rowId xmlns:a16="http://schemas.microsoft.com/office/drawing/2014/main" val="674864470"/>
                  </a:ext>
                </a:extLst>
              </a:tr>
              <a:tr h="189189">
                <a:tc>
                  <a:txBody>
                    <a:bodyPr/>
                    <a:lstStyle/>
                    <a:p>
                      <a:pPr algn="l" fontAlgn="b"/>
                      <a:r>
                        <a:rPr lang="en-GB" sz="1400" b="0" i="0" u="none" strike="noStrike" dirty="0">
                          <a:solidFill>
                            <a:srgbClr val="000000"/>
                          </a:solidFill>
                          <a:effectLst/>
                          <a:latin typeface="Calibri"/>
                        </a:rPr>
                        <a:t>Glan Clwyd Hospital</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17</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43</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40</a:t>
                      </a:r>
                    </a:p>
                  </a:txBody>
                  <a:tcPr marL="9459" marR="9459" marT="9459" marB="0" anchor="b">
                    <a:lnL>
                      <a:noFill/>
                    </a:lnL>
                    <a:lnR>
                      <a:noFill/>
                    </a:lnR>
                    <a:lnT>
                      <a:noFill/>
                    </a:lnT>
                    <a:lnB>
                      <a:noFill/>
                    </a:lnB>
                  </a:tcPr>
                </a:tc>
                <a:extLst>
                  <a:ext uri="{0D108BD9-81ED-4DB2-BD59-A6C34878D82A}">
                    <a16:rowId xmlns:a16="http://schemas.microsoft.com/office/drawing/2014/main" val="2219512541"/>
                  </a:ext>
                </a:extLst>
              </a:tr>
              <a:tr h="189189">
                <a:tc>
                  <a:txBody>
                    <a:bodyPr/>
                    <a:lstStyle/>
                    <a:p>
                      <a:pPr algn="l" fontAlgn="b"/>
                      <a:r>
                        <a:rPr lang="en-GB" sz="1400" b="0" i="0" u="none" strike="noStrike" dirty="0">
                          <a:solidFill>
                            <a:srgbClr val="000000"/>
                          </a:solidFill>
                          <a:effectLst/>
                          <a:latin typeface="Calibri" panose="020F0502020204030204" pitchFamily="34" charset="0"/>
                        </a:rPr>
                        <a:t>Princess Anne Hospital </a:t>
                      </a:r>
                      <a:r>
                        <a:rPr lang="en-GB" sz="1400" b="0" i="0" u="none" strike="noStrike" dirty="0" err="1">
                          <a:solidFill>
                            <a:srgbClr val="000000"/>
                          </a:solidFill>
                          <a:effectLst/>
                          <a:latin typeface="Calibri" panose="020F0502020204030204" pitchFamily="34" charset="0"/>
                        </a:rPr>
                        <a:t>Southamp</a:t>
                      </a:r>
                      <a:r>
                        <a:rPr lang="en-GB" sz="1400" b="0" i="0" u="none" strike="noStrike" dirty="0">
                          <a:solidFill>
                            <a:srgbClr val="000000"/>
                          </a:solidFill>
                          <a:effectLst/>
                          <a:latin typeface="Calibri" panose="020F0502020204030204" pitchFamily="34" charset="0"/>
                        </a:rPr>
                        <a:t>.</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32</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67</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48</a:t>
                      </a:r>
                    </a:p>
                  </a:txBody>
                  <a:tcPr marL="9459" marR="9459" marT="9459" marB="0" anchor="b">
                    <a:lnL>
                      <a:noFill/>
                    </a:lnL>
                    <a:lnR>
                      <a:noFill/>
                    </a:lnR>
                    <a:lnT>
                      <a:noFill/>
                    </a:lnT>
                    <a:lnB>
                      <a:noFill/>
                    </a:lnB>
                  </a:tcPr>
                </a:tc>
                <a:extLst>
                  <a:ext uri="{0D108BD9-81ED-4DB2-BD59-A6C34878D82A}">
                    <a16:rowId xmlns:a16="http://schemas.microsoft.com/office/drawing/2014/main" val="3500627230"/>
                  </a:ext>
                </a:extLst>
              </a:tr>
              <a:tr h="189189">
                <a:tc>
                  <a:txBody>
                    <a:bodyPr/>
                    <a:lstStyle/>
                    <a:p>
                      <a:pPr algn="l" fontAlgn="b"/>
                      <a:r>
                        <a:rPr lang="en-GB" sz="1400" b="0" i="0" u="none" strike="noStrike" dirty="0">
                          <a:solidFill>
                            <a:srgbClr val="000000"/>
                          </a:solidFill>
                          <a:effectLst/>
                          <a:latin typeface="Calibri" panose="020F0502020204030204" pitchFamily="34" charset="0"/>
                        </a:rPr>
                        <a:t>Queen Alexandra Hospital Ports.</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56</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85</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66</a:t>
                      </a:r>
                    </a:p>
                  </a:txBody>
                  <a:tcPr marL="9459" marR="9459" marT="9459" marB="0" anchor="b">
                    <a:lnL>
                      <a:noFill/>
                    </a:lnL>
                    <a:lnR>
                      <a:noFill/>
                    </a:lnR>
                    <a:lnT>
                      <a:noFill/>
                    </a:lnT>
                    <a:lnB>
                      <a:noFill/>
                    </a:lnB>
                  </a:tcPr>
                </a:tc>
                <a:extLst>
                  <a:ext uri="{0D108BD9-81ED-4DB2-BD59-A6C34878D82A}">
                    <a16:rowId xmlns:a16="http://schemas.microsoft.com/office/drawing/2014/main" val="3010559438"/>
                  </a:ext>
                </a:extLst>
              </a:tr>
              <a:tr h="189189">
                <a:tc>
                  <a:txBody>
                    <a:bodyPr/>
                    <a:lstStyle/>
                    <a:p>
                      <a:pPr algn="l" fontAlgn="b"/>
                      <a:r>
                        <a:rPr lang="en-GB" sz="1400" b="0" i="0" u="none" strike="noStrike" dirty="0">
                          <a:solidFill>
                            <a:srgbClr val="000000"/>
                          </a:solidFill>
                          <a:effectLst/>
                          <a:latin typeface="Calibri" panose="020F0502020204030204" pitchFamily="34" charset="0"/>
                        </a:rPr>
                        <a:t>Royal Victoria Infirmary Newcastle</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10</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37</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27</a:t>
                      </a:r>
                    </a:p>
                  </a:txBody>
                  <a:tcPr marL="9459" marR="9459" marT="9459" marB="0" anchor="b">
                    <a:lnL>
                      <a:noFill/>
                    </a:lnL>
                    <a:lnR>
                      <a:noFill/>
                    </a:lnR>
                    <a:lnT>
                      <a:noFill/>
                    </a:lnT>
                    <a:lnB>
                      <a:noFill/>
                    </a:lnB>
                  </a:tcPr>
                </a:tc>
                <a:extLst>
                  <a:ext uri="{0D108BD9-81ED-4DB2-BD59-A6C34878D82A}">
                    <a16:rowId xmlns:a16="http://schemas.microsoft.com/office/drawing/2014/main" val="170398715"/>
                  </a:ext>
                </a:extLst>
              </a:tr>
              <a:tr h="189189">
                <a:tc>
                  <a:txBody>
                    <a:bodyPr/>
                    <a:lstStyle/>
                    <a:p>
                      <a:pPr algn="l" fontAlgn="b"/>
                      <a:r>
                        <a:rPr lang="en-GB" sz="1400" b="0" i="0" u="none" strike="noStrike" dirty="0">
                          <a:solidFill>
                            <a:srgbClr val="000000"/>
                          </a:solidFill>
                          <a:effectLst/>
                          <a:latin typeface="Calibri" panose="020F0502020204030204" pitchFamily="34" charset="0"/>
                        </a:rPr>
                        <a:t>St George’s Hospital</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10</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59</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17</a:t>
                      </a:r>
                    </a:p>
                  </a:txBody>
                  <a:tcPr marL="9459" marR="9459" marT="9459" marB="0" anchor="b">
                    <a:lnL>
                      <a:noFill/>
                    </a:lnL>
                    <a:lnR>
                      <a:noFill/>
                    </a:lnR>
                    <a:lnT>
                      <a:noFill/>
                    </a:lnT>
                    <a:lnB>
                      <a:noFill/>
                    </a:lnB>
                  </a:tcPr>
                </a:tc>
                <a:extLst>
                  <a:ext uri="{0D108BD9-81ED-4DB2-BD59-A6C34878D82A}">
                    <a16:rowId xmlns:a16="http://schemas.microsoft.com/office/drawing/2014/main" val="533876096"/>
                  </a:ext>
                </a:extLst>
              </a:tr>
              <a:tr h="189189">
                <a:tc>
                  <a:txBody>
                    <a:bodyPr/>
                    <a:lstStyle/>
                    <a:p>
                      <a:pPr algn="l" fontAlgn="b"/>
                      <a:r>
                        <a:rPr lang="en-GB" sz="1400" b="0" i="0" u="none" strike="noStrike" dirty="0">
                          <a:solidFill>
                            <a:srgbClr val="000000"/>
                          </a:solidFill>
                          <a:effectLst/>
                          <a:latin typeface="Calibri" panose="020F0502020204030204" pitchFamily="34" charset="0"/>
                        </a:rPr>
                        <a:t>St Peter’s Hospital Surrey</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8</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27</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30</a:t>
                      </a:r>
                    </a:p>
                  </a:txBody>
                  <a:tcPr marL="9459" marR="9459" marT="9459" marB="0" anchor="b">
                    <a:lnL>
                      <a:noFill/>
                    </a:lnL>
                    <a:lnR>
                      <a:noFill/>
                    </a:lnR>
                    <a:lnT>
                      <a:noFill/>
                    </a:lnT>
                    <a:lnB>
                      <a:noFill/>
                    </a:lnB>
                  </a:tcPr>
                </a:tc>
                <a:extLst>
                  <a:ext uri="{0D108BD9-81ED-4DB2-BD59-A6C34878D82A}">
                    <a16:rowId xmlns:a16="http://schemas.microsoft.com/office/drawing/2014/main" val="4245464259"/>
                  </a:ext>
                </a:extLst>
              </a:tr>
              <a:tr h="189189">
                <a:tc>
                  <a:txBody>
                    <a:bodyPr/>
                    <a:lstStyle/>
                    <a:p>
                      <a:pPr algn="l" fontAlgn="b"/>
                      <a:r>
                        <a:rPr lang="en-GB" sz="1400" b="0" i="0" u="none" strike="noStrike" dirty="0">
                          <a:solidFill>
                            <a:srgbClr val="000000"/>
                          </a:solidFill>
                          <a:effectLst/>
                          <a:latin typeface="Calibri"/>
                        </a:rPr>
                        <a:t>William Harvey Hospital Ashford</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16</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50</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32</a:t>
                      </a:r>
                    </a:p>
                  </a:txBody>
                  <a:tcPr marL="9459" marR="9459" marT="9459" marB="0" anchor="b">
                    <a:lnL>
                      <a:noFill/>
                    </a:lnL>
                    <a:lnR>
                      <a:noFill/>
                    </a:lnR>
                    <a:lnT>
                      <a:noFill/>
                    </a:lnT>
                    <a:lnB>
                      <a:noFill/>
                    </a:lnB>
                  </a:tcPr>
                </a:tc>
                <a:extLst>
                  <a:ext uri="{0D108BD9-81ED-4DB2-BD59-A6C34878D82A}">
                    <a16:rowId xmlns:a16="http://schemas.microsoft.com/office/drawing/2014/main" val="3010310019"/>
                  </a:ext>
                </a:extLst>
              </a:tr>
              <a:tr h="189189">
                <a:tc>
                  <a:txBody>
                    <a:bodyPr/>
                    <a:lstStyle/>
                    <a:p>
                      <a:pPr algn="l" fontAlgn="b"/>
                      <a:r>
                        <a:rPr lang="en-GB" sz="1400" b="0" i="0" u="none" strike="noStrike" dirty="0" err="1">
                          <a:solidFill>
                            <a:srgbClr val="000000"/>
                          </a:solidFill>
                          <a:effectLst/>
                          <a:latin typeface="Calibri"/>
                        </a:rPr>
                        <a:t>Arrowe</a:t>
                      </a:r>
                      <a:r>
                        <a:rPr lang="en-GB" sz="1400" b="0" i="0" u="none" strike="noStrike" dirty="0">
                          <a:solidFill>
                            <a:srgbClr val="000000"/>
                          </a:solidFill>
                          <a:effectLst/>
                          <a:latin typeface="Calibri"/>
                        </a:rPr>
                        <a:t> Park Hospital</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21</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81</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26</a:t>
                      </a:r>
                    </a:p>
                  </a:txBody>
                  <a:tcPr marL="9459" marR="9459" marT="9459" marB="0" anchor="b">
                    <a:lnL>
                      <a:noFill/>
                    </a:lnL>
                    <a:lnR>
                      <a:noFill/>
                    </a:lnR>
                    <a:lnT>
                      <a:noFill/>
                    </a:lnT>
                    <a:lnB>
                      <a:noFill/>
                    </a:lnB>
                  </a:tcPr>
                </a:tc>
                <a:extLst>
                  <a:ext uri="{0D108BD9-81ED-4DB2-BD59-A6C34878D82A}">
                    <a16:rowId xmlns:a16="http://schemas.microsoft.com/office/drawing/2014/main" val="212432665"/>
                  </a:ext>
                </a:extLst>
              </a:tr>
              <a:tr h="189189">
                <a:tc>
                  <a:txBody>
                    <a:bodyPr/>
                    <a:lstStyle/>
                    <a:p>
                      <a:pPr algn="l" fontAlgn="b"/>
                      <a:r>
                        <a:rPr lang="en-GB" sz="1400" b="0" i="0" u="none" strike="noStrike" dirty="0">
                          <a:solidFill>
                            <a:srgbClr val="000000"/>
                          </a:solidFill>
                          <a:effectLst/>
                          <a:latin typeface="Calibri"/>
                        </a:rPr>
                        <a:t>Birmingham Heartlands Hospital</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10</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59</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17</a:t>
                      </a:r>
                    </a:p>
                  </a:txBody>
                  <a:tcPr marL="9459" marR="9459" marT="9459" marB="0" anchor="b">
                    <a:lnL>
                      <a:noFill/>
                    </a:lnL>
                    <a:lnR>
                      <a:noFill/>
                    </a:lnR>
                    <a:lnT>
                      <a:noFill/>
                    </a:lnT>
                    <a:lnB>
                      <a:noFill/>
                    </a:lnB>
                  </a:tcPr>
                </a:tc>
                <a:extLst>
                  <a:ext uri="{0D108BD9-81ED-4DB2-BD59-A6C34878D82A}">
                    <a16:rowId xmlns:a16="http://schemas.microsoft.com/office/drawing/2014/main" val="2558358053"/>
                  </a:ext>
                </a:extLst>
              </a:tr>
              <a:tr h="189189">
                <a:tc>
                  <a:txBody>
                    <a:bodyPr/>
                    <a:lstStyle/>
                    <a:p>
                      <a:pPr algn="l" fontAlgn="b"/>
                      <a:r>
                        <a:rPr lang="en-GB" sz="1400" b="0" i="0" u="none" strike="noStrike" dirty="0">
                          <a:solidFill>
                            <a:srgbClr val="000000"/>
                          </a:solidFill>
                          <a:effectLst/>
                          <a:latin typeface="Calibri"/>
                        </a:rPr>
                        <a:t>Chelsea and Westminster Hospital</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8</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17</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48</a:t>
                      </a:r>
                    </a:p>
                  </a:txBody>
                  <a:tcPr marL="9459" marR="9459" marT="9459" marB="0" anchor="b">
                    <a:lnL>
                      <a:noFill/>
                    </a:lnL>
                    <a:lnR>
                      <a:noFill/>
                    </a:lnR>
                    <a:lnT>
                      <a:noFill/>
                    </a:lnT>
                    <a:lnB>
                      <a:noFill/>
                    </a:lnB>
                  </a:tcPr>
                </a:tc>
                <a:extLst>
                  <a:ext uri="{0D108BD9-81ED-4DB2-BD59-A6C34878D82A}">
                    <a16:rowId xmlns:a16="http://schemas.microsoft.com/office/drawing/2014/main" val="1290159755"/>
                  </a:ext>
                </a:extLst>
              </a:tr>
              <a:tr h="189189">
                <a:tc>
                  <a:txBody>
                    <a:bodyPr/>
                    <a:lstStyle/>
                    <a:p>
                      <a:pPr algn="l" fontAlgn="b"/>
                      <a:r>
                        <a:rPr lang="en-GB" sz="1400" b="0" i="0" u="none" strike="noStrike" dirty="0">
                          <a:solidFill>
                            <a:srgbClr val="000000"/>
                          </a:solidFill>
                          <a:effectLst/>
                          <a:latin typeface="Calibri"/>
                        </a:rPr>
                        <a:t>Imperial College Healthcare</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21</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33</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64</a:t>
                      </a:r>
                    </a:p>
                  </a:txBody>
                  <a:tcPr marL="9459" marR="9459" marT="9459" marB="0" anchor="b">
                    <a:lnL>
                      <a:noFill/>
                    </a:lnL>
                    <a:lnR>
                      <a:noFill/>
                    </a:lnR>
                    <a:lnT>
                      <a:noFill/>
                    </a:lnT>
                    <a:lnB>
                      <a:noFill/>
                    </a:lnB>
                  </a:tcPr>
                </a:tc>
                <a:extLst>
                  <a:ext uri="{0D108BD9-81ED-4DB2-BD59-A6C34878D82A}">
                    <a16:rowId xmlns:a16="http://schemas.microsoft.com/office/drawing/2014/main" val="3702391324"/>
                  </a:ext>
                </a:extLst>
              </a:tr>
              <a:tr h="189189">
                <a:tc>
                  <a:txBody>
                    <a:bodyPr/>
                    <a:lstStyle/>
                    <a:p>
                      <a:pPr algn="l" fontAlgn="b"/>
                      <a:r>
                        <a:rPr lang="en-GB" sz="1400" b="0" i="0" u="none" strike="noStrike" dirty="0">
                          <a:solidFill>
                            <a:srgbClr val="000000"/>
                          </a:solidFill>
                          <a:effectLst/>
                          <a:latin typeface="Calibri"/>
                        </a:rPr>
                        <a:t>Hull Royal Infirmary</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11</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61</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18</a:t>
                      </a:r>
                    </a:p>
                  </a:txBody>
                  <a:tcPr marL="9459" marR="9459" marT="9459" marB="0" anchor="b">
                    <a:lnL>
                      <a:noFill/>
                    </a:lnL>
                    <a:lnR>
                      <a:noFill/>
                    </a:lnR>
                    <a:lnT>
                      <a:noFill/>
                    </a:lnT>
                    <a:lnB>
                      <a:noFill/>
                    </a:lnB>
                  </a:tcPr>
                </a:tc>
                <a:extLst>
                  <a:ext uri="{0D108BD9-81ED-4DB2-BD59-A6C34878D82A}">
                    <a16:rowId xmlns:a16="http://schemas.microsoft.com/office/drawing/2014/main" val="3255604427"/>
                  </a:ext>
                </a:extLst>
              </a:tr>
              <a:tr h="189189">
                <a:tc>
                  <a:txBody>
                    <a:bodyPr/>
                    <a:lstStyle/>
                    <a:p>
                      <a:pPr algn="l" fontAlgn="b"/>
                      <a:r>
                        <a:rPr lang="en-GB" sz="1400" b="0" i="0" u="none" strike="noStrike" dirty="0">
                          <a:solidFill>
                            <a:srgbClr val="000000"/>
                          </a:solidFill>
                          <a:effectLst/>
                          <a:latin typeface="Calibri"/>
                        </a:rPr>
                        <a:t>James Cook University Hospital </a:t>
                      </a:r>
                      <a:endParaRPr lang="en-GB" sz="14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27</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93</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29</a:t>
                      </a:r>
                    </a:p>
                  </a:txBody>
                  <a:tcPr marL="9459" marR="9459" marT="9459" marB="0" anchor="b">
                    <a:lnL>
                      <a:noFill/>
                    </a:lnL>
                    <a:lnR>
                      <a:noFill/>
                    </a:lnR>
                    <a:lnT>
                      <a:noFill/>
                    </a:lnT>
                    <a:lnB>
                      <a:noFill/>
                    </a:lnB>
                  </a:tcPr>
                </a:tc>
                <a:extLst>
                  <a:ext uri="{0D108BD9-81ED-4DB2-BD59-A6C34878D82A}">
                    <a16:rowId xmlns:a16="http://schemas.microsoft.com/office/drawing/2014/main" val="3087199237"/>
                  </a:ext>
                </a:extLst>
              </a:tr>
              <a:tr h="189189">
                <a:tc>
                  <a:txBody>
                    <a:bodyPr/>
                    <a:lstStyle/>
                    <a:p>
                      <a:pPr algn="l" fontAlgn="b"/>
                      <a:r>
                        <a:rPr lang="en-GB" sz="1400" b="0" i="0" u="none" strike="noStrike" dirty="0">
                          <a:solidFill>
                            <a:srgbClr val="000000"/>
                          </a:solidFill>
                          <a:effectLst/>
                          <a:latin typeface="Calibri"/>
                        </a:rPr>
                        <a:t>John Radcliffe Hospital Oxford</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10</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53</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19</a:t>
                      </a:r>
                    </a:p>
                  </a:txBody>
                  <a:tcPr marL="9459" marR="9459" marT="9459" marB="0" anchor="b">
                    <a:lnL>
                      <a:noFill/>
                    </a:lnL>
                    <a:lnR>
                      <a:noFill/>
                    </a:lnR>
                    <a:lnT>
                      <a:noFill/>
                    </a:lnT>
                    <a:lnB>
                      <a:noFill/>
                    </a:lnB>
                  </a:tcPr>
                </a:tc>
                <a:extLst>
                  <a:ext uri="{0D108BD9-81ED-4DB2-BD59-A6C34878D82A}">
                    <a16:rowId xmlns:a16="http://schemas.microsoft.com/office/drawing/2014/main" val="1369036972"/>
                  </a:ext>
                </a:extLst>
              </a:tr>
              <a:tr h="189189">
                <a:tc>
                  <a:txBody>
                    <a:bodyPr/>
                    <a:lstStyle/>
                    <a:p>
                      <a:pPr algn="l" fontAlgn="b"/>
                      <a:r>
                        <a:rPr lang="en-GB" sz="1400" b="0" i="0" u="none" strike="noStrike" dirty="0">
                          <a:solidFill>
                            <a:srgbClr val="000000"/>
                          </a:solidFill>
                          <a:effectLst/>
                          <a:latin typeface="Calibri"/>
                        </a:rPr>
                        <a:t>Leeds Teaching Hospital</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19</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70</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27</a:t>
                      </a:r>
                    </a:p>
                  </a:txBody>
                  <a:tcPr marL="9459" marR="9459" marT="9459" marB="0" anchor="b">
                    <a:lnL>
                      <a:noFill/>
                    </a:lnL>
                    <a:lnR>
                      <a:noFill/>
                    </a:lnR>
                    <a:lnT>
                      <a:noFill/>
                    </a:lnT>
                    <a:lnB>
                      <a:noFill/>
                    </a:lnB>
                  </a:tcPr>
                </a:tc>
                <a:extLst>
                  <a:ext uri="{0D108BD9-81ED-4DB2-BD59-A6C34878D82A}">
                    <a16:rowId xmlns:a16="http://schemas.microsoft.com/office/drawing/2014/main" val="1475777686"/>
                  </a:ext>
                </a:extLst>
              </a:tr>
              <a:tr h="189189">
                <a:tc>
                  <a:txBody>
                    <a:bodyPr/>
                    <a:lstStyle/>
                    <a:p>
                      <a:pPr algn="l" fontAlgn="b"/>
                      <a:r>
                        <a:rPr lang="en-GB" sz="1400" b="0" i="0" u="none" strike="noStrike" dirty="0">
                          <a:solidFill>
                            <a:srgbClr val="000000"/>
                          </a:solidFill>
                          <a:effectLst/>
                          <a:latin typeface="Calibri"/>
                        </a:rPr>
                        <a:t>Nottingham City Hospital</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7</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39</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18</a:t>
                      </a:r>
                    </a:p>
                  </a:txBody>
                  <a:tcPr marL="9459" marR="9459" marT="9459" marB="0" anchor="b">
                    <a:lnL>
                      <a:noFill/>
                    </a:lnL>
                    <a:lnR>
                      <a:noFill/>
                    </a:lnR>
                    <a:lnT>
                      <a:noFill/>
                    </a:lnT>
                    <a:lnB>
                      <a:noFill/>
                    </a:lnB>
                  </a:tcPr>
                </a:tc>
                <a:extLst>
                  <a:ext uri="{0D108BD9-81ED-4DB2-BD59-A6C34878D82A}">
                    <a16:rowId xmlns:a16="http://schemas.microsoft.com/office/drawing/2014/main" val="1076368521"/>
                  </a:ext>
                </a:extLst>
              </a:tr>
              <a:tr h="189189">
                <a:tc>
                  <a:txBody>
                    <a:bodyPr/>
                    <a:lstStyle/>
                    <a:p>
                      <a:pPr algn="l" fontAlgn="b"/>
                      <a:r>
                        <a:rPr lang="en-GB" sz="1400" b="0" i="0" u="none" strike="noStrike" dirty="0">
                          <a:solidFill>
                            <a:srgbClr val="000000"/>
                          </a:solidFill>
                          <a:effectLst/>
                          <a:latin typeface="Calibri"/>
                        </a:rPr>
                        <a:t>Nottingham Queen's Medical </a:t>
                      </a:r>
                      <a:endParaRPr lang="en-GB" sz="1400" b="0" i="0" u="none" strike="noStrike">
                        <a:solidFill>
                          <a:srgbClr val="000000"/>
                        </a:solidFill>
                        <a:effectLst/>
                        <a:latin typeface="Calibri"/>
                      </a:endParaRP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9</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43</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21</a:t>
                      </a:r>
                    </a:p>
                  </a:txBody>
                  <a:tcPr marL="9459" marR="9459" marT="9459" marB="0" anchor="b">
                    <a:lnL>
                      <a:noFill/>
                    </a:lnL>
                    <a:lnR>
                      <a:noFill/>
                    </a:lnR>
                    <a:lnT>
                      <a:noFill/>
                    </a:lnT>
                    <a:lnB>
                      <a:noFill/>
                    </a:lnB>
                  </a:tcPr>
                </a:tc>
                <a:extLst>
                  <a:ext uri="{0D108BD9-81ED-4DB2-BD59-A6C34878D82A}">
                    <a16:rowId xmlns:a16="http://schemas.microsoft.com/office/drawing/2014/main" val="3386429616"/>
                  </a:ext>
                </a:extLst>
              </a:tr>
              <a:tr h="189189">
                <a:tc>
                  <a:txBody>
                    <a:bodyPr/>
                    <a:lstStyle/>
                    <a:p>
                      <a:pPr algn="l" fontAlgn="b"/>
                      <a:r>
                        <a:rPr lang="en-GB" sz="1400" b="0" i="0" u="none" strike="noStrike" dirty="0">
                          <a:solidFill>
                            <a:srgbClr val="000000"/>
                          </a:solidFill>
                          <a:effectLst/>
                          <a:latin typeface="Calibri"/>
                        </a:rPr>
                        <a:t>Leicester Royal Infirmary</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47</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57</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82</a:t>
                      </a:r>
                    </a:p>
                  </a:txBody>
                  <a:tcPr marL="9459" marR="9459" marT="9459" marB="0" anchor="b">
                    <a:lnL>
                      <a:noFill/>
                    </a:lnL>
                    <a:lnR>
                      <a:noFill/>
                    </a:lnR>
                    <a:lnT>
                      <a:noFill/>
                    </a:lnT>
                    <a:lnB>
                      <a:noFill/>
                    </a:lnB>
                  </a:tcPr>
                </a:tc>
                <a:extLst>
                  <a:ext uri="{0D108BD9-81ED-4DB2-BD59-A6C34878D82A}">
                    <a16:rowId xmlns:a16="http://schemas.microsoft.com/office/drawing/2014/main" val="1067157900"/>
                  </a:ext>
                </a:extLst>
              </a:tr>
              <a:tr h="189189">
                <a:tc>
                  <a:txBody>
                    <a:bodyPr/>
                    <a:lstStyle/>
                    <a:p>
                      <a:pPr algn="l" fontAlgn="b"/>
                      <a:r>
                        <a:rPr lang="en-GB" sz="1400" b="0" i="0" u="none" strike="noStrike" dirty="0">
                          <a:solidFill>
                            <a:srgbClr val="000000"/>
                          </a:solidFill>
                          <a:effectLst/>
                          <a:latin typeface="Calibri" panose="020F0502020204030204" pitchFamily="34" charset="0"/>
                        </a:rPr>
                        <a:t>Royal Devon and Exeter Hospital</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15</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a:rPr>
                        <a:t>65</a:t>
                      </a:r>
                    </a:p>
                  </a:txBody>
                  <a:tcPr marL="9459" marR="9459" marT="9459"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23</a:t>
                      </a:r>
                    </a:p>
                  </a:txBody>
                  <a:tcPr marL="9459" marR="9459" marT="9459" marB="0" anchor="b">
                    <a:lnL>
                      <a:noFill/>
                    </a:lnL>
                    <a:lnR>
                      <a:noFill/>
                    </a:lnR>
                    <a:lnT>
                      <a:noFill/>
                    </a:lnT>
                    <a:lnB>
                      <a:noFill/>
                    </a:lnB>
                  </a:tcPr>
                </a:tc>
                <a:extLst>
                  <a:ext uri="{0D108BD9-81ED-4DB2-BD59-A6C34878D82A}">
                    <a16:rowId xmlns:a16="http://schemas.microsoft.com/office/drawing/2014/main" val="3992296557"/>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026232740"/>
              </p:ext>
            </p:extLst>
          </p:nvPr>
        </p:nvGraphicFramePr>
        <p:xfrm>
          <a:off x="6037474" y="803970"/>
          <a:ext cx="5544927" cy="5338190"/>
        </p:xfrm>
        <a:graphic>
          <a:graphicData uri="http://schemas.openxmlformats.org/drawingml/2006/table">
            <a:tbl>
              <a:tblPr/>
              <a:tblGrid>
                <a:gridCol w="2483028">
                  <a:extLst>
                    <a:ext uri="{9D8B030D-6E8A-4147-A177-3AD203B41FA5}">
                      <a16:colId xmlns:a16="http://schemas.microsoft.com/office/drawing/2014/main" val="1613173362"/>
                    </a:ext>
                  </a:extLst>
                </a:gridCol>
                <a:gridCol w="1020633">
                  <a:extLst>
                    <a:ext uri="{9D8B030D-6E8A-4147-A177-3AD203B41FA5}">
                      <a16:colId xmlns:a16="http://schemas.microsoft.com/office/drawing/2014/main" val="2876238190"/>
                    </a:ext>
                  </a:extLst>
                </a:gridCol>
                <a:gridCol w="1020633">
                  <a:extLst>
                    <a:ext uri="{9D8B030D-6E8A-4147-A177-3AD203B41FA5}">
                      <a16:colId xmlns:a16="http://schemas.microsoft.com/office/drawing/2014/main" val="3154706609"/>
                    </a:ext>
                  </a:extLst>
                </a:gridCol>
                <a:gridCol w="1020633">
                  <a:extLst>
                    <a:ext uri="{9D8B030D-6E8A-4147-A177-3AD203B41FA5}">
                      <a16:colId xmlns:a16="http://schemas.microsoft.com/office/drawing/2014/main" val="2280655188"/>
                    </a:ext>
                  </a:extLst>
                </a:gridCol>
              </a:tblGrid>
              <a:tr h="242645">
                <a:tc>
                  <a:txBody>
                    <a:bodyPr/>
                    <a:lstStyle/>
                    <a:p>
                      <a:pPr algn="l" fontAlgn="b"/>
                      <a:r>
                        <a:rPr lang="en-GB" sz="1400" b="0" i="0" u="none" strike="noStrike" dirty="0" err="1">
                          <a:solidFill>
                            <a:srgbClr val="000000"/>
                          </a:solidFill>
                          <a:effectLst/>
                          <a:latin typeface="Calibri" panose="020F0502020204030204" pitchFamily="34" charset="0"/>
                        </a:rPr>
                        <a:t>Ninewells</a:t>
                      </a:r>
                      <a:r>
                        <a:rPr lang="en-GB" sz="1400" b="0" i="0" u="none" strike="noStrike" dirty="0">
                          <a:solidFill>
                            <a:srgbClr val="000000"/>
                          </a:solidFill>
                          <a:effectLst/>
                          <a:latin typeface="Calibri" panose="020F0502020204030204" pitchFamily="34" charset="0"/>
                        </a:rPr>
                        <a:t> Hospital </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2964297473"/>
                  </a:ext>
                </a:extLst>
              </a:tr>
              <a:tr h="242645">
                <a:tc>
                  <a:txBody>
                    <a:bodyPr/>
                    <a:lstStyle/>
                    <a:p>
                      <a:pPr algn="l" fontAlgn="b"/>
                      <a:r>
                        <a:rPr lang="en-GB" sz="1400" b="0" i="0" u="none" strike="noStrike" dirty="0">
                          <a:solidFill>
                            <a:srgbClr val="000000"/>
                          </a:solidFill>
                          <a:effectLst/>
                          <a:latin typeface="Calibri" panose="020F0502020204030204" pitchFamily="34" charset="0"/>
                        </a:rPr>
                        <a:t>Victoria Hospital Kirkcaldy</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43</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tcPr>
                </a:tc>
                <a:extLst>
                  <a:ext uri="{0D108BD9-81ED-4DB2-BD59-A6C34878D82A}">
                    <a16:rowId xmlns:a16="http://schemas.microsoft.com/office/drawing/2014/main" val="1424242370"/>
                  </a:ext>
                </a:extLst>
              </a:tr>
              <a:tr h="242645">
                <a:tc>
                  <a:txBody>
                    <a:bodyPr/>
                    <a:lstStyle/>
                    <a:p>
                      <a:pPr algn="l" fontAlgn="b"/>
                      <a:r>
                        <a:rPr lang="en-GB" sz="1400" b="0" i="0" u="none" strike="noStrike">
                          <a:solidFill>
                            <a:srgbClr val="000000"/>
                          </a:solidFill>
                          <a:effectLst/>
                          <a:latin typeface="Calibri" panose="020F0502020204030204" pitchFamily="34" charset="0"/>
                        </a:rPr>
                        <a:t>Sunderland Royal Hospital </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45</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extLst>
                  <a:ext uri="{0D108BD9-81ED-4DB2-BD59-A6C34878D82A}">
                    <a16:rowId xmlns:a16="http://schemas.microsoft.com/office/drawing/2014/main" val="3780515333"/>
                  </a:ext>
                </a:extLst>
              </a:tr>
              <a:tr h="242645">
                <a:tc>
                  <a:txBody>
                    <a:bodyPr/>
                    <a:lstStyle/>
                    <a:p>
                      <a:pPr algn="l" fontAlgn="b"/>
                      <a:r>
                        <a:rPr lang="en-GB" sz="1400" b="0" i="0" u="none" strike="noStrike">
                          <a:solidFill>
                            <a:srgbClr val="000000"/>
                          </a:solidFill>
                          <a:effectLst/>
                          <a:latin typeface="Calibri" panose="020F0502020204030204" pitchFamily="34" charset="0"/>
                        </a:rPr>
                        <a:t>Southmead Hospital</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81</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31</a:t>
                      </a:r>
                    </a:p>
                  </a:txBody>
                  <a:tcPr marL="9525" marR="9525" marT="9525" marB="0" anchor="b">
                    <a:lnL>
                      <a:noFill/>
                    </a:lnL>
                    <a:lnR>
                      <a:noFill/>
                    </a:lnR>
                    <a:lnT>
                      <a:noFill/>
                    </a:lnT>
                    <a:lnB>
                      <a:noFill/>
                    </a:lnB>
                  </a:tcPr>
                </a:tc>
                <a:extLst>
                  <a:ext uri="{0D108BD9-81ED-4DB2-BD59-A6C34878D82A}">
                    <a16:rowId xmlns:a16="http://schemas.microsoft.com/office/drawing/2014/main" val="2582564242"/>
                  </a:ext>
                </a:extLst>
              </a:tr>
              <a:tr h="242645">
                <a:tc>
                  <a:txBody>
                    <a:bodyPr/>
                    <a:lstStyle/>
                    <a:p>
                      <a:pPr algn="l" fontAlgn="b"/>
                      <a:r>
                        <a:rPr lang="en-GB" sz="1400" b="0" i="0" u="none" strike="noStrike">
                          <a:solidFill>
                            <a:srgbClr val="000000"/>
                          </a:solidFill>
                          <a:effectLst/>
                          <a:latin typeface="Calibri" panose="020F0502020204030204" pitchFamily="34" charset="0"/>
                        </a:rPr>
                        <a:t>Luton and Dunstable Hospital</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39</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tcPr>
                </a:tc>
                <a:extLst>
                  <a:ext uri="{0D108BD9-81ED-4DB2-BD59-A6C34878D82A}">
                    <a16:rowId xmlns:a16="http://schemas.microsoft.com/office/drawing/2014/main" val="2977004621"/>
                  </a:ext>
                </a:extLst>
              </a:tr>
              <a:tr h="242645">
                <a:tc>
                  <a:txBody>
                    <a:bodyPr/>
                    <a:lstStyle/>
                    <a:p>
                      <a:pPr algn="l" fontAlgn="b"/>
                      <a:r>
                        <a:rPr lang="en-GB" sz="1400" b="0" i="0" u="none" strike="noStrike" dirty="0">
                          <a:solidFill>
                            <a:srgbClr val="000000"/>
                          </a:solidFill>
                          <a:effectLst/>
                          <a:latin typeface="Calibri" panose="020F0502020204030204" pitchFamily="34" charset="0"/>
                        </a:rPr>
                        <a:t>PRM, Glasgow</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81</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tcPr>
                </a:tc>
                <a:extLst>
                  <a:ext uri="{0D108BD9-81ED-4DB2-BD59-A6C34878D82A}">
                    <a16:rowId xmlns:a16="http://schemas.microsoft.com/office/drawing/2014/main" val="9065610"/>
                  </a:ext>
                </a:extLst>
              </a:tr>
              <a:tr h="242645">
                <a:tc>
                  <a:txBody>
                    <a:bodyPr/>
                    <a:lstStyle/>
                    <a:p>
                      <a:pPr algn="l" fontAlgn="b"/>
                      <a:r>
                        <a:rPr lang="en-GB" sz="1400" b="0" i="0" u="none" strike="noStrike">
                          <a:solidFill>
                            <a:srgbClr val="000000"/>
                          </a:solidFill>
                          <a:effectLst/>
                          <a:latin typeface="Calibri" panose="020F0502020204030204" pitchFamily="34" charset="0"/>
                        </a:rPr>
                        <a:t>Singleton Hospital, Swansea</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14</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73</a:t>
                      </a:r>
                    </a:p>
                  </a:txBody>
                  <a:tcPr marL="9525" marR="9525" marT="9525" marB="0" anchor="b">
                    <a:lnL>
                      <a:noFill/>
                    </a:lnL>
                    <a:lnR>
                      <a:noFill/>
                    </a:lnR>
                    <a:lnT>
                      <a:noFill/>
                    </a:lnT>
                    <a:lnB>
                      <a:noFill/>
                    </a:lnB>
                  </a:tcPr>
                </a:tc>
                <a:extLst>
                  <a:ext uri="{0D108BD9-81ED-4DB2-BD59-A6C34878D82A}">
                    <a16:rowId xmlns:a16="http://schemas.microsoft.com/office/drawing/2014/main" val="421860853"/>
                  </a:ext>
                </a:extLst>
              </a:tr>
              <a:tr h="242645">
                <a:tc>
                  <a:txBody>
                    <a:bodyPr/>
                    <a:lstStyle/>
                    <a:p>
                      <a:pPr algn="l" fontAlgn="b"/>
                      <a:r>
                        <a:rPr lang="en-GB" sz="1400" b="0" i="0" u="none" strike="noStrike">
                          <a:solidFill>
                            <a:srgbClr val="000000"/>
                          </a:solidFill>
                          <a:effectLst/>
                          <a:latin typeface="Calibri" panose="020F0502020204030204" pitchFamily="34" charset="0"/>
                        </a:rPr>
                        <a:t>RHC, Glasgow</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53</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3047449681"/>
                  </a:ext>
                </a:extLst>
              </a:tr>
              <a:tr h="242645">
                <a:tc>
                  <a:txBody>
                    <a:bodyPr/>
                    <a:lstStyle/>
                    <a:p>
                      <a:pPr algn="l" fontAlgn="b"/>
                      <a:r>
                        <a:rPr lang="en-GB" sz="1400" b="0" i="0" u="none" strike="noStrike">
                          <a:solidFill>
                            <a:srgbClr val="000000"/>
                          </a:solidFill>
                          <a:effectLst/>
                          <a:latin typeface="Calibri" panose="020F0502020204030204" pitchFamily="34" charset="0"/>
                        </a:rPr>
                        <a:t>Royal Oldham Hospital</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2929793716"/>
                  </a:ext>
                </a:extLst>
              </a:tr>
              <a:tr h="242645">
                <a:tc>
                  <a:txBody>
                    <a:bodyPr/>
                    <a:lstStyle/>
                    <a:p>
                      <a:pPr algn="l" fontAlgn="b"/>
                      <a:r>
                        <a:rPr lang="en-GB" sz="1400" b="0" i="0" u="none" strike="noStrike">
                          <a:solidFill>
                            <a:srgbClr val="000000"/>
                          </a:solidFill>
                          <a:effectLst/>
                          <a:latin typeface="Calibri" panose="020F0502020204030204" pitchFamily="34" charset="0"/>
                        </a:rPr>
                        <a:t>Lister Hospital</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71</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34</a:t>
                      </a:r>
                    </a:p>
                  </a:txBody>
                  <a:tcPr marL="9525" marR="9525" marT="9525" marB="0" anchor="b">
                    <a:lnL>
                      <a:noFill/>
                    </a:lnL>
                    <a:lnR>
                      <a:noFill/>
                    </a:lnR>
                    <a:lnT>
                      <a:noFill/>
                    </a:lnT>
                    <a:lnB>
                      <a:noFill/>
                    </a:lnB>
                  </a:tcPr>
                </a:tc>
                <a:extLst>
                  <a:ext uri="{0D108BD9-81ED-4DB2-BD59-A6C34878D82A}">
                    <a16:rowId xmlns:a16="http://schemas.microsoft.com/office/drawing/2014/main" val="2777695855"/>
                  </a:ext>
                </a:extLst>
              </a:tr>
              <a:tr h="242645">
                <a:tc>
                  <a:txBody>
                    <a:bodyPr/>
                    <a:lstStyle/>
                    <a:p>
                      <a:pPr algn="l" fontAlgn="b"/>
                      <a:r>
                        <a:rPr lang="en-GB" sz="1400" b="0" i="0" u="none" strike="noStrike">
                          <a:solidFill>
                            <a:srgbClr val="000000"/>
                          </a:solidFill>
                          <a:effectLst/>
                          <a:latin typeface="Calibri" panose="020F0502020204030204" pitchFamily="34" charset="0"/>
                        </a:rPr>
                        <a:t>University Hospital Wishaw</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extLst>
                  <a:ext uri="{0D108BD9-81ED-4DB2-BD59-A6C34878D82A}">
                    <a16:rowId xmlns:a16="http://schemas.microsoft.com/office/drawing/2014/main" val="1047385815"/>
                  </a:ext>
                </a:extLst>
              </a:tr>
              <a:tr h="242645">
                <a:tc>
                  <a:txBody>
                    <a:bodyPr/>
                    <a:lstStyle/>
                    <a:p>
                      <a:pPr algn="l" fontAlgn="b"/>
                      <a:r>
                        <a:rPr lang="en-GB" sz="1400" b="0" i="0" u="none" strike="noStrike">
                          <a:solidFill>
                            <a:srgbClr val="000000"/>
                          </a:solidFill>
                          <a:effectLst/>
                          <a:latin typeface="Calibri" panose="020F0502020204030204" pitchFamily="34" charset="0"/>
                        </a:rPr>
                        <a:t>Watford General Hospital</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16</a:t>
                      </a:r>
                    </a:p>
                  </a:txBody>
                  <a:tcPr marL="9525" marR="9525" marT="9525" marB="0" anchor="b">
                    <a:lnL>
                      <a:noFill/>
                    </a:lnL>
                    <a:lnR>
                      <a:noFill/>
                    </a:lnR>
                    <a:lnT>
                      <a:noFill/>
                    </a:lnT>
                    <a:lnB>
                      <a:noFill/>
                    </a:lnB>
                  </a:tcPr>
                </a:tc>
                <a:extLst>
                  <a:ext uri="{0D108BD9-81ED-4DB2-BD59-A6C34878D82A}">
                    <a16:rowId xmlns:a16="http://schemas.microsoft.com/office/drawing/2014/main" val="1440746817"/>
                  </a:ext>
                </a:extLst>
              </a:tr>
              <a:tr h="242645">
                <a:tc>
                  <a:txBody>
                    <a:bodyPr/>
                    <a:lstStyle/>
                    <a:p>
                      <a:pPr algn="l" fontAlgn="b"/>
                      <a:r>
                        <a:rPr lang="en-GB" sz="1400" b="0" i="0" u="none" strike="noStrike">
                          <a:solidFill>
                            <a:srgbClr val="000000"/>
                          </a:solidFill>
                          <a:effectLst/>
                          <a:latin typeface="Calibri" panose="020F0502020204030204" pitchFamily="34" charset="0"/>
                        </a:rPr>
                        <a:t>Northwick Park Hospital</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78</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extLst>
                  <a:ext uri="{0D108BD9-81ED-4DB2-BD59-A6C34878D82A}">
                    <a16:rowId xmlns:a16="http://schemas.microsoft.com/office/drawing/2014/main" val="3018456363"/>
                  </a:ext>
                </a:extLst>
              </a:tr>
              <a:tr h="242645">
                <a:tc>
                  <a:txBody>
                    <a:bodyPr/>
                    <a:lstStyle/>
                    <a:p>
                      <a:pPr algn="l" fontAlgn="b"/>
                      <a:r>
                        <a:rPr lang="en-GB" sz="1400" b="0" i="0" u="none" strike="noStrike">
                          <a:solidFill>
                            <a:srgbClr val="000000"/>
                          </a:solidFill>
                          <a:effectLst/>
                          <a:latin typeface="Calibri" panose="020F0502020204030204" pitchFamily="34" charset="0"/>
                        </a:rPr>
                        <a:t>West Middlesex </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67</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2679391433"/>
                  </a:ext>
                </a:extLst>
              </a:tr>
              <a:tr h="242645">
                <a:tc>
                  <a:txBody>
                    <a:bodyPr/>
                    <a:lstStyle/>
                    <a:p>
                      <a:pPr algn="l" fontAlgn="b"/>
                      <a:r>
                        <a:rPr lang="en-GB" sz="1400" b="0" i="0" u="none" strike="noStrike">
                          <a:solidFill>
                            <a:srgbClr val="000000"/>
                          </a:solidFill>
                          <a:effectLst/>
                          <a:latin typeface="Calibri" panose="020F0502020204030204" pitchFamily="34" charset="0"/>
                        </a:rPr>
                        <a:t>Maidstone and Tunbridge Wells </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62</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1728949374"/>
                  </a:ext>
                </a:extLst>
              </a:tr>
              <a:tr h="242645">
                <a:tc>
                  <a:txBody>
                    <a:bodyPr/>
                    <a:lstStyle/>
                    <a:p>
                      <a:pPr algn="l" fontAlgn="b"/>
                      <a:r>
                        <a:rPr lang="en-GB" sz="1400" b="0" i="0" u="none" strike="noStrike">
                          <a:solidFill>
                            <a:srgbClr val="000000"/>
                          </a:solidFill>
                          <a:effectLst/>
                          <a:latin typeface="Calibri" panose="020F0502020204030204" pitchFamily="34" charset="0"/>
                        </a:rPr>
                        <a:t>The Jessop Wing, Sheffield</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extLst>
                  <a:ext uri="{0D108BD9-81ED-4DB2-BD59-A6C34878D82A}">
                    <a16:rowId xmlns:a16="http://schemas.microsoft.com/office/drawing/2014/main" val="2535185077"/>
                  </a:ext>
                </a:extLst>
              </a:tr>
              <a:tr h="242645">
                <a:tc>
                  <a:txBody>
                    <a:bodyPr/>
                    <a:lstStyle/>
                    <a:p>
                      <a:pPr algn="l" fontAlgn="b"/>
                      <a:r>
                        <a:rPr lang="en-GB" sz="1400" b="0" i="0" u="none" strike="noStrike">
                          <a:solidFill>
                            <a:srgbClr val="000000"/>
                          </a:solidFill>
                          <a:effectLst/>
                          <a:latin typeface="Calibri" panose="020F0502020204030204" pitchFamily="34" charset="0"/>
                        </a:rPr>
                        <a:t>Wigan Infirmary</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38</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433210683"/>
                  </a:ext>
                </a:extLst>
              </a:tr>
              <a:tr h="242645">
                <a:tc>
                  <a:txBody>
                    <a:bodyPr/>
                    <a:lstStyle/>
                    <a:p>
                      <a:pPr algn="l" fontAlgn="b"/>
                      <a:r>
                        <a:rPr lang="en-GB" sz="1400" b="0" i="0" u="none" strike="noStrike">
                          <a:solidFill>
                            <a:srgbClr val="000000"/>
                          </a:solidFill>
                          <a:effectLst/>
                          <a:latin typeface="Calibri" panose="020F0502020204030204" pitchFamily="34" charset="0"/>
                        </a:rPr>
                        <a:t>St Helens and Knowsley </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3653662676"/>
                  </a:ext>
                </a:extLst>
              </a:tr>
              <a:tr h="242645">
                <a:tc>
                  <a:txBody>
                    <a:bodyPr/>
                    <a:lstStyle/>
                    <a:p>
                      <a:pPr algn="l" fontAlgn="b"/>
                      <a:r>
                        <a:rPr lang="en-GB" sz="1400" b="0" i="0" u="none" strike="noStrike">
                          <a:solidFill>
                            <a:srgbClr val="000000"/>
                          </a:solidFill>
                          <a:effectLst/>
                          <a:latin typeface="Calibri" panose="020F0502020204030204" pitchFamily="34" charset="0"/>
                        </a:rPr>
                        <a:t>Basingstoke and North Hampshire</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67</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extLst>
                  <a:ext uri="{0D108BD9-81ED-4DB2-BD59-A6C34878D82A}">
                    <a16:rowId xmlns:a16="http://schemas.microsoft.com/office/drawing/2014/main" val="3652940873"/>
                  </a:ext>
                </a:extLst>
              </a:tr>
              <a:tr h="242645">
                <a:tc>
                  <a:txBody>
                    <a:bodyPr/>
                    <a:lstStyle/>
                    <a:p>
                      <a:pPr algn="l" fontAlgn="b"/>
                      <a:r>
                        <a:rPr lang="en-GB" sz="1400" b="0" i="0" u="none" strike="noStrike">
                          <a:solidFill>
                            <a:srgbClr val="000000"/>
                          </a:solidFill>
                          <a:effectLst/>
                          <a:latin typeface="Calibri" panose="020F0502020204030204" pitchFamily="34" charset="0"/>
                        </a:rPr>
                        <a:t>Royal Hampshire,Winchester</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2336521175"/>
                  </a:ext>
                </a:extLst>
              </a:tr>
              <a:tr h="242645">
                <a:tc>
                  <a:txBody>
                    <a:bodyPr/>
                    <a:lstStyle/>
                    <a:p>
                      <a:pPr algn="l" fontAlgn="b"/>
                      <a:r>
                        <a:rPr lang="en-GB" sz="1400" b="0" i="0" u="none" strike="noStrike">
                          <a:solidFill>
                            <a:srgbClr val="000000"/>
                          </a:solidFill>
                          <a:effectLst/>
                          <a:latin typeface="Calibri" panose="020F0502020204030204" pitchFamily="34" charset="0"/>
                        </a:rPr>
                        <a:t>Stoke Mandeville Hospital</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16</a:t>
                      </a:r>
                    </a:p>
                  </a:txBody>
                  <a:tcPr marL="9525" marR="9525" marT="9525" marB="0" anchor="b">
                    <a:lnL>
                      <a:noFill/>
                    </a:lnL>
                    <a:lnR>
                      <a:noFill/>
                    </a:lnR>
                    <a:lnT>
                      <a:noFill/>
                    </a:lnT>
                    <a:lnB>
                      <a:noFill/>
                    </a:lnB>
                  </a:tcPr>
                </a:tc>
                <a:extLst>
                  <a:ext uri="{0D108BD9-81ED-4DB2-BD59-A6C34878D82A}">
                    <a16:rowId xmlns:a16="http://schemas.microsoft.com/office/drawing/2014/main" val="956421315"/>
                  </a:ext>
                </a:extLst>
              </a:tr>
              <a:tr h="242645">
                <a:tc>
                  <a:txBody>
                    <a:bodyPr/>
                    <a:lstStyle/>
                    <a:p>
                      <a:pPr algn="l" fontAlgn="b"/>
                      <a:r>
                        <a:rPr lang="en-GB" sz="1400" b="0" i="0" u="none" strike="noStrike" dirty="0">
                          <a:solidFill>
                            <a:srgbClr val="000000"/>
                          </a:solidFill>
                          <a:effectLst/>
                          <a:latin typeface="Calibri" panose="020F0502020204030204" pitchFamily="34" charset="0"/>
                        </a:rPr>
                        <a:t>Epsom and St Helier </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r" fontAlgn="b"/>
                      <a:r>
                        <a:rPr lang="en-GB" sz="1400" b="0" i="0" u="none" strike="noStrike" dirty="0">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1828575036"/>
                  </a:ext>
                </a:extLst>
              </a:tr>
            </a:tbl>
          </a:graphicData>
        </a:graphic>
      </p:graphicFrame>
    </p:spTree>
    <p:extLst>
      <p:ext uri="{BB962C8B-B14F-4D97-AF65-F5344CB8AC3E}">
        <p14:creationId xmlns:p14="http://schemas.microsoft.com/office/powerpoint/2010/main" val="3739417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9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187A967-EDA0-4671-903E-ED9537AB4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44" y="3003250"/>
            <a:ext cx="6579910" cy="2960960"/>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76242B3-350C-4D74-95EB-A26205DFEB88}"/>
              </a:ext>
            </a:extLst>
          </p:cNvPr>
          <p:cNvSpPr>
            <a:spLocks noGrp="1"/>
          </p:cNvSpPr>
          <p:nvPr>
            <p:ph idx="1"/>
          </p:nvPr>
        </p:nvSpPr>
        <p:spPr>
          <a:xfrm>
            <a:off x="8029319" y="917725"/>
            <a:ext cx="3595937" cy="4852362"/>
          </a:xfrm>
        </p:spPr>
        <p:txBody>
          <a:bodyPr anchor="ctr">
            <a:normAutofit/>
          </a:bodyPr>
          <a:lstStyle/>
          <a:p>
            <a:pPr marL="0" indent="0" algn="ctr">
              <a:buNone/>
            </a:pPr>
            <a:r>
              <a:rPr lang="en-GB" sz="5200">
                <a:solidFill>
                  <a:srgbClr val="FFFFFF"/>
                </a:solidFill>
                <a:cs typeface="Calibri"/>
              </a:rPr>
              <a:t>Recruitment Scenarios</a:t>
            </a:r>
          </a:p>
        </p:txBody>
      </p:sp>
      <p:sp>
        <p:nvSpPr>
          <p:cNvPr id="3" name="TextBox 2">
            <a:extLst>
              <a:ext uri="{FF2B5EF4-FFF2-40B4-BE49-F238E27FC236}">
                <a16:creationId xmlns:a16="http://schemas.microsoft.com/office/drawing/2014/main" id="{1B6A8DE3-4B5E-4EF3-ADC8-0939CCF76D70}"/>
              </a:ext>
            </a:extLst>
          </p:cNvPr>
          <p:cNvSpPr txBox="1"/>
          <p:nvPr/>
        </p:nvSpPr>
        <p:spPr>
          <a:xfrm>
            <a:off x="1961012" y="808005"/>
            <a:ext cx="4134988" cy="892552"/>
          </a:xfrm>
          <a:prstGeom prst="rect">
            <a:avLst/>
          </a:prstGeom>
          <a:noFill/>
        </p:spPr>
        <p:txBody>
          <a:bodyPr wrap="square" lIns="91440" tIns="45720" rIns="91440" bIns="45720" rtlCol="0" anchor="t">
            <a:spAutoFit/>
          </a:bodyPr>
          <a:lstStyle/>
          <a:p>
            <a:r>
              <a:rPr lang="en-GB" sz="5200">
                <a:solidFill>
                  <a:schemeClr val="bg1"/>
                </a:solidFill>
                <a:cs typeface="Calibri"/>
              </a:rPr>
              <a:t>Lets Discuss </a:t>
            </a:r>
          </a:p>
        </p:txBody>
      </p:sp>
    </p:spTree>
    <p:extLst>
      <p:ext uri="{BB962C8B-B14F-4D97-AF65-F5344CB8AC3E}">
        <p14:creationId xmlns:p14="http://schemas.microsoft.com/office/powerpoint/2010/main" val="192746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6991E-CD8C-FE4E-B32C-DF0C573ECAD5}"/>
              </a:ext>
            </a:extLst>
          </p:cNvPr>
          <p:cNvPicPr>
            <a:picLocks noChangeAspect="1"/>
          </p:cNvPicPr>
          <p:nvPr/>
        </p:nvPicPr>
        <p:blipFill>
          <a:blip r:embed="rId2"/>
          <a:stretch>
            <a:fillRect/>
          </a:stretch>
        </p:blipFill>
        <p:spPr>
          <a:xfrm>
            <a:off x="166228" y="120749"/>
            <a:ext cx="1172612" cy="1143000"/>
          </a:xfrm>
          <a:prstGeom prst="rect">
            <a:avLst/>
          </a:prstGeom>
        </p:spPr>
      </p:pic>
      <p:sp>
        <p:nvSpPr>
          <p:cNvPr id="4" name="Rectangle 1">
            <a:extLst>
              <a:ext uri="{FF2B5EF4-FFF2-40B4-BE49-F238E27FC236}">
                <a16:creationId xmlns:a16="http://schemas.microsoft.com/office/drawing/2014/main" id="{5EF8F621-812E-DF42-A8A3-503F0298E8A7}"/>
              </a:ext>
            </a:extLst>
          </p:cNvPr>
          <p:cNvSpPr>
            <a:spLocks noChangeArrowheads="1"/>
          </p:cNvSpPr>
          <p:nvPr/>
        </p:nvSpPr>
        <p:spPr bwMode="auto">
          <a:xfrm>
            <a:off x="516936" y="1949435"/>
            <a:ext cx="6873201"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GB" altLang="en-US" sz="28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30+0 weeks gestation women</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On antenatal ward</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Currently well but has ruptured membrane</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Received steroids as may deliver in next few days</a:t>
            </a:r>
          </a:p>
        </p:txBody>
      </p:sp>
      <p:sp>
        <p:nvSpPr>
          <p:cNvPr id="5" name="Rectangle 1">
            <a:extLst>
              <a:ext uri="{FF2B5EF4-FFF2-40B4-BE49-F238E27FC236}">
                <a16:creationId xmlns:a16="http://schemas.microsoft.com/office/drawing/2014/main" id="{07254C91-C45A-B241-B0F5-EAA14ED9E9A2}"/>
              </a:ext>
            </a:extLst>
          </p:cNvPr>
          <p:cNvSpPr>
            <a:spLocks noChangeArrowheads="1"/>
          </p:cNvSpPr>
          <p:nvPr/>
        </p:nvSpPr>
        <p:spPr bwMode="auto">
          <a:xfrm>
            <a:off x="7924800" y="1509644"/>
            <a:ext cx="3866378" cy="2985433"/>
          </a:xfrm>
          <a:prstGeom prst="rect">
            <a:avLst/>
          </a:prstGeom>
          <a:solidFill>
            <a:srgbClr val="7030A0"/>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defTabSz="914400" rtl="0" eaLnBrk="0" fontAlgn="base" latinLnBrk="0" hangingPunct="0">
              <a:lnSpc>
                <a:spcPct val="100000"/>
              </a:lnSpc>
              <a:spcBef>
                <a:spcPts val="600"/>
              </a:spcBef>
              <a:spcAft>
                <a:spcPts val="600"/>
              </a:spcAft>
              <a:buClrTx/>
              <a:buSzTx/>
              <a:tabLst/>
            </a:pPr>
            <a:r>
              <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rPr>
              <a:t>Would you approach this women for FEED1?</a:t>
            </a:r>
          </a:p>
          <a:p>
            <a:pPr marR="0" lvl="0" algn="ctr" defTabSz="914400" rtl="0" eaLnBrk="0" fontAlgn="base" latinLnBrk="0" hangingPunct="0">
              <a:lnSpc>
                <a:spcPct val="100000"/>
              </a:lnSpc>
              <a:spcBef>
                <a:spcPts val="600"/>
              </a:spcBef>
              <a:spcAft>
                <a:spcPts val="600"/>
              </a:spcAft>
              <a:buClrTx/>
              <a:buSzTx/>
              <a:tabLst/>
            </a:pPr>
            <a:endPar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endParaRPr>
          </a:p>
          <a:p>
            <a:pPr marR="0" lvl="0" algn="ctr" defTabSz="914400" rtl="0" eaLnBrk="0" fontAlgn="base" latinLnBrk="0" hangingPunct="0">
              <a:lnSpc>
                <a:spcPct val="100000"/>
              </a:lnSpc>
              <a:spcBef>
                <a:spcPts val="600"/>
              </a:spcBef>
              <a:spcAft>
                <a:spcPts val="600"/>
              </a:spcAft>
              <a:buClrTx/>
              <a:buSzTx/>
              <a:tabLst/>
            </a:pPr>
            <a:r>
              <a:rPr lang="en-GB" altLang="en-US" sz="2800">
                <a:solidFill>
                  <a:schemeClr val="bg1"/>
                </a:solidFill>
                <a:cs typeface="Arial" panose="020B0604020202020204" pitchFamily="34" charset="0"/>
              </a:rPr>
              <a:t>If yes, what is your plan for consent?</a:t>
            </a:r>
            <a:endParaRPr lang="en-GB" altLang="en-US" sz="540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id="{5D359F3A-4006-0421-AEB5-F553EC4B79DF}"/>
              </a:ext>
            </a:extLst>
          </p:cNvPr>
          <p:cNvSpPr txBox="1"/>
          <p:nvPr/>
        </p:nvSpPr>
        <p:spPr>
          <a:xfrm>
            <a:off x="1698543" y="399861"/>
            <a:ext cx="4265720" cy="584775"/>
          </a:xfrm>
          <a:prstGeom prst="rect">
            <a:avLst/>
          </a:prstGeom>
          <a:noFill/>
        </p:spPr>
        <p:txBody>
          <a:bodyPr wrap="none" lIns="91440" tIns="45720" rIns="91440" bIns="45720" rtlCol="0" anchor="t">
            <a:spAutoFit/>
          </a:bodyPr>
          <a:lstStyle/>
          <a:p>
            <a:r>
              <a:rPr lang="en-GB" sz="3200" b="1">
                <a:solidFill>
                  <a:srgbClr val="7030A0"/>
                </a:solidFill>
              </a:rPr>
              <a:t>Recruitment: Scenario 1</a:t>
            </a:r>
            <a:endParaRPr lang="en-US"/>
          </a:p>
        </p:txBody>
      </p:sp>
    </p:spTree>
    <p:extLst>
      <p:ext uri="{BB962C8B-B14F-4D97-AF65-F5344CB8AC3E}">
        <p14:creationId xmlns:p14="http://schemas.microsoft.com/office/powerpoint/2010/main" val="2026898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6991E-CD8C-FE4E-B32C-DF0C573ECAD5}"/>
              </a:ext>
            </a:extLst>
          </p:cNvPr>
          <p:cNvPicPr>
            <a:picLocks noChangeAspect="1"/>
          </p:cNvPicPr>
          <p:nvPr/>
        </p:nvPicPr>
        <p:blipFill>
          <a:blip r:embed="rId2"/>
          <a:stretch>
            <a:fillRect/>
          </a:stretch>
        </p:blipFill>
        <p:spPr>
          <a:xfrm>
            <a:off x="340399" y="120749"/>
            <a:ext cx="1172612" cy="1143000"/>
          </a:xfrm>
          <a:prstGeom prst="rect">
            <a:avLst/>
          </a:prstGeom>
        </p:spPr>
      </p:pic>
      <p:sp>
        <p:nvSpPr>
          <p:cNvPr id="4" name="Rectangle 1">
            <a:extLst>
              <a:ext uri="{FF2B5EF4-FFF2-40B4-BE49-F238E27FC236}">
                <a16:creationId xmlns:a16="http://schemas.microsoft.com/office/drawing/2014/main" id="{5EF8F621-812E-DF42-A8A3-503F0298E8A7}"/>
              </a:ext>
            </a:extLst>
          </p:cNvPr>
          <p:cNvSpPr>
            <a:spLocks noChangeArrowheads="1"/>
          </p:cNvSpPr>
          <p:nvPr/>
        </p:nvSpPr>
        <p:spPr bwMode="auto">
          <a:xfrm>
            <a:off x="545964" y="1779412"/>
            <a:ext cx="649346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GB" altLang="en-US" sz="28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Women delivered at 31+0 weeks gestation one hour ago</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No antenatal discussion on FEED1</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a:rPr>
              <a:t>Infant is eligible and you think suitable for FEED1</a:t>
            </a:r>
          </a:p>
        </p:txBody>
      </p:sp>
      <p:sp>
        <p:nvSpPr>
          <p:cNvPr id="6" name="Rectangle 1">
            <a:extLst>
              <a:ext uri="{FF2B5EF4-FFF2-40B4-BE49-F238E27FC236}">
                <a16:creationId xmlns:a16="http://schemas.microsoft.com/office/drawing/2014/main" id="{E557F02F-3D55-4512-6CF4-D86928945CAB}"/>
              </a:ext>
            </a:extLst>
          </p:cNvPr>
          <p:cNvSpPr>
            <a:spLocks noChangeArrowheads="1"/>
          </p:cNvSpPr>
          <p:nvPr/>
        </p:nvSpPr>
        <p:spPr bwMode="auto">
          <a:xfrm>
            <a:off x="7779658" y="1607510"/>
            <a:ext cx="3866378" cy="2985433"/>
          </a:xfrm>
          <a:prstGeom prst="rect">
            <a:avLst/>
          </a:prstGeom>
          <a:solidFill>
            <a:srgbClr val="7030A0"/>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defTabSz="914400" rtl="0" eaLnBrk="0" fontAlgn="base" latinLnBrk="0" hangingPunct="0">
              <a:lnSpc>
                <a:spcPct val="100000"/>
              </a:lnSpc>
              <a:spcBef>
                <a:spcPts val="600"/>
              </a:spcBef>
              <a:spcAft>
                <a:spcPts val="600"/>
              </a:spcAft>
              <a:buClrTx/>
              <a:buSzTx/>
              <a:tabLst/>
            </a:pPr>
            <a:r>
              <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rPr>
              <a:t>Would you approach this women for FEED1?</a:t>
            </a:r>
          </a:p>
          <a:p>
            <a:pPr marR="0" lvl="0" algn="ctr" defTabSz="914400" rtl="0" eaLnBrk="0" fontAlgn="base" latinLnBrk="0" hangingPunct="0">
              <a:lnSpc>
                <a:spcPct val="100000"/>
              </a:lnSpc>
              <a:spcBef>
                <a:spcPts val="600"/>
              </a:spcBef>
              <a:spcAft>
                <a:spcPts val="600"/>
              </a:spcAft>
              <a:buClrTx/>
              <a:buSzTx/>
              <a:tabLst/>
            </a:pPr>
            <a:endPar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endParaRPr>
          </a:p>
          <a:p>
            <a:pPr marR="0" lvl="0" algn="ctr" defTabSz="914400" rtl="0" eaLnBrk="0" fontAlgn="base" latinLnBrk="0" hangingPunct="0">
              <a:lnSpc>
                <a:spcPct val="100000"/>
              </a:lnSpc>
              <a:spcBef>
                <a:spcPts val="600"/>
              </a:spcBef>
              <a:spcAft>
                <a:spcPts val="600"/>
              </a:spcAft>
              <a:buClrTx/>
              <a:buSzTx/>
              <a:tabLst/>
            </a:pPr>
            <a:r>
              <a:rPr lang="en-GB" altLang="en-US" sz="2800">
                <a:solidFill>
                  <a:schemeClr val="bg1"/>
                </a:solidFill>
                <a:cs typeface="Arial" panose="020B0604020202020204" pitchFamily="34" charset="0"/>
              </a:rPr>
              <a:t>If yes, what is your plan for consent?</a:t>
            </a:r>
            <a:endParaRPr lang="en-GB" altLang="en-US" sz="540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45E4031B-EC3D-06F0-3E4D-A7FAA45249D9}"/>
              </a:ext>
            </a:extLst>
          </p:cNvPr>
          <p:cNvSpPr txBox="1"/>
          <p:nvPr/>
        </p:nvSpPr>
        <p:spPr>
          <a:xfrm>
            <a:off x="1698543" y="399861"/>
            <a:ext cx="4265720" cy="584775"/>
          </a:xfrm>
          <a:prstGeom prst="rect">
            <a:avLst/>
          </a:prstGeom>
          <a:noFill/>
        </p:spPr>
        <p:txBody>
          <a:bodyPr wrap="none" lIns="91440" tIns="45720" rIns="91440" bIns="45720" rtlCol="0" anchor="t">
            <a:spAutoFit/>
          </a:bodyPr>
          <a:lstStyle/>
          <a:p>
            <a:r>
              <a:rPr lang="en-GB" sz="3200" b="1">
                <a:solidFill>
                  <a:srgbClr val="7030A0"/>
                </a:solidFill>
              </a:rPr>
              <a:t>Recruitment: Scenario 2</a:t>
            </a:r>
            <a:endParaRPr lang="en-US"/>
          </a:p>
        </p:txBody>
      </p:sp>
    </p:spTree>
    <p:extLst>
      <p:ext uri="{BB962C8B-B14F-4D97-AF65-F5344CB8AC3E}">
        <p14:creationId xmlns:p14="http://schemas.microsoft.com/office/powerpoint/2010/main" val="2249626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6991E-CD8C-FE4E-B32C-DF0C573ECAD5}"/>
              </a:ext>
            </a:extLst>
          </p:cNvPr>
          <p:cNvPicPr>
            <a:picLocks noChangeAspect="1"/>
          </p:cNvPicPr>
          <p:nvPr/>
        </p:nvPicPr>
        <p:blipFill>
          <a:blip r:embed="rId3"/>
          <a:stretch>
            <a:fillRect/>
          </a:stretch>
        </p:blipFill>
        <p:spPr>
          <a:xfrm>
            <a:off x="253314" y="120749"/>
            <a:ext cx="1172612" cy="1143000"/>
          </a:xfrm>
          <a:prstGeom prst="rect">
            <a:avLst/>
          </a:prstGeom>
        </p:spPr>
      </p:pic>
      <p:sp>
        <p:nvSpPr>
          <p:cNvPr id="4" name="Rectangle 1">
            <a:extLst>
              <a:ext uri="{FF2B5EF4-FFF2-40B4-BE49-F238E27FC236}">
                <a16:creationId xmlns:a16="http://schemas.microsoft.com/office/drawing/2014/main" id="{5EF8F621-812E-DF42-A8A3-503F0298E8A7}"/>
              </a:ext>
            </a:extLst>
          </p:cNvPr>
          <p:cNvSpPr>
            <a:spLocks noChangeArrowheads="1"/>
          </p:cNvSpPr>
          <p:nvPr/>
        </p:nvSpPr>
        <p:spPr bwMode="auto">
          <a:xfrm>
            <a:off x="487907" y="2451986"/>
            <a:ext cx="784887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GB" altLang="en-US" sz="28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32+1 week gestation woman</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In labour suite awaiting C/S in a few hours </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No </a:t>
            </a:r>
            <a:r>
              <a:rPr lang="en-GB" altLang="en-US" sz="2800" err="1">
                <a:latin typeface="+mj-lt"/>
                <a:cs typeface="Arial" panose="020B0604020202020204" pitchFamily="34" charset="0"/>
              </a:rPr>
              <a:t>fetal</a:t>
            </a:r>
            <a:r>
              <a:rPr lang="en-GB" altLang="en-US" sz="2800">
                <a:latin typeface="+mj-lt"/>
                <a:cs typeface="Arial" panose="020B0604020202020204" pitchFamily="34" charset="0"/>
              </a:rPr>
              <a:t> anomalies expected</a:t>
            </a:r>
          </a:p>
        </p:txBody>
      </p:sp>
      <p:sp>
        <p:nvSpPr>
          <p:cNvPr id="6" name="Rectangle 1">
            <a:extLst>
              <a:ext uri="{FF2B5EF4-FFF2-40B4-BE49-F238E27FC236}">
                <a16:creationId xmlns:a16="http://schemas.microsoft.com/office/drawing/2014/main" id="{7CDC6685-DF07-EB29-1F0F-30E1CBBAA387}"/>
              </a:ext>
            </a:extLst>
          </p:cNvPr>
          <p:cNvSpPr>
            <a:spLocks noChangeArrowheads="1"/>
          </p:cNvSpPr>
          <p:nvPr/>
        </p:nvSpPr>
        <p:spPr bwMode="auto">
          <a:xfrm>
            <a:off x="7779658" y="1607510"/>
            <a:ext cx="3866378" cy="2985433"/>
          </a:xfrm>
          <a:prstGeom prst="rect">
            <a:avLst/>
          </a:prstGeom>
          <a:solidFill>
            <a:srgbClr val="7030A0"/>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defTabSz="914400" rtl="0" eaLnBrk="0" fontAlgn="base" latinLnBrk="0" hangingPunct="0">
              <a:lnSpc>
                <a:spcPct val="100000"/>
              </a:lnSpc>
              <a:spcBef>
                <a:spcPts val="600"/>
              </a:spcBef>
              <a:spcAft>
                <a:spcPts val="600"/>
              </a:spcAft>
              <a:buClrTx/>
              <a:buSzTx/>
              <a:tabLst/>
            </a:pPr>
            <a:r>
              <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rPr>
              <a:t>Would you approach this women for FEED1?</a:t>
            </a:r>
          </a:p>
          <a:p>
            <a:pPr marR="0" lvl="0" algn="ctr" defTabSz="914400" rtl="0" eaLnBrk="0" fontAlgn="base" latinLnBrk="0" hangingPunct="0">
              <a:lnSpc>
                <a:spcPct val="100000"/>
              </a:lnSpc>
              <a:spcBef>
                <a:spcPts val="600"/>
              </a:spcBef>
              <a:spcAft>
                <a:spcPts val="600"/>
              </a:spcAft>
              <a:buClrTx/>
              <a:buSzTx/>
              <a:tabLst/>
            </a:pPr>
            <a:endPar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endParaRPr>
          </a:p>
          <a:p>
            <a:pPr marR="0" lvl="0" algn="ctr" defTabSz="914400" rtl="0" eaLnBrk="0" fontAlgn="base" latinLnBrk="0" hangingPunct="0">
              <a:lnSpc>
                <a:spcPct val="100000"/>
              </a:lnSpc>
              <a:spcBef>
                <a:spcPts val="600"/>
              </a:spcBef>
              <a:spcAft>
                <a:spcPts val="600"/>
              </a:spcAft>
              <a:buClrTx/>
              <a:buSzTx/>
              <a:tabLst/>
            </a:pPr>
            <a:r>
              <a:rPr lang="en-GB" altLang="en-US" sz="2800">
                <a:solidFill>
                  <a:schemeClr val="bg1"/>
                </a:solidFill>
                <a:cs typeface="Arial" panose="020B0604020202020204" pitchFamily="34" charset="0"/>
              </a:rPr>
              <a:t>If yes, what is your plan for consent?</a:t>
            </a:r>
            <a:endParaRPr lang="en-GB" altLang="en-US" sz="540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6F5091C8-2386-855E-7DAC-ADC78CC03A2D}"/>
              </a:ext>
            </a:extLst>
          </p:cNvPr>
          <p:cNvSpPr txBox="1"/>
          <p:nvPr/>
        </p:nvSpPr>
        <p:spPr>
          <a:xfrm>
            <a:off x="1698543" y="399861"/>
            <a:ext cx="4265720" cy="584775"/>
          </a:xfrm>
          <a:prstGeom prst="rect">
            <a:avLst/>
          </a:prstGeom>
          <a:noFill/>
        </p:spPr>
        <p:txBody>
          <a:bodyPr wrap="none" lIns="91440" tIns="45720" rIns="91440" bIns="45720" rtlCol="0" anchor="t">
            <a:spAutoFit/>
          </a:bodyPr>
          <a:lstStyle/>
          <a:p>
            <a:r>
              <a:rPr lang="en-GB" sz="3200" b="1">
                <a:solidFill>
                  <a:srgbClr val="7030A0"/>
                </a:solidFill>
              </a:rPr>
              <a:t>Recruitment: Scenario 3</a:t>
            </a:r>
            <a:endParaRPr lang="en-US"/>
          </a:p>
        </p:txBody>
      </p:sp>
    </p:spTree>
    <p:extLst>
      <p:ext uri="{BB962C8B-B14F-4D97-AF65-F5344CB8AC3E}">
        <p14:creationId xmlns:p14="http://schemas.microsoft.com/office/powerpoint/2010/main" val="378261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EED1 Trial (@Feed1Trial) / Twitter">
            <a:extLst>
              <a:ext uri="{FF2B5EF4-FFF2-40B4-BE49-F238E27FC236}">
                <a16:creationId xmlns:a16="http://schemas.microsoft.com/office/drawing/2014/main" id="{A6B243B3-1554-463D-B928-530815C2E18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26842" y="167129"/>
            <a:ext cx="807965" cy="8079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F4A507E-6169-4EEE-812F-619E38A2A50F}"/>
              </a:ext>
            </a:extLst>
          </p:cNvPr>
          <p:cNvPicPr>
            <a:picLocks noChangeAspect="1"/>
          </p:cNvPicPr>
          <p:nvPr/>
        </p:nvPicPr>
        <p:blipFill>
          <a:blip r:embed="rId3"/>
          <a:stretch>
            <a:fillRect/>
          </a:stretch>
        </p:blipFill>
        <p:spPr>
          <a:xfrm>
            <a:off x="10600291" y="44559"/>
            <a:ext cx="1172070" cy="1043182"/>
          </a:xfrm>
          <a:prstGeom prst="rect">
            <a:avLst/>
          </a:prstGeom>
        </p:spPr>
      </p:pic>
      <p:pic>
        <p:nvPicPr>
          <p:cNvPr id="1032" name="Picture 8" descr="Red-cross | Recycle Now">
            <a:extLst>
              <a:ext uri="{FF2B5EF4-FFF2-40B4-BE49-F238E27FC236}">
                <a16:creationId xmlns:a16="http://schemas.microsoft.com/office/drawing/2014/main" id="{05626655-110F-4EEE-B7E0-A333C612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78" y="1348610"/>
            <a:ext cx="730982" cy="5511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een Tick Checkmark Vector Icon For Checkbox Marker Symbol Stock  Illustration - Download Image Now - iStock">
            <a:extLst>
              <a:ext uri="{FF2B5EF4-FFF2-40B4-BE49-F238E27FC236}">
                <a16:creationId xmlns:a16="http://schemas.microsoft.com/office/drawing/2014/main" id="{5BF7D9E9-079B-4F6C-94B5-6A74874B75E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091098" y="1037965"/>
            <a:ext cx="958208" cy="9582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Tips for Preventing Infections Before and During Pregnancy | CDC">
            <a:extLst>
              <a:ext uri="{FF2B5EF4-FFF2-40B4-BE49-F238E27FC236}">
                <a16:creationId xmlns:a16="http://schemas.microsoft.com/office/drawing/2014/main" id="{AFE0B89F-7019-491B-B5BE-F0D402F8A092}"/>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424804" y="1639406"/>
            <a:ext cx="778121" cy="5446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52636CF-9B93-430A-B7C0-FF93233325A6}"/>
              </a:ext>
            </a:extLst>
          </p:cNvPr>
          <p:cNvPicPr>
            <a:picLocks noChangeAspect="1"/>
          </p:cNvPicPr>
          <p:nvPr/>
        </p:nvPicPr>
        <p:blipFill>
          <a:blip r:embed="rId7"/>
          <a:stretch>
            <a:fillRect/>
          </a:stretch>
        </p:blipFill>
        <p:spPr>
          <a:xfrm>
            <a:off x="4648194" y="4047434"/>
            <a:ext cx="1236334" cy="685232"/>
          </a:xfrm>
          <a:prstGeom prst="rect">
            <a:avLst/>
          </a:prstGeom>
        </p:spPr>
      </p:pic>
      <p:pic>
        <p:nvPicPr>
          <p:cNvPr id="12" name="Picture 11">
            <a:extLst>
              <a:ext uri="{FF2B5EF4-FFF2-40B4-BE49-F238E27FC236}">
                <a16:creationId xmlns:a16="http://schemas.microsoft.com/office/drawing/2014/main" id="{9EC75FF5-8F44-4547-A479-E784A5EB951F}"/>
              </a:ext>
            </a:extLst>
          </p:cNvPr>
          <p:cNvPicPr>
            <a:picLocks noChangeAspect="1"/>
          </p:cNvPicPr>
          <p:nvPr/>
        </p:nvPicPr>
        <p:blipFill>
          <a:blip r:embed="rId8"/>
          <a:stretch>
            <a:fillRect/>
          </a:stretch>
        </p:blipFill>
        <p:spPr>
          <a:xfrm>
            <a:off x="507572" y="4101664"/>
            <a:ext cx="612826" cy="553580"/>
          </a:xfrm>
          <a:prstGeom prst="rect">
            <a:avLst/>
          </a:prstGeom>
        </p:spPr>
      </p:pic>
      <p:sp>
        <p:nvSpPr>
          <p:cNvPr id="30" name="TextBox 29">
            <a:extLst>
              <a:ext uri="{FF2B5EF4-FFF2-40B4-BE49-F238E27FC236}">
                <a16:creationId xmlns:a16="http://schemas.microsoft.com/office/drawing/2014/main" id="{08373884-A5BF-4B2A-88BD-C181E5D0D4AC}"/>
              </a:ext>
            </a:extLst>
          </p:cNvPr>
          <p:cNvSpPr txBox="1"/>
          <p:nvPr/>
        </p:nvSpPr>
        <p:spPr>
          <a:xfrm>
            <a:off x="2318041" y="4042856"/>
            <a:ext cx="1529936" cy="307777"/>
          </a:xfrm>
          <a:prstGeom prst="rect">
            <a:avLst/>
          </a:prstGeom>
          <a:noFill/>
        </p:spPr>
        <p:txBody>
          <a:bodyPr wrap="square">
            <a:spAutoFit/>
          </a:bodyPr>
          <a:lstStyle/>
          <a:p>
            <a:r>
              <a:rPr lang="en-GB" sz="1400" b="1"/>
              <a:t>2. Size Matters! </a:t>
            </a:r>
          </a:p>
        </p:txBody>
      </p:sp>
      <p:sp>
        <p:nvSpPr>
          <p:cNvPr id="31" name="TextBox 30">
            <a:extLst>
              <a:ext uri="{FF2B5EF4-FFF2-40B4-BE49-F238E27FC236}">
                <a16:creationId xmlns:a16="http://schemas.microsoft.com/office/drawing/2014/main" id="{4BB653C5-5B10-4BB8-BBD1-73A40CC895E3}"/>
              </a:ext>
            </a:extLst>
          </p:cNvPr>
          <p:cNvSpPr txBox="1"/>
          <p:nvPr/>
        </p:nvSpPr>
        <p:spPr>
          <a:xfrm>
            <a:off x="310367" y="5107270"/>
            <a:ext cx="5600383" cy="1600438"/>
          </a:xfrm>
          <a:prstGeom prst="rect">
            <a:avLst/>
          </a:prstGeom>
          <a:noFill/>
        </p:spPr>
        <p:txBody>
          <a:bodyPr wrap="square">
            <a:spAutoFit/>
          </a:bodyPr>
          <a:lstStyle/>
          <a:p>
            <a:r>
              <a:rPr lang="en-GB" sz="1400"/>
              <a:t>Train everyone - registrars, ANNPs &amp; middle grade staff to take assent, consent &amp; randomise at start of rotation/induction </a:t>
            </a:r>
          </a:p>
          <a:p>
            <a:endParaRPr lang="en-GB" sz="1400"/>
          </a:p>
          <a:p>
            <a:r>
              <a:rPr lang="en-GB" sz="1400"/>
              <a:t>Min. training is on the FEED1 website (Health Care Professionals- Training): </a:t>
            </a:r>
          </a:p>
          <a:p>
            <a:pPr marL="285750" indent="-285750">
              <a:buFont typeface="Arial" panose="020B0604020202020204" pitchFamily="34" charset="0"/>
              <a:buChar char="•"/>
            </a:pPr>
            <a:r>
              <a:rPr lang="en-GB" sz="1400">
                <a:effectLst/>
                <a:ea typeface="Calibri" panose="020F0502020204030204" pitchFamily="34" charset="0"/>
                <a:cs typeface="Arial" panose="020B0604020202020204" pitchFamily="34" charset="0"/>
              </a:rPr>
              <a:t>Trial background</a:t>
            </a:r>
          </a:p>
          <a:p>
            <a:pPr marL="285750" indent="-285750">
              <a:buFont typeface="Arial" panose="020B0604020202020204" pitchFamily="34" charset="0"/>
              <a:buChar char="•"/>
            </a:pPr>
            <a:r>
              <a:rPr lang="en-GB" sz="1400">
                <a:ea typeface="Calibri" panose="020F0502020204030204" pitchFamily="34" charset="0"/>
                <a:cs typeface="Arial" panose="020B0604020202020204" pitchFamily="34" charset="0"/>
              </a:rPr>
              <a:t>Trial design and outcomes</a:t>
            </a:r>
          </a:p>
          <a:p>
            <a:pPr marL="285750" indent="-285750">
              <a:buFont typeface="Arial" panose="020B0604020202020204" pitchFamily="34" charset="0"/>
              <a:buChar char="•"/>
            </a:pPr>
            <a:r>
              <a:rPr lang="en-GB" sz="1400">
                <a:effectLst/>
                <a:ea typeface="Calibri" panose="020F0502020204030204" pitchFamily="34" charset="0"/>
                <a:cs typeface="Arial" panose="020B0604020202020204" pitchFamily="34" charset="0"/>
              </a:rPr>
              <a:t>Trial processes and procedures  </a:t>
            </a:r>
          </a:p>
        </p:txBody>
      </p:sp>
      <p:sp>
        <p:nvSpPr>
          <p:cNvPr id="32" name="Rectangle 31">
            <a:extLst>
              <a:ext uri="{FF2B5EF4-FFF2-40B4-BE49-F238E27FC236}">
                <a16:creationId xmlns:a16="http://schemas.microsoft.com/office/drawing/2014/main" id="{C905D2C7-1B1D-4D8A-9ABE-C70AB30217BF}"/>
              </a:ext>
            </a:extLst>
          </p:cNvPr>
          <p:cNvSpPr/>
          <p:nvPr/>
        </p:nvSpPr>
        <p:spPr>
          <a:xfrm>
            <a:off x="277591" y="1170771"/>
            <a:ext cx="5616771" cy="2711816"/>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40BC33CA-2670-412B-9913-36DBD37F98D4}"/>
              </a:ext>
            </a:extLst>
          </p:cNvPr>
          <p:cNvSpPr txBox="1"/>
          <p:nvPr/>
        </p:nvSpPr>
        <p:spPr>
          <a:xfrm>
            <a:off x="2143281" y="1316402"/>
            <a:ext cx="1798983" cy="307777"/>
          </a:xfrm>
          <a:prstGeom prst="rect">
            <a:avLst/>
          </a:prstGeom>
          <a:noFill/>
        </p:spPr>
        <p:txBody>
          <a:bodyPr wrap="square">
            <a:spAutoFit/>
          </a:bodyPr>
          <a:lstStyle/>
          <a:p>
            <a:r>
              <a:rPr lang="en-GB" sz="1400" b="1"/>
              <a:t>1. Word Wisdom </a:t>
            </a:r>
          </a:p>
        </p:txBody>
      </p:sp>
      <p:sp>
        <p:nvSpPr>
          <p:cNvPr id="35" name="TextBox 34">
            <a:extLst>
              <a:ext uri="{FF2B5EF4-FFF2-40B4-BE49-F238E27FC236}">
                <a16:creationId xmlns:a16="http://schemas.microsoft.com/office/drawing/2014/main" id="{F9EBB900-C848-4BEB-83AE-8126956D45F5}"/>
              </a:ext>
            </a:extLst>
          </p:cNvPr>
          <p:cNvSpPr txBox="1"/>
          <p:nvPr/>
        </p:nvSpPr>
        <p:spPr>
          <a:xfrm>
            <a:off x="8078910" y="1259406"/>
            <a:ext cx="1798983" cy="307777"/>
          </a:xfrm>
          <a:prstGeom prst="rect">
            <a:avLst/>
          </a:prstGeom>
          <a:noFill/>
        </p:spPr>
        <p:txBody>
          <a:bodyPr wrap="square">
            <a:spAutoFit/>
          </a:bodyPr>
          <a:lstStyle/>
          <a:p>
            <a:r>
              <a:rPr lang="en-GB" sz="1400" b="1"/>
              <a:t>3. Gain Oral Assent </a:t>
            </a:r>
          </a:p>
        </p:txBody>
      </p:sp>
      <p:sp>
        <p:nvSpPr>
          <p:cNvPr id="36" name="TextBox 35">
            <a:extLst>
              <a:ext uri="{FF2B5EF4-FFF2-40B4-BE49-F238E27FC236}">
                <a16:creationId xmlns:a16="http://schemas.microsoft.com/office/drawing/2014/main" id="{B67F36CA-1281-4AE1-BBE5-8336097640CE}"/>
              </a:ext>
            </a:extLst>
          </p:cNvPr>
          <p:cNvSpPr txBox="1"/>
          <p:nvPr/>
        </p:nvSpPr>
        <p:spPr>
          <a:xfrm>
            <a:off x="6200780" y="1594563"/>
            <a:ext cx="4356960" cy="2031325"/>
          </a:xfrm>
          <a:prstGeom prst="rect">
            <a:avLst/>
          </a:prstGeom>
          <a:noFill/>
        </p:spPr>
        <p:txBody>
          <a:bodyPr wrap="square">
            <a:spAutoFit/>
          </a:bodyPr>
          <a:lstStyle/>
          <a:p>
            <a:r>
              <a:rPr lang="en-GB" sz="1400"/>
              <a:t>It’s not that scary! </a:t>
            </a:r>
          </a:p>
          <a:p>
            <a:endParaRPr lang="en-GB" sz="1400"/>
          </a:p>
          <a:p>
            <a:r>
              <a:rPr lang="en-GB" sz="1400"/>
              <a:t>The FEED1 website has useful guides to help you feel confident with this (Health Care Professionals – Training)</a:t>
            </a:r>
          </a:p>
          <a:p>
            <a:endParaRPr lang="en-GB" sz="1400"/>
          </a:p>
          <a:p>
            <a:r>
              <a:rPr lang="en-GB" sz="1400"/>
              <a:t>Try to get oral assent within </a:t>
            </a:r>
            <a:r>
              <a:rPr lang="en-GB" sz="1400" b="1"/>
              <a:t>1 hour </a:t>
            </a:r>
            <a:r>
              <a:rPr lang="en-GB" sz="1400"/>
              <a:t>of delivery  </a:t>
            </a:r>
          </a:p>
          <a:p>
            <a:endParaRPr lang="en-GB" sz="1400"/>
          </a:p>
          <a:p>
            <a:r>
              <a:rPr lang="en-GB" sz="1400"/>
              <a:t>Be gently persistent – let mothers know the time constraints</a:t>
            </a:r>
          </a:p>
        </p:txBody>
      </p:sp>
      <p:sp>
        <p:nvSpPr>
          <p:cNvPr id="38" name="TextBox 37">
            <a:extLst>
              <a:ext uri="{FF2B5EF4-FFF2-40B4-BE49-F238E27FC236}">
                <a16:creationId xmlns:a16="http://schemas.microsoft.com/office/drawing/2014/main" id="{FF9881AF-08D9-4A14-BC56-A51786209E1D}"/>
              </a:ext>
            </a:extLst>
          </p:cNvPr>
          <p:cNvSpPr txBox="1"/>
          <p:nvPr/>
        </p:nvSpPr>
        <p:spPr>
          <a:xfrm>
            <a:off x="8271432" y="3994359"/>
            <a:ext cx="1798983" cy="307777"/>
          </a:xfrm>
          <a:prstGeom prst="rect">
            <a:avLst/>
          </a:prstGeom>
          <a:noFill/>
        </p:spPr>
        <p:txBody>
          <a:bodyPr wrap="square">
            <a:spAutoFit/>
          </a:bodyPr>
          <a:lstStyle/>
          <a:p>
            <a:r>
              <a:rPr lang="en-GB" sz="1400" b="1"/>
              <a:t>4. Team Talk </a:t>
            </a:r>
          </a:p>
        </p:txBody>
      </p:sp>
      <p:sp>
        <p:nvSpPr>
          <p:cNvPr id="39" name="TextBox 38">
            <a:extLst>
              <a:ext uri="{FF2B5EF4-FFF2-40B4-BE49-F238E27FC236}">
                <a16:creationId xmlns:a16="http://schemas.microsoft.com/office/drawing/2014/main" id="{1FA59045-447C-4E9B-9A2A-5A916EFAB95B}"/>
              </a:ext>
            </a:extLst>
          </p:cNvPr>
          <p:cNvSpPr txBox="1"/>
          <p:nvPr/>
        </p:nvSpPr>
        <p:spPr>
          <a:xfrm>
            <a:off x="6335421" y="4318259"/>
            <a:ext cx="5296883" cy="2246769"/>
          </a:xfrm>
          <a:prstGeom prst="rect">
            <a:avLst/>
          </a:prstGeom>
          <a:noFill/>
        </p:spPr>
        <p:txBody>
          <a:bodyPr wrap="square">
            <a:spAutoFit/>
          </a:bodyPr>
          <a:lstStyle/>
          <a:p>
            <a:r>
              <a:rPr lang="en-GB" sz="1400" i="1"/>
              <a:t>Regularly</a:t>
            </a:r>
            <a:r>
              <a:rPr lang="en-GB" sz="1400"/>
              <a:t> AND </a:t>
            </a:r>
            <a:r>
              <a:rPr lang="en-GB" sz="1400" i="1"/>
              <a:t>clearly</a:t>
            </a:r>
            <a:r>
              <a:rPr lang="en-GB" sz="1400"/>
              <a:t> identify eligible mothers during handovers &amp; to staff in the delivery suite:</a:t>
            </a:r>
          </a:p>
          <a:p>
            <a:endParaRPr lang="en-GB" sz="1400"/>
          </a:p>
          <a:p>
            <a:pPr marL="285750" indent="-285750">
              <a:buFontTx/>
              <a:buChar char="-"/>
            </a:pPr>
            <a:r>
              <a:rPr lang="en-GB" sz="1400"/>
              <a:t>direct emails to staff</a:t>
            </a:r>
          </a:p>
          <a:p>
            <a:pPr marL="285750" indent="-285750">
              <a:buFontTx/>
              <a:buChar char="-"/>
            </a:pPr>
            <a:r>
              <a:rPr lang="en-GB" sz="1400"/>
              <a:t>ask mothers to remind staff </a:t>
            </a:r>
          </a:p>
          <a:p>
            <a:pPr marL="285750" indent="-285750">
              <a:buFontTx/>
              <a:buChar char="-"/>
            </a:pPr>
            <a:r>
              <a:rPr lang="en-GB" sz="1400"/>
              <a:t>use the oral assent sticker on file notes, even if written consent alone is taken (you can put a line through the Oral Assent section)</a:t>
            </a:r>
          </a:p>
          <a:p>
            <a:endParaRPr lang="en-GB" sz="1400"/>
          </a:p>
          <a:p>
            <a:r>
              <a:rPr lang="en-GB" sz="1400"/>
              <a:t>Divide the roles; e.g., one staff member randomises the baby whilst one staff member follows care procedures </a:t>
            </a:r>
          </a:p>
        </p:txBody>
      </p:sp>
      <p:sp>
        <p:nvSpPr>
          <p:cNvPr id="42" name="Rectangle 41">
            <a:extLst>
              <a:ext uri="{FF2B5EF4-FFF2-40B4-BE49-F238E27FC236}">
                <a16:creationId xmlns:a16="http://schemas.microsoft.com/office/drawing/2014/main" id="{DE5A21AB-9436-494E-9521-020DEB4DF7C2}"/>
              </a:ext>
            </a:extLst>
          </p:cNvPr>
          <p:cNvSpPr/>
          <p:nvPr/>
        </p:nvSpPr>
        <p:spPr>
          <a:xfrm>
            <a:off x="6170019" y="1138978"/>
            <a:ext cx="5616771" cy="2711816"/>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148B391-DDA5-45DE-BAA3-60B694285DC7}"/>
              </a:ext>
            </a:extLst>
          </p:cNvPr>
          <p:cNvSpPr/>
          <p:nvPr/>
        </p:nvSpPr>
        <p:spPr>
          <a:xfrm>
            <a:off x="293979" y="4005269"/>
            <a:ext cx="5616771" cy="2711816"/>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896DEDF7-5AC1-4A9D-8930-2C466AF1A68E}"/>
              </a:ext>
            </a:extLst>
          </p:cNvPr>
          <p:cNvSpPr/>
          <p:nvPr/>
        </p:nvSpPr>
        <p:spPr>
          <a:xfrm>
            <a:off x="6170017" y="3964335"/>
            <a:ext cx="5616771" cy="2711816"/>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AA00AD37-1CB1-409B-B7CB-BD0BD3044FA1}"/>
              </a:ext>
            </a:extLst>
          </p:cNvPr>
          <p:cNvPicPr>
            <a:picLocks noChangeAspect="1"/>
          </p:cNvPicPr>
          <p:nvPr/>
        </p:nvPicPr>
        <p:blipFill>
          <a:blip r:embed="rId9"/>
          <a:stretch>
            <a:fillRect/>
          </a:stretch>
        </p:blipFill>
        <p:spPr>
          <a:xfrm>
            <a:off x="10438971" y="1299363"/>
            <a:ext cx="1345304" cy="2266412"/>
          </a:xfrm>
          <a:prstGeom prst="rect">
            <a:avLst/>
          </a:prstGeom>
        </p:spPr>
      </p:pic>
      <p:pic>
        <p:nvPicPr>
          <p:cNvPr id="18" name="Picture 17">
            <a:extLst>
              <a:ext uri="{FF2B5EF4-FFF2-40B4-BE49-F238E27FC236}">
                <a16:creationId xmlns:a16="http://schemas.microsoft.com/office/drawing/2014/main" id="{870EF5EA-E885-458D-AD67-CCE20DF61DA2}"/>
              </a:ext>
            </a:extLst>
          </p:cNvPr>
          <p:cNvPicPr>
            <a:picLocks noChangeAspect="1"/>
          </p:cNvPicPr>
          <p:nvPr/>
        </p:nvPicPr>
        <p:blipFill>
          <a:blip r:embed="rId10"/>
          <a:stretch>
            <a:fillRect/>
          </a:stretch>
        </p:blipFill>
        <p:spPr>
          <a:xfrm>
            <a:off x="10438971" y="4558873"/>
            <a:ext cx="980341" cy="870805"/>
          </a:xfrm>
          <a:prstGeom prst="rect">
            <a:avLst/>
          </a:prstGeom>
        </p:spPr>
      </p:pic>
      <p:sp>
        <p:nvSpPr>
          <p:cNvPr id="49" name="TextBox 48">
            <a:extLst>
              <a:ext uri="{FF2B5EF4-FFF2-40B4-BE49-F238E27FC236}">
                <a16:creationId xmlns:a16="http://schemas.microsoft.com/office/drawing/2014/main" id="{1559FFE5-B7D8-4C2F-81D5-2E46B414E313}"/>
              </a:ext>
            </a:extLst>
          </p:cNvPr>
          <p:cNvSpPr txBox="1"/>
          <p:nvPr/>
        </p:nvSpPr>
        <p:spPr>
          <a:xfrm>
            <a:off x="989368" y="4471056"/>
            <a:ext cx="3789856" cy="523220"/>
          </a:xfrm>
          <a:prstGeom prst="rect">
            <a:avLst/>
          </a:prstGeom>
          <a:noFill/>
        </p:spPr>
        <p:txBody>
          <a:bodyPr wrap="square">
            <a:spAutoFit/>
          </a:bodyPr>
          <a:lstStyle/>
          <a:p>
            <a:pPr algn="ctr"/>
            <a:r>
              <a:rPr lang="en-GB" sz="1400"/>
              <a:t>The best recruiting sites have ≥7 people in their assent, consent and randomising team</a:t>
            </a:r>
          </a:p>
        </p:txBody>
      </p:sp>
      <p:sp>
        <p:nvSpPr>
          <p:cNvPr id="50" name="TextBox 49">
            <a:extLst>
              <a:ext uri="{FF2B5EF4-FFF2-40B4-BE49-F238E27FC236}">
                <a16:creationId xmlns:a16="http://schemas.microsoft.com/office/drawing/2014/main" id="{FD171287-DDDA-4BF3-A7AF-6B77E7974BE9}"/>
              </a:ext>
            </a:extLst>
          </p:cNvPr>
          <p:cNvSpPr txBox="1"/>
          <p:nvPr/>
        </p:nvSpPr>
        <p:spPr>
          <a:xfrm>
            <a:off x="250474" y="2153694"/>
            <a:ext cx="760699" cy="307777"/>
          </a:xfrm>
          <a:prstGeom prst="rect">
            <a:avLst/>
          </a:prstGeom>
          <a:noFill/>
        </p:spPr>
        <p:txBody>
          <a:bodyPr wrap="square">
            <a:spAutoFit/>
          </a:bodyPr>
          <a:lstStyle/>
          <a:p>
            <a:pPr algn="ctr"/>
            <a:r>
              <a:rPr lang="en-GB" sz="1400"/>
              <a:t>“</a:t>
            </a:r>
            <a:r>
              <a:rPr lang="en-GB" sz="1400">
                <a:solidFill>
                  <a:srgbClr val="FF0000"/>
                </a:solidFill>
              </a:rPr>
              <a:t>Trials</a:t>
            </a:r>
            <a:r>
              <a:rPr lang="en-GB" sz="1400"/>
              <a:t>”</a:t>
            </a:r>
          </a:p>
        </p:txBody>
      </p:sp>
      <p:sp>
        <p:nvSpPr>
          <p:cNvPr id="51" name="TextBox 50">
            <a:extLst>
              <a:ext uri="{FF2B5EF4-FFF2-40B4-BE49-F238E27FC236}">
                <a16:creationId xmlns:a16="http://schemas.microsoft.com/office/drawing/2014/main" id="{CD4AA2F5-CC8C-474C-992E-5CB62FB1F702}"/>
              </a:ext>
            </a:extLst>
          </p:cNvPr>
          <p:cNvSpPr txBox="1"/>
          <p:nvPr/>
        </p:nvSpPr>
        <p:spPr>
          <a:xfrm>
            <a:off x="195560" y="2987546"/>
            <a:ext cx="1042742" cy="523220"/>
          </a:xfrm>
          <a:prstGeom prst="rect">
            <a:avLst/>
          </a:prstGeom>
          <a:noFill/>
        </p:spPr>
        <p:txBody>
          <a:bodyPr wrap="square">
            <a:spAutoFit/>
          </a:bodyPr>
          <a:lstStyle/>
          <a:p>
            <a:pPr algn="ctr"/>
            <a:r>
              <a:rPr lang="en-GB" sz="1400"/>
              <a:t>“</a:t>
            </a:r>
            <a:r>
              <a:rPr lang="en-GB" sz="1400">
                <a:solidFill>
                  <a:srgbClr val="FF0000"/>
                </a:solidFill>
              </a:rPr>
              <a:t>Computer decides</a:t>
            </a:r>
            <a:r>
              <a:rPr lang="en-GB" sz="1400"/>
              <a:t>”</a:t>
            </a:r>
          </a:p>
        </p:txBody>
      </p:sp>
      <p:sp>
        <p:nvSpPr>
          <p:cNvPr id="52" name="TextBox 51">
            <a:extLst>
              <a:ext uri="{FF2B5EF4-FFF2-40B4-BE49-F238E27FC236}">
                <a16:creationId xmlns:a16="http://schemas.microsoft.com/office/drawing/2014/main" id="{4AEEFF19-8C8A-4849-A0FC-789C59426FC7}"/>
              </a:ext>
            </a:extLst>
          </p:cNvPr>
          <p:cNvSpPr txBox="1"/>
          <p:nvPr/>
        </p:nvSpPr>
        <p:spPr>
          <a:xfrm>
            <a:off x="242977" y="2420333"/>
            <a:ext cx="1419695" cy="307777"/>
          </a:xfrm>
          <a:prstGeom prst="rect">
            <a:avLst/>
          </a:prstGeom>
          <a:noFill/>
        </p:spPr>
        <p:txBody>
          <a:bodyPr wrap="square">
            <a:spAutoFit/>
          </a:bodyPr>
          <a:lstStyle/>
          <a:p>
            <a:pPr algn="ctr"/>
            <a:r>
              <a:rPr lang="en-GB" sz="1400"/>
              <a:t>“</a:t>
            </a:r>
            <a:r>
              <a:rPr lang="en-GB" sz="1400">
                <a:solidFill>
                  <a:srgbClr val="FF0000"/>
                </a:solidFill>
              </a:rPr>
              <a:t>Experimenting</a:t>
            </a:r>
            <a:r>
              <a:rPr lang="en-GB" sz="1400"/>
              <a:t>”</a:t>
            </a:r>
          </a:p>
        </p:txBody>
      </p:sp>
      <p:sp>
        <p:nvSpPr>
          <p:cNvPr id="53" name="TextBox 52">
            <a:extLst>
              <a:ext uri="{FF2B5EF4-FFF2-40B4-BE49-F238E27FC236}">
                <a16:creationId xmlns:a16="http://schemas.microsoft.com/office/drawing/2014/main" id="{794F1095-7B9C-4EE5-927D-0C8A3ECC1265}"/>
              </a:ext>
            </a:extLst>
          </p:cNvPr>
          <p:cNvSpPr txBox="1"/>
          <p:nvPr/>
        </p:nvSpPr>
        <p:spPr>
          <a:xfrm>
            <a:off x="3588121" y="1835915"/>
            <a:ext cx="1576535" cy="307777"/>
          </a:xfrm>
          <a:prstGeom prst="rect">
            <a:avLst/>
          </a:prstGeom>
          <a:noFill/>
        </p:spPr>
        <p:txBody>
          <a:bodyPr wrap="square">
            <a:spAutoFit/>
          </a:bodyPr>
          <a:lstStyle/>
          <a:p>
            <a:pPr algn="ctr"/>
            <a:r>
              <a:rPr lang="en-GB" sz="1400"/>
              <a:t>“Early bonding”</a:t>
            </a:r>
          </a:p>
        </p:txBody>
      </p:sp>
      <p:sp>
        <p:nvSpPr>
          <p:cNvPr id="54" name="TextBox 53">
            <a:extLst>
              <a:ext uri="{FF2B5EF4-FFF2-40B4-BE49-F238E27FC236}">
                <a16:creationId xmlns:a16="http://schemas.microsoft.com/office/drawing/2014/main" id="{A01F478E-48F3-4FB5-AF41-7259D5EAC6C1}"/>
              </a:ext>
            </a:extLst>
          </p:cNvPr>
          <p:cNvSpPr txBox="1"/>
          <p:nvPr/>
        </p:nvSpPr>
        <p:spPr>
          <a:xfrm>
            <a:off x="2954003" y="3295211"/>
            <a:ext cx="2844769" cy="523220"/>
          </a:xfrm>
          <a:prstGeom prst="rect">
            <a:avLst/>
          </a:prstGeom>
          <a:noFill/>
        </p:spPr>
        <p:txBody>
          <a:bodyPr wrap="square">
            <a:spAutoFit/>
          </a:bodyPr>
          <a:lstStyle/>
          <a:p>
            <a:pPr algn="ctr"/>
            <a:r>
              <a:rPr lang="en-GB" sz="1400"/>
              <a:t>“Increase the rate of establishing breast feeding”</a:t>
            </a:r>
          </a:p>
        </p:txBody>
      </p:sp>
      <p:sp>
        <p:nvSpPr>
          <p:cNvPr id="55" name="TextBox 54">
            <a:extLst>
              <a:ext uri="{FF2B5EF4-FFF2-40B4-BE49-F238E27FC236}">
                <a16:creationId xmlns:a16="http://schemas.microsoft.com/office/drawing/2014/main" id="{A5351F5F-1BCB-4793-99BD-BFDD03FA5BB0}"/>
              </a:ext>
            </a:extLst>
          </p:cNvPr>
          <p:cNvSpPr txBox="1"/>
          <p:nvPr/>
        </p:nvSpPr>
        <p:spPr>
          <a:xfrm>
            <a:off x="4396173" y="2144096"/>
            <a:ext cx="1419695" cy="307777"/>
          </a:xfrm>
          <a:prstGeom prst="rect">
            <a:avLst/>
          </a:prstGeom>
          <a:noFill/>
        </p:spPr>
        <p:txBody>
          <a:bodyPr wrap="square">
            <a:spAutoFit/>
          </a:bodyPr>
          <a:lstStyle/>
          <a:p>
            <a:pPr algn="ctr"/>
            <a:r>
              <a:rPr lang="en-GB" sz="1400"/>
              <a:t>“Comparison”</a:t>
            </a:r>
          </a:p>
        </p:txBody>
      </p:sp>
      <p:sp>
        <p:nvSpPr>
          <p:cNvPr id="56" name="TextBox 55">
            <a:extLst>
              <a:ext uri="{FF2B5EF4-FFF2-40B4-BE49-F238E27FC236}">
                <a16:creationId xmlns:a16="http://schemas.microsoft.com/office/drawing/2014/main" id="{A2E8A5F5-EF3E-4AD8-B940-23DC25AE5DF8}"/>
              </a:ext>
            </a:extLst>
          </p:cNvPr>
          <p:cNvSpPr txBox="1"/>
          <p:nvPr/>
        </p:nvSpPr>
        <p:spPr>
          <a:xfrm>
            <a:off x="3254258" y="2140422"/>
            <a:ext cx="1026951" cy="307777"/>
          </a:xfrm>
          <a:prstGeom prst="rect">
            <a:avLst/>
          </a:prstGeom>
          <a:noFill/>
        </p:spPr>
        <p:txBody>
          <a:bodyPr wrap="square">
            <a:spAutoFit/>
          </a:bodyPr>
          <a:lstStyle/>
          <a:p>
            <a:pPr algn="ctr"/>
            <a:r>
              <a:rPr lang="en-GB" sz="1400"/>
              <a:t>“Benefit”</a:t>
            </a:r>
          </a:p>
        </p:txBody>
      </p:sp>
      <p:sp>
        <p:nvSpPr>
          <p:cNvPr id="57" name="TextBox 56">
            <a:extLst>
              <a:ext uri="{FF2B5EF4-FFF2-40B4-BE49-F238E27FC236}">
                <a16:creationId xmlns:a16="http://schemas.microsoft.com/office/drawing/2014/main" id="{A15406DD-2756-4A76-A5E5-C55C8C2847EA}"/>
              </a:ext>
            </a:extLst>
          </p:cNvPr>
          <p:cNvSpPr txBox="1"/>
          <p:nvPr/>
        </p:nvSpPr>
        <p:spPr>
          <a:xfrm>
            <a:off x="3082305" y="2497833"/>
            <a:ext cx="2844770" cy="738664"/>
          </a:xfrm>
          <a:prstGeom prst="rect">
            <a:avLst/>
          </a:prstGeom>
          <a:noFill/>
        </p:spPr>
        <p:txBody>
          <a:bodyPr wrap="square">
            <a:spAutoFit/>
          </a:bodyPr>
          <a:lstStyle/>
          <a:p>
            <a:pPr algn="ctr"/>
            <a:r>
              <a:rPr lang="en-GB" sz="1400"/>
              <a:t>“If we knew the best feeding regime to use on your baby now we would use it – hence we need the study ”</a:t>
            </a:r>
          </a:p>
        </p:txBody>
      </p:sp>
      <p:sp>
        <p:nvSpPr>
          <p:cNvPr id="34" name="TextBox 33">
            <a:extLst>
              <a:ext uri="{FF2B5EF4-FFF2-40B4-BE49-F238E27FC236}">
                <a16:creationId xmlns:a16="http://schemas.microsoft.com/office/drawing/2014/main" id="{A551BB74-795C-4E0E-B586-406ECDF9BC92}"/>
              </a:ext>
            </a:extLst>
          </p:cNvPr>
          <p:cNvSpPr txBox="1"/>
          <p:nvPr/>
        </p:nvSpPr>
        <p:spPr>
          <a:xfrm>
            <a:off x="1623089" y="2170465"/>
            <a:ext cx="760699" cy="307777"/>
          </a:xfrm>
          <a:prstGeom prst="rect">
            <a:avLst/>
          </a:prstGeom>
          <a:noFill/>
        </p:spPr>
        <p:txBody>
          <a:bodyPr wrap="square">
            <a:spAutoFit/>
          </a:bodyPr>
          <a:lstStyle/>
          <a:p>
            <a:pPr algn="ctr"/>
            <a:r>
              <a:rPr lang="en-GB" sz="1400">
                <a:solidFill>
                  <a:schemeClr val="accent6">
                    <a:lumMod val="75000"/>
                  </a:schemeClr>
                </a:solidFill>
              </a:rPr>
              <a:t>“Study”</a:t>
            </a:r>
          </a:p>
        </p:txBody>
      </p:sp>
      <p:cxnSp>
        <p:nvCxnSpPr>
          <p:cNvPr id="3" name="Straight Arrow Connector 2">
            <a:extLst>
              <a:ext uri="{FF2B5EF4-FFF2-40B4-BE49-F238E27FC236}">
                <a16:creationId xmlns:a16="http://schemas.microsoft.com/office/drawing/2014/main" id="{8D31D188-FB1C-4313-A63A-3E37F8951B7E}"/>
              </a:ext>
            </a:extLst>
          </p:cNvPr>
          <p:cNvCxnSpPr>
            <a:cxnSpLocks/>
          </p:cNvCxnSpPr>
          <p:nvPr/>
        </p:nvCxnSpPr>
        <p:spPr>
          <a:xfrm>
            <a:off x="1126960" y="2324799"/>
            <a:ext cx="33785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1E969AAD-8F6E-4260-9BEF-02C5FC1E9AFF}"/>
              </a:ext>
            </a:extLst>
          </p:cNvPr>
          <p:cNvCxnSpPr>
            <a:cxnSpLocks/>
          </p:cNvCxnSpPr>
          <p:nvPr/>
        </p:nvCxnSpPr>
        <p:spPr>
          <a:xfrm>
            <a:off x="1120398" y="3236497"/>
            <a:ext cx="33785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B0302C65-C40B-4055-A369-817201089A44}"/>
              </a:ext>
            </a:extLst>
          </p:cNvPr>
          <p:cNvSpPr txBox="1"/>
          <p:nvPr/>
        </p:nvSpPr>
        <p:spPr>
          <a:xfrm>
            <a:off x="1530137" y="2774472"/>
            <a:ext cx="1625403" cy="954107"/>
          </a:xfrm>
          <a:prstGeom prst="rect">
            <a:avLst/>
          </a:prstGeom>
          <a:noFill/>
        </p:spPr>
        <p:txBody>
          <a:bodyPr wrap="square">
            <a:spAutoFit/>
          </a:bodyPr>
          <a:lstStyle/>
          <a:p>
            <a:pPr algn="ctr"/>
            <a:r>
              <a:rPr lang="en-GB" sz="1400">
                <a:solidFill>
                  <a:schemeClr val="accent6">
                    <a:lumMod val="75000"/>
                  </a:schemeClr>
                </a:solidFill>
              </a:rPr>
              <a:t>“</a:t>
            </a:r>
            <a:r>
              <a:rPr lang="en-GB" sz="1400">
                <a:solidFill>
                  <a:schemeClr val="accent6">
                    <a:lumMod val="75000"/>
                  </a:schemeClr>
                </a:solidFill>
                <a:effectLst/>
                <a:ea typeface="Calibri" panose="020F0502020204030204" pitchFamily="34" charset="0"/>
              </a:rPr>
              <a:t>computer helps choose the option without any bias, or personal views”</a:t>
            </a:r>
            <a:endParaRPr lang="en-GB" sz="1400"/>
          </a:p>
        </p:txBody>
      </p:sp>
      <p:sp>
        <p:nvSpPr>
          <p:cNvPr id="4" name="TextBox 3">
            <a:extLst>
              <a:ext uri="{FF2B5EF4-FFF2-40B4-BE49-F238E27FC236}">
                <a16:creationId xmlns:a16="http://schemas.microsoft.com/office/drawing/2014/main" id="{CF4E8486-5DBB-DA8E-3B65-AA6551618B75}"/>
              </a:ext>
            </a:extLst>
          </p:cNvPr>
          <p:cNvSpPr txBox="1"/>
          <p:nvPr/>
        </p:nvSpPr>
        <p:spPr>
          <a:xfrm>
            <a:off x="3625256" y="195696"/>
            <a:ext cx="3776227" cy="584775"/>
          </a:xfrm>
          <a:prstGeom prst="rect">
            <a:avLst/>
          </a:prstGeom>
          <a:noFill/>
        </p:spPr>
        <p:txBody>
          <a:bodyPr wrap="none" lIns="91440" tIns="45720" rIns="91440" bIns="45720" rtlCol="0" anchor="t">
            <a:spAutoFit/>
          </a:bodyPr>
          <a:lstStyle/>
          <a:p>
            <a:r>
              <a:rPr lang="en-GB" sz="3200" b="1">
                <a:solidFill>
                  <a:srgbClr val="7030A0"/>
                </a:solidFill>
              </a:rPr>
              <a:t>Recruitment Top Tips</a:t>
            </a:r>
            <a:endParaRPr lang="en-US"/>
          </a:p>
        </p:txBody>
      </p:sp>
    </p:spTree>
    <p:extLst>
      <p:ext uri="{BB962C8B-B14F-4D97-AF65-F5344CB8AC3E}">
        <p14:creationId xmlns:p14="http://schemas.microsoft.com/office/powerpoint/2010/main" val="125848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6991E-CD8C-FE4E-B32C-DF0C573ECAD5}"/>
              </a:ext>
            </a:extLst>
          </p:cNvPr>
          <p:cNvPicPr>
            <a:picLocks noChangeAspect="1"/>
          </p:cNvPicPr>
          <p:nvPr/>
        </p:nvPicPr>
        <p:blipFill>
          <a:blip r:embed="rId3"/>
          <a:stretch>
            <a:fillRect/>
          </a:stretch>
        </p:blipFill>
        <p:spPr>
          <a:xfrm>
            <a:off x="427485" y="245609"/>
            <a:ext cx="1172612" cy="1143000"/>
          </a:xfrm>
          <a:prstGeom prst="rect">
            <a:avLst/>
          </a:prstGeom>
        </p:spPr>
      </p:pic>
      <p:sp>
        <p:nvSpPr>
          <p:cNvPr id="4" name="Rectangle 1">
            <a:extLst>
              <a:ext uri="{FF2B5EF4-FFF2-40B4-BE49-F238E27FC236}">
                <a16:creationId xmlns:a16="http://schemas.microsoft.com/office/drawing/2014/main" id="{FFF2128C-688C-2C47-8FC5-9A492FEDC974}"/>
              </a:ext>
            </a:extLst>
          </p:cNvPr>
          <p:cNvSpPr>
            <a:spLocks noChangeArrowheads="1"/>
          </p:cNvSpPr>
          <p:nvPr/>
        </p:nvSpPr>
        <p:spPr bwMode="auto">
          <a:xfrm>
            <a:off x="560478" y="2290226"/>
            <a:ext cx="7848872"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GB" altLang="en-US" sz="28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30+1 weeks gestation</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Birth weight 1350 grams</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2 hours old</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Had surfactant, now on CPAP in 0.3 FiO</a:t>
            </a:r>
            <a:r>
              <a:rPr lang="en-GB" altLang="en-US" sz="2800" baseline="-25000">
                <a:latin typeface="+mj-lt"/>
                <a:cs typeface="Arial" panose="020B0604020202020204" pitchFamily="34" charset="0"/>
              </a:rPr>
              <a:t>2</a:t>
            </a:r>
          </a:p>
        </p:txBody>
      </p:sp>
      <p:sp>
        <p:nvSpPr>
          <p:cNvPr id="6" name="Rectangle 1">
            <a:extLst>
              <a:ext uri="{FF2B5EF4-FFF2-40B4-BE49-F238E27FC236}">
                <a16:creationId xmlns:a16="http://schemas.microsoft.com/office/drawing/2014/main" id="{A051F8A1-BBF1-C35D-6FF4-4971B2F65BE0}"/>
              </a:ext>
            </a:extLst>
          </p:cNvPr>
          <p:cNvSpPr>
            <a:spLocks noChangeArrowheads="1"/>
          </p:cNvSpPr>
          <p:nvPr/>
        </p:nvSpPr>
        <p:spPr bwMode="auto">
          <a:xfrm>
            <a:off x="7765144" y="1720839"/>
            <a:ext cx="3866378" cy="3416320"/>
          </a:xfrm>
          <a:prstGeom prst="rect">
            <a:avLst/>
          </a:prstGeom>
          <a:solidFill>
            <a:srgbClr val="7030A0"/>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defTabSz="914400" rtl="0" eaLnBrk="0" fontAlgn="base" latinLnBrk="0" hangingPunct="0">
              <a:lnSpc>
                <a:spcPct val="100000"/>
              </a:lnSpc>
              <a:spcBef>
                <a:spcPts val="600"/>
              </a:spcBef>
              <a:spcAft>
                <a:spcPts val="600"/>
              </a:spcAft>
              <a:buClrTx/>
              <a:buSzTx/>
              <a:tabLst/>
            </a:pPr>
            <a:r>
              <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rPr>
              <a:t>Would you approach this women for FEED1?</a:t>
            </a:r>
          </a:p>
          <a:p>
            <a:pPr marR="0" lvl="0" algn="ctr" defTabSz="914400" rtl="0" eaLnBrk="0" fontAlgn="base" latinLnBrk="0" hangingPunct="0">
              <a:lnSpc>
                <a:spcPct val="100000"/>
              </a:lnSpc>
              <a:spcBef>
                <a:spcPts val="600"/>
              </a:spcBef>
              <a:spcAft>
                <a:spcPts val="600"/>
              </a:spcAft>
              <a:buClrTx/>
              <a:buSzTx/>
              <a:tabLst/>
            </a:pPr>
            <a:endPar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endParaRPr>
          </a:p>
          <a:p>
            <a:pPr marR="0" lvl="0" algn="ctr" defTabSz="914400" rtl="0" eaLnBrk="0" fontAlgn="base" latinLnBrk="0" hangingPunct="0">
              <a:lnSpc>
                <a:spcPct val="100000"/>
              </a:lnSpc>
              <a:spcBef>
                <a:spcPts val="600"/>
              </a:spcBef>
              <a:spcAft>
                <a:spcPts val="600"/>
              </a:spcAft>
              <a:buClrTx/>
              <a:buSzTx/>
              <a:tabLst/>
            </a:pPr>
            <a:r>
              <a:rPr lang="en-GB" altLang="en-US" sz="2800">
                <a:solidFill>
                  <a:schemeClr val="bg1"/>
                </a:solidFill>
                <a:cs typeface="Arial" panose="020B0604020202020204" pitchFamily="34" charset="0"/>
              </a:rPr>
              <a:t>If yes, what is your plan for best management?</a:t>
            </a:r>
            <a:endParaRPr lang="en-GB" altLang="en-US" sz="540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04FAC301-BD33-88FD-141B-91FD187B8039}"/>
              </a:ext>
            </a:extLst>
          </p:cNvPr>
          <p:cNvSpPr txBox="1"/>
          <p:nvPr/>
        </p:nvSpPr>
        <p:spPr>
          <a:xfrm>
            <a:off x="1698543" y="399861"/>
            <a:ext cx="4265720" cy="584775"/>
          </a:xfrm>
          <a:prstGeom prst="rect">
            <a:avLst/>
          </a:prstGeom>
          <a:noFill/>
        </p:spPr>
        <p:txBody>
          <a:bodyPr wrap="none" lIns="91440" tIns="45720" rIns="91440" bIns="45720" rtlCol="0" anchor="t">
            <a:spAutoFit/>
          </a:bodyPr>
          <a:lstStyle/>
          <a:p>
            <a:r>
              <a:rPr lang="en-GB" sz="3200" b="1">
                <a:solidFill>
                  <a:srgbClr val="7030A0"/>
                </a:solidFill>
              </a:rPr>
              <a:t>Recruitment: Scenario 4</a:t>
            </a:r>
            <a:endParaRPr lang="en-US"/>
          </a:p>
        </p:txBody>
      </p:sp>
    </p:spTree>
    <p:extLst>
      <p:ext uri="{BB962C8B-B14F-4D97-AF65-F5344CB8AC3E}">
        <p14:creationId xmlns:p14="http://schemas.microsoft.com/office/powerpoint/2010/main" val="189126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6991E-CD8C-FE4E-B32C-DF0C573ECAD5}"/>
              </a:ext>
            </a:extLst>
          </p:cNvPr>
          <p:cNvPicPr>
            <a:picLocks noChangeAspect="1"/>
          </p:cNvPicPr>
          <p:nvPr/>
        </p:nvPicPr>
        <p:blipFill>
          <a:blip r:embed="rId3"/>
          <a:stretch>
            <a:fillRect/>
          </a:stretch>
        </p:blipFill>
        <p:spPr>
          <a:xfrm>
            <a:off x="354913" y="120749"/>
            <a:ext cx="1172612" cy="1143000"/>
          </a:xfrm>
          <a:prstGeom prst="rect">
            <a:avLst/>
          </a:prstGeom>
        </p:spPr>
      </p:pic>
      <p:sp>
        <p:nvSpPr>
          <p:cNvPr id="4" name="Rectangle 1">
            <a:extLst>
              <a:ext uri="{FF2B5EF4-FFF2-40B4-BE49-F238E27FC236}">
                <a16:creationId xmlns:a16="http://schemas.microsoft.com/office/drawing/2014/main" id="{FFF2128C-688C-2C47-8FC5-9A492FEDC974}"/>
              </a:ext>
            </a:extLst>
          </p:cNvPr>
          <p:cNvSpPr>
            <a:spLocks noChangeArrowheads="1"/>
          </p:cNvSpPr>
          <p:nvPr/>
        </p:nvSpPr>
        <p:spPr bwMode="auto">
          <a:xfrm>
            <a:off x="473392" y="1958262"/>
            <a:ext cx="6580551"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GB" altLang="en-US" sz="28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31+3 weeks gestation</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Birth weight 1700 grams</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1 hours old</a:t>
            </a:r>
          </a:p>
          <a:p>
            <a:pPr marL="342900" lvl="0" indent="-342900">
              <a:spcBef>
                <a:spcPts val="600"/>
              </a:spcBef>
              <a:spcAft>
                <a:spcPts val="600"/>
              </a:spcAft>
              <a:buFont typeface="Arial" panose="020B0604020202020204" pitchFamily="34" charset="0"/>
              <a:buChar char="•"/>
            </a:pPr>
            <a:r>
              <a:rPr lang="en-GB" altLang="en-US" sz="2800">
                <a:latin typeface="+mj-lt"/>
                <a:cs typeface="Arial" panose="020B0604020202020204" pitchFamily="34" charset="0"/>
              </a:rPr>
              <a:t>Ventilated in 0.50 FiO</a:t>
            </a:r>
            <a:r>
              <a:rPr lang="en-GB" altLang="en-US" sz="2800" baseline="-25000">
                <a:latin typeface="+mj-lt"/>
                <a:cs typeface="Arial" panose="020B0604020202020204" pitchFamily="34" charset="0"/>
              </a:rPr>
              <a:t>2</a:t>
            </a:r>
            <a:r>
              <a:rPr lang="en-GB" altLang="en-US" sz="2800">
                <a:latin typeface="+mj-lt"/>
                <a:cs typeface="Arial" panose="020B0604020202020204" pitchFamily="34" charset="0"/>
              </a:rPr>
              <a:t>, on inotropes, antibiotics</a:t>
            </a:r>
          </a:p>
        </p:txBody>
      </p:sp>
      <p:sp>
        <p:nvSpPr>
          <p:cNvPr id="6" name="Rectangle 1">
            <a:extLst>
              <a:ext uri="{FF2B5EF4-FFF2-40B4-BE49-F238E27FC236}">
                <a16:creationId xmlns:a16="http://schemas.microsoft.com/office/drawing/2014/main" id="{4653BB6E-56DF-0622-07B1-D1F4AAC18FFE}"/>
              </a:ext>
            </a:extLst>
          </p:cNvPr>
          <p:cNvSpPr>
            <a:spLocks noChangeArrowheads="1"/>
          </p:cNvSpPr>
          <p:nvPr/>
        </p:nvSpPr>
        <p:spPr bwMode="auto">
          <a:xfrm>
            <a:off x="7765144" y="1720839"/>
            <a:ext cx="3866378" cy="3416320"/>
          </a:xfrm>
          <a:prstGeom prst="rect">
            <a:avLst/>
          </a:prstGeom>
          <a:solidFill>
            <a:srgbClr val="7030A0"/>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defTabSz="914400" rtl="0" eaLnBrk="0" fontAlgn="base" latinLnBrk="0" hangingPunct="0">
              <a:lnSpc>
                <a:spcPct val="100000"/>
              </a:lnSpc>
              <a:spcBef>
                <a:spcPts val="600"/>
              </a:spcBef>
              <a:spcAft>
                <a:spcPts val="600"/>
              </a:spcAft>
              <a:buClrTx/>
              <a:buSzTx/>
              <a:tabLst/>
            </a:pPr>
            <a:r>
              <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rPr>
              <a:t>Would you approach this women for FEED1?</a:t>
            </a:r>
          </a:p>
          <a:p>
            <a:pPr marR="0" lvl="0" algn="ctr" defTabSz="914400" rtl="0" eaLnBrk="0" fontAlgn="base" latinLnBrk="0" hangingPunct="0">
              <a:lnSpc>
                <a:spcPct val="100000"/>
              </a:lnSpc>
              <a:spcBef>
                <a:spcPts val="600"/>
              </a:spcBef>
              <a:spcAft>
                <a:spcPts val="600"/>
              </a:spcAft>
              <a:buClrTx/>
              <a:buSzTx/>
              <a:tabLst/>
            </a:pPr>
            <a:endPar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endParaRPr>
          </a:p>
          <a:p>
            <a:pPr marR="0" lvl="0" algn="ctr" defTabSz="914400" rtl="0" eaLnBrk="0" fontAlgn="base" latinLnBrk="0" hangingPunct="0">
              <a:lnSpc>
                <a:spcPct val="100000"/>
              </a:lnSpc>
              <a:spcBef>
                <a:spcPts val="600"/>
              </a:spcBef>
              <a:spcAft>
                <a:spcPts val="600"/>
              </a:spcAft>
              <a:buClrTx/>
              <a:buSzTx/>
              <a:tabLst/>
            </a:pPr>
            <a:r>
              <a:rPr lang="en-GB" altLang="en-US" sz="2800">
                <a:solidFill>
                  <a:schemeClr val="bg1"/>
                </a:solidFill>
                <a:cs typeface="Arial" panose="020B0604020202020204" pitchFamily="34" charset="0"/>
              </a:rPr>
              <a:t>If yes, what is your plan for best management?</a:t>
            </a:r>
            <a:endParaRPr lang="en-GB" altLang="en-US" sz="540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39C0952B-A4A7-59ED-293D-D5C0654E99E2}"/>
              </a:ext>
            </a:extLst>
          </p:cNvPr>
          <p:cNvSpPr txBox="1"/>
          <p:nvPr/>
        </p:nvSpPr>
        <p:spPr>
          <a:xfrm>
            <a:off x="1698543" y="399861"/>
            <a:ext cx="4265720" cy="584775"/>
          </a:xfrm>
          <a:prstGeom prst="rect">
            <a:avLst/>
          </a:prstGeom>
          <a:noFill/>
        </p:spPr>
        <p:txBody>
          <a:bodyPr wrap="none" lIns="91440" tIns="45720" rIns="91440" bIns="45720" rtlCol="0" anchor="t">
            <a:spAutoFit/>
          </a:bodyPr>
          <a:lstStyle/>
          <a:p>
            <a:r>
              <a:rPr lang="en-GB" sz="3200" b="1">
                <a:solidFill>
                  <a:srgbClr val="7030A0"/>
                </a:solidFill>
              </a:rPr>
              <a:t>Recruitment: Scenario 5</a:t>
            </a:r>
            <a:endParaRPr lang="en-US"/>
          </a:p>
        </p:txBody>
      </p:sp>
    </p:spTree>
    <p:extLst>
      <p:ext uri="{BB962C8B-B14F-4D97-AF65-F5344CB8AC3E}">
        <p14:creationId xmlns:p14="http://schemas.microsoft.com/office/powerpoint/2010/main" val="1548447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6991E-CD8C-FE4E-B32C-DF0C573ECAD5}"/>
              </a:ext>
            </a:extLst>
          </p:cNvPr>
          <p:cNvPicPr>
            <a:picLocks noChangeAspect="1"/>
          </p:cNvPicPr>
          <p:nvPr/>
        </p:nvPicPr>
        <p:blipFill>
          <a:blip r:embed="rId3"/>
          <a:stretch>
            <a:fillRect/>
          </a:stretch>
        </p:blipFill>
        <p:spPr>
          <a:xfrm>
            <a:off x="412971" y="244916"/>
            <a:ext cx="1172612" cy="1143000"/>
          </a:xfrm>
          <a:prstGeom prst="rect">
            <a:avLst/>
          </a:prstGeom>
        </p:spPr>
      </p:pic>
      <p:sp>
        <p:nvSpPr>
          <p:cNvPr id="4" name="Rectangle 1">
            <a:extLst>
              <a:ext uri="{FF2B5EF4-FFF2-40B4-BE49-F238E27FC236}">
                <a16:creationId xmlns:a16="http://schemas.microsoft.com/office/drawing/2014/main" id="{FFF2128C-688C-2C47-8FC5-9A492FEDC974}"/>
              </a:ext>
            </a:extLst>
          </p:cNvPr>
          <p:cNvSpPr>
            <a:spLocks noChangeArrowheads="1"/>
          </p:cNvSpPr>
          <p:nvPr/>
        </p:nvSpPr>
        <p:spPr bwMode="auto">
          <a:xfrm>
            <a:off x="792707" y="1997839"/>
            <a:ext cx="784887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GB" altLang="en-US" sz="28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31+5 weeks gestation</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Birth weight 1200 grams</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No evidence of reversed diastolic flow</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GB" altLang="en-US" sz="2800">
                <a:latin typeface="+mj-lt"/>
                <a:cs typeface="Arial" panose="020B0604020202020204" pitchFamily="34" charset="0"/>
              </a:rPr>
              <a:t>1 hour old </a:t>
            </a:r>
          </a:p>
          <a:p>
            <a:pPr marL="342900" lvl="0" indent="-342900">
              <a:spcBef>
                <a:spcPts val="600"/>
              </a:spcBef>
              <a:spcAft>
                <a:spcPts val="600"/>
              </a:spcAft>
              <a:buFont typeface="Arial" panose="020B0604020202020204" pitchFamily="34" charset="0"/>
              <a:buChar char="•"/>
            </a:pPr>
            <a:r>
              <a:rPr lang="en-GB" altLang="en-US" sz="2800">
                <a:latin typeface="+mj-lt"/>
                <a:cs typeface="Arial" panose="020B0604020202020204" pitchFamily="34" charset="0"/>
              </a:rPr>
              <a:t>On high flow 5L/min FiO</a:t>
            </a:r>
            <a:r>
              <a:rPr lang="en-GB" altLang="en-US" sz="2800" baseline="-25000">
                <a:latin typeface="+mj-lt"/>
                <a:cs typeface="Arial" panose="020B0604020202020204" pitchFamily="34" charset="0"/>
              </a:rPr>
              <a:t>2</a:t>
            </a:r>
            <a:r>
              <a:rPr lang="en-GB" altLang="en-US" sz="2800">
                <a:latin typeface="+mj-lt"/>
                <a:cs typeface="Arial" panose="020B0604020202020204" pitchFamily="34" charset="0"/>
              </a:rPr>
              <a:t> 0.32</a:t>
            </a:r>
          </a:p>
        </p:txBody>
      </p:sp>
      <p:sp>
        <p:nvSpPr>
          <p:cNvPr id="6" name="Rectangle 1">
            <a:extLst>
              <a:ext uri="{FF2B5EF4-FFF2-40B4-BE49-F238E27FC236}">
                <a16:creationId xmlns:a16="http://schemas.microsoft.com/office/drawing/2014/main" id="{DFB2ED4F-45BC-5208-738D-17CC58F6AEF3}"/>
              </a:ext>
            </a:extLst>
          </p:cNvPr>
          <p:cNvSpPr>
            <a:spLocks noChangeArrowheads="1"/>
          </p:cNvSpPr>
          <p:nvPr/>
        </p:nvSpPr>
        <p:spPr bwMode="auto">
          <a:xfrm>
            <a:off x="7765144" y="1720839"/>
            <a:ext cx="3866378" cy="3416320"/>
          </a:xfrm>
          <a:prstGeom prst="rect">
            <a:avLst/>
          </a:prstGeom>
          <a:solidFill>
            <a:srgbClr val="7030A0"/>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defTabSz="914400" rtl="0" eaLnBrk="0" fontAlgn="base" latinLnBrk="0" hangingPunct="0">
              <a:lnSpc>
                <a:spcPct val="100000"/>
              </a:lnSpc>
              <a:spcBef>
                <a:spcPts val="600"/>
              </a:spcBef>
              <a:spcAft>
                <a:spcPts val="600"/>
              </a:spcAft>
              <a:buClrTx/>
              <a:buSzTx/>
              <a:tabLst/>
            </a:pPr>
            <a:r>
              <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rPr>
              <a:t>Would you approach this women for FEED1?</a:t>
            </a:r>
          </a:p>
          <a:p>
            <a:pPr marR="0" lvl="0" algn="ctr" defTabSz="914400" rtl="0" eaLnBrk="0" fontAlgn="base" latinLnBrk="0" hangingPunct="0">
              <a:lnSpc>
                <a:spcPct val="100000"/>
              </a:lnSpc>
              <a:spcBef>
                <a:spcPts val="600"/>
              </a:spcBef>
              <a:spcAft>
                <a:spcPts val="600"/>
              </a:spcAft>
              <a:buClrTx/>
              <a:buSzTx/>
              <a:tabLst/>
            </a:pPr>
            <a:endParaRPr kumimoji="0" lang="en-GB" altLang="en-US" sz="2800" b="0" i="0" u="none" strike="noStrike" cap="none" normalizeH="0" baseline="0">
              <a:ln>
                <a:noFill/>
              </a:ln>
              <a:solidFill>
                <a:schemeClr val="bg1"/>
              </a:solidFill>
              <a:effectLst/>
              <a:ea typeface="Times New Roman" panose="02020603050405020304" pitchFamily="18" charset="0"/>
              <a:cs typeface="Arial" panose="020B0604020202020204" pitchFamily="34" charset="0"/>
            </a:endParaRPr>
          </a:p>
          <a:p>
            <a:pPr marR="0" lvl="0" algn="ctr" defTabSz="914400" rtl="0" eaLnBrk="0" fontAlgn="base" latinLnBrk="0" hangingPunct="0">
              <a:lnSpc>
                <a:spcPct val="100000"/>
              </a:lnSpc>
              <a:spcBef>
                <a:spcPts val="600"/>
              </a:spcBef>
              <a:spcAft>
                <a:spcPts val="600"/>
              </a:spcAft>
              <a:buClrTx/>
              <a:buSzTx/>
              <a:tabLst/>
            </a:pPr>
            <a:r>
              <a:rPr lang="en-GB" altLang="en-US" sz="2800">
                <a:solidFill>
                  <a:schemeClr val="bg1"/>
                </a:solidFill>
                <a:cs typeface="Arial" panose="020B0604020202020204" pitchFamily="34" charset="0"/>
              </a:rPr>
              <a:t>If yes, what is your plan for best management?</a:t>
            </a:r>
            <a:endParaRPr lang="en-GB" altLang="en-US" sz="540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ED9C8343-1B60-A86E-2AE4-656F4619C2D7}"/>
              </a:ext>
            </a:extLst>
          </p:cNvPr>
          <p:cNvSpPr txBox="1"/>
          <p:nvPr/>
        </p:nvSpPr>
        <p:spPr>
          <a:xfrm>
            <a:off x="1698543" y="399861"/>
            <a:ext cx="4265720" cy="584775"/>
          </a:xfrm>
          <a:prstGeom prst="rect">
            <a:avLst/>
          </a:prstGeom>
          <a:noFill/>
        </p:spPr>
        <p:txBody>
          <a:bodyPr wrap="none" lIns="91440" tIns="45720" rIns="91440" bIns="45720" rtlCol="0" anchor="t">
            <a:spAutoFit/>
          </a:bodyPr>
          <a:lstStyle/>
          <a:p>
            <a:r>
              <a:rPr lang="en-GB" sz="3200" b="1">
                <a:solidFill>
                  <a:srgbClr val="7030A0"/>
                </a:solidFill>
              </a:rPr>
              <a:t>Recruitment: Scenario 6</a:t>
            </a:r>
            <a:endParaRPr lang="en-US"/>
          </a:p>
        </p:txBody>
      </p:sp>
    </p:spTree>
    <p:extLst>
      <p:ext uri="{BB962C8B-B14F-4D97-AF65-F5344CB8AC3E}">
        <p14:creationId xmlns:p14="http://schemas.microsoft.com/office/powerpoint/2010/main" val="47935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6991E-CD8C-FE4E-B32C-DF0C573ECAD5}"/>
              </a:ext>
            </a:extLst>
          </p:cNvPr>
          <p:cNvPicPr>
            <a:picLocks noChangeAspect="1"/>
          </p:cNvPicPr>
          <p:nvPr/>
        </p:nvPicPr>
        <p:blipFill>
          <a:blip r:embed="rId3"/>
          <a:stretch>
            <a:fillRect/>
          </a:stretch>
        </p:blipFill>
        <p:spPr>
          <a:xfrm>
            <a:off x="412971" y="244916"/>
            <a:ext cx="1172612" cy="1143000"/>
          </a:xfrm>
          <a:prstGeom prst="rect">
            <a:avLst/>
          </a:prstGeom>
        </p:spPr>
      </p:pic>
      <p:sp>
        <p:nvSpPr>
          <p:cNvPr id="4" name="Rectangle 1">
            <a:extLst>
              <a:ext uri="{FF2B5EF4-FFF2-40B4-BE49-F238E27FC236}">
                <a16:creationId xmlns:a16="http://schemas.microsoft.com/office/drawing/2014/main" id="{FFF2128C-688C-2C47-8FC5-9A492FEDC974}"/>
              </a:ext>
            </a:extLst>
          </p:cNvPr>
          <p:cNvSpPr>
            <a:spLocks noChangeArrowheads="1"/>
          </p:cNvSpPr>
          <p:nvPr/>
        </p:nvSpPr>
        <p:spPr bwMode="auto">
          <a:xfrm>
            <a:off x="792707" y="3167390"/>
            <a:ext cx="3909476" cy="9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ts val="600"/>
              </a:spcBef>
              <a:spcAft>
                <a:spcPts val="600"/>
              </a:spcAft>
              <a:buClrTx/>
              <a:buSzTx/>
              <a:tabLst/>
            </a:pPr>
            <a:endParaRPr lang="en-GB" altLang="en-US" sz="2800" dirty="0">
              <a:latin typeface="Calibri"/>
              <a:cs typeface="Arial"/>
            </a:endParaRPr>
          </a:p>
        </p:txBody>
      </p:sp>
      <p:sp>
        <p:nvSpPr>
          <p:cNvPr id="7" name="TextBox 6">
            <a:extLst>
              <a:ext uri="{FF2B5EF4-FFF2-40B4-BE49-F238E27FC236}">
                <a16:creationId xmlns:a16="http://schemas.microsoft.com/office/drawing/2014/main" id="{ED9C8343-1B60-A86E-2AE4-656F4619C2D7}"/>
              </a:ext>
            </a:extLst>
          </p:cNvPr>
          <p:cNvSpPr txBox="1"/>
          <p:nvPr/>
        </p:nvSpPr>
        <p:spPr>
          <a:xfrm>
            <a:off x="1698543" y="399861"/>
            <a:ext cx="8418651" cy="584775"/>
          </a:xfrm>
          <a:prstGeom prst="rect">
            <a:avLst/>
          </a:prstGeom>
          <a:noFill/>
        </p:spPr>
        <p:txBody>
          <a:bodyPr wrap="none" lIns="91440" tIns="45720" rIns="91440" bIns="45720" rtlCol="0" anchor="t">
            <a:spAutoFit/>
          </a:bodyPr>
          <a:lstStyle/>
          <a:p>
            <a:r>
              <a:rPr lang="en-GB" sz="3200" b="1" dirty="0">
                <a:solidFill>
                  <a:srgbClr val="7030A0"/>
                </a:solidFill>
              </a:rPr>
              <a:t>Recruitment: Reasons for Refusing to Participate</a:t>
            </a:r>
            <a:endParaRPr lang="en-US" dirty="0"/>
          </a:p>
        </p:txBody>
      </p:sp>
      <p:pic>
        <p:nvPicPr>
          <p:cNvPr id="5" name="Picture 7" descr="A picture containing doll, toy, vector graphics&#10;&#10;Description automatically generated">
            <a:extLst>
              <a:ext uri="{FF2B5EF4-FFF2-40B4-BE49-F238E27FC236}">
                <a16:creationId xmlns:a16="http://schemas.microsoft.com/office/drawing/2014/main" id="{53FE986E-2385-403D-EC35-5CF15EB01BEC}"/>
              </a:ext>
            </a:extLst>
          </p:cNvPr>
          <p:cNvPicPr>
            <a:picLocks noChangeAspect="1"/>
          </p:cNvPicPr>
          <p:nvPr/>
        </p:nvPicPr>
        <p:blipFill>
          <a:blip r:embed="rId4"/>
          <a:stretch>
            <a:fillRect/>
          </a:stretch>
        </p:blipFill>
        <p:spPr>
          <a:xfrm>
            <a:off x="7487100" y="1628056"/>
            <a:ext cx="3515084" cy="3400604"/>
          </a:xfrm>
          <a:prstGeom prst="rect">
            <a:avLst/>
          </a:prstGeom>
        </p:spPr>
      </p:pic>
      <p:sp>
        <p:nvSpPr>
          <p:cNvPr id="9" name="Rectangle 8">
            <a:extLst>
              <a:ext uri="{FF2B5EF4-FFF2-40B4-BE49-F238E27FC236}">
                <a16:creationId xmlns:a16="http://schemas.microsoft.com/office/drawing/2014/main" id="{907CBF8B-C05F-070B-3CCE-44425CD4F7F2}"/>
              </a:ext>
            </a:extLst>
          </p:cNvPr>
          <p:cNvSpPr>
            <a:spLocks noChangeArrowheads="1"/>
          </p:cNvSpPr>
          <p:nvPr/>
        </p:nvSpPr>
        <p:spPr bwMode="auto">
          <a:xfrm>
            <a:off x="792707" y="1566953"/>
            <a:ext cx="6195476"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ts val="600"/>
              </a:spcBef>
              <a:spcAft>
                <a:spcPts val="600"/>
              </a:spcAft>
              <a:buClrTx/>
              <a:buSzTx/>
              <a:tabLst/>
            </a:pPr>
            <a:endParaRPr lang="en-GB" altLang="en-US" sz="2800" b="0" i="0" u="none" strike="noStrike" cap="none" normalizeH="0" baseline="0" dirty="0">
              <a:ln>
                <a:noFill/>
              </a:ln>
              <a:effectLst/>
              <a:latin typeface="+mj-lt"/>
              <a:ea typeface="Times New Roman" panose="02020603050405020304" pitchFamily="18" charset="0"/>
              <a:cs typeface="Arial" panose="020B0604020202020204" pitchFamily="34" charset="0"/>
            </a:endParaRPr>
          </a:p>
          <a:p>
            <a:pPr marL="342900" indent="-342900" fontAlgn="base">
              <a:spcBef>
                <a:spcPts val="600"/>
              </a:spcBef>
              <a:spcAft>
                <a:spcPts val="600"/>
              </a:spcAft>
              <a:buFont typeface="Arial" panose="020B0604020202020204" pitchFamily="34" charset="0"/>
              <a:buChar char="•"/>
            </a:pPr>
            <a:r>
              <a:rPr lang="en-GB" altLang="en-US" sz="2800" dirty="0">
                <a:latin typeface="+mj-lt"/>
                <a:cs typeface="Arial"/>
              </a:rPr>
              <a:t>Do you ask why? </a:t>
            </a:r>
            <a:endParaRPr lang="en-GB" altLang="en-US" sz="2800" dirty="0">
              <a:latin typeface="+mj-lt"/>
              <a:cs typeface="Arial" panose="020B0604020202020204" pitchFamily="34" charset="0"/>
            </a:endParaRPr>
          </a:p>
          <a:p>
            <a:pPr marL="342900" indent="-342900" fontAlgn="base">
              <a:spcBef>
                <a:spcPts val="600"/>
              </a:spcBef>
              <a:spcAft>
                <a:spcPts val="600"/>
              </a:spcAft>
              <a:buFont typeface="Arial" panose="020B0604020202020204" pitchFamily="34" charset="0"/>
              <a:buChar char="•"/>
            </a:pPr>
            <a:r>
              <a:rPr lang="en-GB" altLang="en-US" sz="2800" dirty="0">
                <a:latin typeface="+mj-lt"/>
                <a:cs typeface="Arial"/>
              </a:rPr>
              <a:t>What reasons have you been given? </a:t>
            </a:r>
            <a:endParaRPr lang="en-GB" altLang="en-US" sz="2800" dirty="0">
              <a:latin typeface="+mj-lt"/>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GB" altLang="en-US" sz="2800" dirty="0">
                <a:latin typeface="+mj-lt"/>
                <a:cs typeface="Arial"/>
              </a:rPr>
              <a:t>Did you know you </a:t>
            </a:r>
            <a:r>
              <a:rPr lang="en-GB" altLang="en-US" sz="2800" u="sng" dirty="0">
                <a:latin typeface="+mj-lt"/>
                <a:cs typeface="Arial"/>
              </a:rPr>
              <a:t>can </a:t>
            </a:r>
            <a:r>
              <a:rPr lang="en-GB" altLang="en-US" sz="2800" dirty="0">
                <a:latin typeface="+mj-lt"/>
                <a:cs typeface="Arial"/>
              </a:rPr>
              <a:t>ask why? </a:t>
            </a:r>
            <a:endParaRPr lang="en-GB" altLang="en-US" sz="2800" dirty="0">
              <a:latin typeface="+mj-lt"/>
              <a:cs typeface="Arial" panose="020B0604020202020204" pitchFamily="34" charset="0"/>
            </a:endParaRPr>
          </a:p>
          <a:p>
            <a:pPr>
              <a:spcBef>
                <a:spcPts val="600"/>
              </a:spcBef>
              <a:spcAft>
                <a:spcPts val="600"/>
              </a:spcAft>
            </a:pPr>
            <a:r>
              <a:rPr lang="en-GB" altLang="en-US" sz="2800" dirty="0">
                <a:latin typeface="+mj-lt"/>
                <a:cs typeface="Arial"/>
              </a:rPr>
              <a:t> </a:t>
            </a:r>
            <a:r>
              <a:rPr lang="en-GB" altLang="en-US" sz="2800" i="1" dirty="0">
                <a:latin typeface="+mj-lt"/>
                <a:cs typeface="Arial"/>
              </a:rPr>
              <a:t>Mothers don’t have to answer this question, but if they do it can be useful to find out their reasons </a:t>
            </a:r>
            <a:endParaRPr lang="en-GB" altLang="en-US" sz="2800" i="1">
              <a:latin typeface="+mj-lt"/>
              <a:cs typeface="Arial" panose="020B0604020202020204" pitchFamily="34" charset="0"/>
            </a:endParaRPr>
          </a:p>
        </p:txBody>
      </p:sp>
    </p:spTree>
    <p:extLst>
      <p:ext uri="{BB962C8B-B14F-4D97-AF65-F5344CB8AC3E}">
        <p14:creationId xmlns:p14="http://schemas.microsoft.com/office/powerpoint/2010/main" val="2682594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urple Questions Stock Illustrations – 246 Purple Questions Stock  Illustrations, Vectors &amp;amp; Clipart - Dreamstime">
            <a:extLst>
              <a:ext uri="{FF2B5EF4-FFF2-40B4-BE49-F238E27FC236}">
                <a16:creationId xmlns:a16="http://schemas.microsoft.com/office/drawing/2014/main" id="{C297C926-C912-4C0D-B6B2-91BE6024D7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21035" y="818423"/>
            <a:ext cx="5129784" cy="5221154"/>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1,644 Thank You Purple Photos - Free &amp;amp; Royalty-Free Stock Photos from  Dreamstime">
            <a:extLst>
              <a:ext uri="{FF2B5EF4-FFF2-40B4-BE49-F238E27FC236}">
                <a16:creationId xmlns:a16="http://schemas.microsoft.com/office/drawing/2014/main" id="{90FA1875-4E5E-46E4-BA6B-0D6612D939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180" y="1357850"/>
            <a:ext cx="5129784" cy="414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6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77A04A-35CC-4110-8758-BF1E8086F8C8}"/>
              </a:ext>
            </a:extLst>
          </p:cNvPr>
          <p:cNvSpPr txBox="1"/>
          <p:nvPr/>
        </p:nvSpPr>
        <p:spPr>
          <a:xfrm>
            <a:off x="307474" y="1380808"/>
            <a:ext cx="5970496" cy="2308324"/>
          </a:xfrm>
          <a:prstGeom prst="rect">
            <a:avLst/>
          </a:prstGeom>
          <a:noFill/>
          <a:ln w="34925">
            <a:solidFill>
              <a:srgbClr val="7030A0"/>
            </a:solidFill>
          </a:ln>
        </p:spPr>
        <p:txBody>
          <a:bodyPr wrap="square">
            <a:spAutoFit/>
          </a:bodyPr>
          <a:lstStyle/>
          <a:p>
            <a:r>
              <a:rPr lang="en-GB" sz="1600" b="1">
                <a:latin typeface="Arial" panose="020B0604020202020204" pitchFamily="34" charset="0"/>
                <a:ea typeface="Calibri" panose="020F0502020204030204" pitchFamily="34" charset="0"/>
                <a:cs typeface="Arial" panose="020B0604020202020204" pitchFamily="34" charset="0"/>
              </a:rPr>
              <a:t>H</a:t>
            </a:r>
            <a:r>
              <a:rPr lang="en-GB" sz="1600" b="1">
                <a:effectLst/>
                <a:latin typeface="Arial" panose="020B0604020202020204" pitchFamily="34" charset="0"/>
                <a:ea typeface="Calibri" panose="020F0502020204030204" pitchFamily="34" charset="0"/>
                <a:cs typeface="Arial" panose="020B0604020202020204" pitchFamily="34" charset="0"/>
              </a:rPr>
              <a:t>ow much training is required at minimum? </a:t>
            </a:r>
          </a:p>
          <a:p>
            <a:endParaRPr lang="en-GB" sz="1600" b="1">
              <a:effectLst/>
              <a:latin typeface="Arial" panose="020B0604020202020204" pitchFamily="34" charset="0"/>
              <a:ea typeface="Calibri" panose="020F0502020204030204" pitchFamily="34" charset="0"/>
              <a:cs typeface="Arial" panose="020B0604020202020204" pitchFamily="34" charset="0"/>
            </a:endParaRPr>
          </a:p>
          <a:p>
            <a:r>
              <a:rPr lang="en-GB" sz="1400">
                <a:effectLst/>
                <a:latin typeface="Arial" panose="020B0604020202020204" pitchFamily="34" charset="0"/>
                <a:ea typeface="Calibri" panose="020F0502020204030204" pitchFamily="34" charset="0"/>
                <a:cs typeface="Arial" panose="020B0604020202020204" pitchFamily="34" charset="0"/>
                <a:hlinkClick r:id="rId2"/>
              </a:rPr>
              <a:t>https://www.feed1.ac.uk/health-care-professionals/training.aspx</a:t>
            </a:r>
            <a:endParaRPr lang="en-GB" sz="1400">
              <a:effectLst/>
              <a:latin typeface="Arial" panose="020B0604020202020204" pitchFamily="34" charset="0"/>
              <a:ea typeface="Calibri" panose="020F0502020204030204" pitchFamily="34" charset="0"/>
              <a:cs typeface="Arial" panose="020B0604020202020204" pitchFamily="34" charset="0"/>
            </a:endParaRPr>
          </a:p>
          <a:p>
            <a:endParaRPr lang="en-GB" sz="14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Trial background</a:t>
            </a:r>
          </a:p>
          <a:p>
            <a:pPr marL="285750" indent="-285750">
              <a:buFont typeface="Arial" panose="020B0604020202020204" pitchFamily="34" charset="0"/>
              <a:buChar char="•"/>
            </a:pPr>
            <a:r>
              <a:rPr lang="en-GB" sz="1400">
                <a:latin typeface="Arial" panose="020B0604020202020204" pitchFamily="34" charset="0"/>
                <a:ea typeface="Calibri" panose="020F0502020204030204" pitchFamily="34" charset="0"/>
                <a:cs typeface="Arial" panose="020B0604020202020204" pitchFamily="34" charset="0"/>
              </a:rPr>
              <a:t>Trial design and outcomes</a:t>
            </a:r>
          </a:p>
          <a:p>
            <a:pPr marL="285750" indent="-285750">
              <a:buFont typeface="Arial" panose="020B0604020202020204" pitchFamily="34" charset="0"/>
              <a:buChar char="•"/>
            </a:pPr>
            <a:r>
              <a:rPr lang="en-GB" sz="1400">
                <a:effectLst/>
                <a:latin typeface="Arial" panose="020B0604020202020204" pitchFamily="34" charset="0"/>
                <a:ea typeface="Calibri" panose="020F0502020204030204" pitchFamily="34" charset="0"/>
                <a:cs typeface="Arial" panose="020B0604020202020204" pitchFamily="34" charset="0"/>
              </a:rPr>
              <a:t>Trial processes and procedures  </a:t>
            </a:r>
          </a:p>
          <a:p>
            <a:endParaRPr lang="en-GB" sz="1400">
              <a:latin typeface="Arial" panose="020B0604020202020204" pitchFamily="34" charset="0"/>
              <a:ea typeface="Calibri" panose="020F0502020204030204" pitchFamily="34" charset="0"/>
              <a:cs typeface="Arial" panose="020B0604020202020204" pitchFamily="34" charset="0"/>
            </a:endParaRPr>
          </a:p>
          <a:p>
            <a:r>
              <a:rPr lang="en-GB" sz="1400" b="1" i="1">
                <a:effectLst/>
                <a:latin typeface="Arial" panose="020B0604020202020204" pitchFamily="34" charset="0"/>
                <a:ea typeface="Calibri" panose="020F0502020204030204" pitchFamily="34" charset="0"/>
                <a:cs typeface="Arial" panose="020B0604020202020204" pitchFamily="34" charset="0"/>
              </a:rPr>
              <a:t>Further training to help with oral assent is also on the website </a:t>
            </a:r>
          </a:p>
          <a:p>
            <a:endParaRPr lang="en-GB" sz="140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47630F1-E2A1-4A60-B92D-0A8F9F66B2F1}"/>
              </a:ext>
            </a:extLst>
          </p:cNvPr>
          <p:cNvPicPr>
            <a:picLocks noChangeAspect="1"/>
          </p:cNvPicPr>
          <p:nvPr/>
        </p:nvPicPr>
        <p:blipFill>
          <a:blip r:embed="rId3"/>
          <a:stretch>
            <a:fillRect/>
          </a:stretch>
        </p:blipFill>
        <p:spPr>
          <a:xfrm>
            <a:off x="6560051" y="360933"/>
            <a:ext cx="5324475" cy="5715000"/>
          </a:xfrm>
          <a:prstGeom prst="rect">
            <a:avLst/>
          </a:prstGeom>
        </p:spPr>
      </p:pic>
      <p:sp>
        <p:nvSpPr>
          <p:cNvPr id="6" name="TextBox 5">
            <a:extLst>
              <a:ext uri="{FF2B5EF4-FFF2-40B4-BE49-F238E27FC236}">
                <a16:creationId xmlns:a16="http://schemas.microsoft.com/office/drawing/2014/main" id="{E40E58D4-5982-4CFC-B3AE-34A71EA0899B}"/>
              </a:ext>
            </a:extLst>
          </p:cNvPr>
          <p:cNvSpPr txBox="1"/>
          <p:nvPr/>
        </p:nvSpPr>
        <p:spPr>
          <a:xfrm>
            <a:off x="1640939" y="360933"/>
            <a:ext cx="4455061" cy="584775"/>
          </a:xfrm>
          <a:prstGeom prst="rect">
            <a:avLst/>
          </a:prstGeom>
          <a:noFill/>
        </p:spPr>
        <p:txBody>
          <a:bodyPr wrap="square" rtlCol="0">
            <a:spAutoFit/>
          </a:bodyPr>
          <a:lstStyle/>
          <a:p>
            <a:pPr algn="ctr"/>
            <a:r>
              <a:rPr lang="en-GB" sz="3200" b="1">
                <a:solidFill>
                  <a:srgbClr val="7030A0"/>
                </a:solidFill>
              </a:rPr>
              <a:t>Training Staff </a:t>
            </a:r>
          </a:p>
        </p:txBody>
      </p:sp>
      <p:sp>
        <p:nvSpPr>
          <p:cNvPr id="7" name="TextBox 6">
            <a:extLst>
              <a:ext uri="{FF2B5EF4-FFF2-40B4-BE49-F238E27FC236}">
                <a16:creationId xmlns:a16="http://schemas.microsoft.com/office/drawing/2014/main" id="{E6A6A2A2-F4CE-4326-9D9D-209ADA4E453E}"/>
              </a:ext>
            </a:extLst>
          </p:cNvPr>
          <p:cNvSpPr txBox="1"/>
          <p:nvPr/>
        </p:nvSpPr>
        <p:spPr>
          <a:xfrm>
            <a:off x="307474" y="4279506"/>
            <a:ext cx="6096000" cy="1446550"/>
          </a:xfrm>
          <a:prstGeom prst="rect">
            <a:avLst/>
          </a:prstGeom>
          <a:noFill/>
          <a:ln w="31750">
            <a:solidFill>
              <a:srgbClr val="7030A0"/>
            </a:solidFill>
          </a:ln>
        </p:spPr>
        <p:txBody>
          <a:bodyPr wrap="square">
            <a:spAutoFit/>
          </a:bodyPr>
          <a:lstStyle/>
          <a:p>
            <a:r>
              <a:rPr lang="en-GB" sz="1600" b="1">
                <a:latin typeface="Arial" panose="020B0604020202020204" pitchFamily="34" charset="0"/>
                <a:ea typeface="Calibri" panose="020F0502020204030204" pitchFamily="34" charset="0"/>
                <a:cs typeface="Arial" panose="020B0604020202020204" pitchFamily="34" charset="0"/>
              </a:rPr>
              <a:t>W</a:t>
            </a:r>
            <a:r>
              <a:rPr lang="en-GB" sz="1600" b="1">
                <a:effectLst/>
                <a:latin typeface="Arial" panose="020B0604020202020204" pitchFamily="34" charset="0"/>
                <a:ea typeface="Calibri" panose="020F0502020204030204" pitchFamily="34" charset="0"/>
                <a:cs typeface="Arial" panose="020B0604020202020204" pitchFamily="34" charset="0"/>
              </a:rPr>
              <a:t>hat do we do if someone has been trained at a different hospital? </a:t>
            </a:r>
          </a:p>
          <a:p>
            <a:endParaRPr lang="en-GB" sz="1400">
              <a:latin typeface="Arial" panose="020B0604020202020204" pitchFamily="34" charset="0"/>
              <a:ea typeface="Calibri" panose="020F0502020204030204" pitchFamily="34" charset="0"/>
              <a:cs typeface="Arial" panose="020B0604020202020204" pitchFamily="34" charset="0"/>
            </a:endParaRPr>
          </a:p>
          <a:p>
            <a:pPr marL="342900" indent="-342900">
              <a:buFont typeface="+mj-lt"/>
              <a:buAutoNum type="arabicPeriod"/>
            </a:pPr>
            <a:r>
              <a:rPr lang="en-GB" sz="1400">
                <a:effectLst/>
                <a:latin typeface="Arial" panose="020B0604020202020204" pitchFamily="34" charset="0"/>
                <a:ea typeface="Calibri" panose="020F0502020204030204" pitchFamily="34" charset="0"/>
                <a:cs typeface="Arial" panose="020B0604020202020204" pitchFamily="34" charset="0"/>
              </a:rPr>
              <a:t>Get in touch with the trial team (</a:t>
            </a:r>
            <a:r>
              <a:rPr lang="en-GB" sz="1400">
                <a:effectLst/>
                <a:latin typeface="Arial" panose="020B0604020202020204" pitchFamily="34" charset="0"/>
                <a:ea typeface="Calibri" panose="020F0502020204030204" pitchFamily="34" charset="0"/>
                <a:cs typeface="Arial" panose="020B0604020202020204" pitchFamily="34" charset="0"/>
                <a:hlinkClick r:id="rId4"/>
              </a:rPr>
              <a:t>feed1@nottingham.ac.uk</a:t>
            </a:r>
            <a:r>
              <a:rPr lang="en-GB" sz="1400">
                <a:effectLst/>
                <a:latin typeface="Arial" panose="020B0604020202020204" pitchFamily="34" charset="0"/>
                <a:ea typeface="Calibri" panose="020F0502020204030204" pitchFamily="34" charset="0"/>
                <a:cs typeface="Arial" panose="020B0604020202020204" pitchFamily="34" charset="0"/>
              </a:rPr>
              <a:t>) – we then provide a file note</a:t>
            </a:r>
          </a:p>
          <a:p>
            <a:pPr marL="342900" indent="-342900">
              <a:buFont typeface="+mj-lt"/>
              <a:buAutoNum type="arabicPeriod"/>
            </a:pPr>
            <a:r>
              <a:rPr lang="en-GB" sz="1400">
                <a:latin typeface="Arial" panose="020B0604020202020204" pitchFamily="34" charset="0"/>
                <a:ea typeface="Calibri" panose="020F0502020204030204" pitchFamily="34" charset="0"/>
                <a:cs typeface="Arial" panose="020B0604020202020204" pitchFamily="34" charset="0"/>
              </a:rPr>
              <a:t>Add individual </a:t>
            </a:r>
            <a:r>
              <a:rPr lang="en-GB" sz="1400">
                <a:effectLst/>
                <a:latin typeface="Arial" panose="020B0604020202020204" pitchFamily="34" charset="0"/>
                <a:ea typeface="Calibri" panose="020F0502020204030204" pitchFamily="34" charset="0"/>
                <a:cs typeface="Arial" panose="020B0604020202020204" pitchFamily="34" charset="0"/>
              </a:rPr>
              <a:t>to the new hospital’s delegation log as usual</a:t>
            </a:r>
          </a:p>
        </p:txBody>
      </p:sp>
      <p:pic>
        <p:nvPicPr>
          <p:cNvPr id="8" name="Picture 7">
            <a:extLst>
              <a:ext uri="{FF2B5EF4-FFF2-40B4-BE49-F238E27FC236}">
                <a16:creationId xmlns:a16="http://schemas.microsoft.com/office/drawing/2014/main" id="{62098757-45D2-4CB2-A2DD-A048005876A5}"/>
              </a:ext>
            </a:extLst>
          </p:cNvPr>
          <p:cNvPicPr>
            <a:picLocks noChangeAspect="1"/>
          </p:cNvPicPr>
          <p:nvPr/>
        </p:nvPicPr>
        <p:blipFill>
          <a:blip r:embed="rId5"/>
          <a:stretch>
            <a:fillRect/>
          </a:stretch>
        </p:blipFill>
        <p:spPr>
          <a:xfrm>
            <a:off x="138423" y="152915"/>
            <a:ext cx="1172612" cy="1143000"/>
          </a:xfrm>
          <a:prstGeom prst="rect">
            <a:avLst/>
          </a:prstGeom>
        </p:spPr>
      </p:pic>
    </p:spTree>
    <p:extLst>
      <p:ext uri="{BB962C8B-B14F-4D97-AF65-F5344CB8AC3E}">
        <p14:creationId xmlns:p14="http://schemas.microsoft.com/office/powerpoint/2010/main" val="125485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58678B-637E-4F8F-9677-D5711AE96CA6}"/>
              </a:ext>
            </a:extLst>
          </p:cNvPr>
          <p:cNvSpPr txBox="1"/>
          <p:nvPr/>
        </p:nvSpPr>
        <p:spPr>
          <a:xfrm>
            <a:off x="647081" y="233075"/>
            <a:ext cx="11311957" cy="584775"/>
          </a:xfrm>
          <a:prstGeom prst="rect">
            <a:avLst/>
          </a:prstGeom>
          <a:noFill/>
        </p:spPr>
        <p:txBody>
          <a:bodyPr wrap="square" rtlCol="0">
            <a:spAutoFit/>
          </a:bodyPr>
          <a:lstStyle/>
          <a:p>
            <a:pPr algn="ctr"/>
            <a:r>
              <a:rPr lang="en-GB" sz="3200" b="1">
                <a:solidFill>
                  <a:srgbClr val="7030A0"/>
                </a:solidFill>
              </a:rPr>
              <a:t>Add Consented Mothers to the Rando System</a:t>
            </a:r>
          </a:p>
        </p:txBody>
      </p:sp>
      <p:sp>
        <p:nvSpPr>
          <p:cNvPr id="5" name="Star: 6 Points 4">
            <a:extLst>
              <a:ext uri="{FF2B5EF4-FFF2-40B4-BE49-F238E27FC236}">
                <a16:creationId xmlns:a16="http://schemas.microsoft.com/office/drawing/2014/main" id="{60C3CB58-ABE1-4279-A533-50416DB21F74}"/>
              </a:ext>
            </a:extLst>
          </p:cNvPr>
          <p:cNvSpPr/>
          <p:nvPr/>
        </p:nvSpPr>
        <p:spPr>
          <a:xfrm>
            <a:off x="69651" y="271906"/>
            <a:ext cx="3010519" cy="2915479"/>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a:t>All </a:t>
            </a:r>
            <a:r>
              <a:rPr lang="en-GB" sz="2000"/>
              <a:t>mothers who consent should be added to the rando system </a:t>
            </a:r>
          </a:p>
          <a:p>
            <a:endParaRPr lang="en-GB" sz="2000"/>
          </a:p>
        </p:txBody>
      </p:sp>
      <p:sp>
        <p:nvSpPr>
          <p:cNvPr id="8" name="TextBox 7">
            <a:extLst>
              <a:ext uri="{FF2B5EF4-FFF2-40B4-BE49-F238E27FC236}">
                <a16:creationId xmlns:a16="http://schemas.microsoft.com/office/drawing/2014/main" id="{6D519979-9B82-491B-8E3A-103EEAD94F8D}"/>
              </a:ext>
            </a:extLst>
          </p:cNvPr>
          <p:cNvSpPr txBox="1"/>
          <p:nvPr/>
        </p:nvSpPr>
        <p:spPr>
          <a:xfrm>
            <a:off x="3140855" y="1051763"/>
            <a:ext cx="8500221" cy="1077218"/>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This reduces the work/time pressures when a baby is delivered – you only then need to enter infant details</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If a baby is delivered outside of the target gestation you simply note this: </a:t>
            </a:r>
          </a:p>
        </p:txBody>
      </p:sp>
      <p:pic>
        <p:nvPicPr>
          <p:cNvPr id="9" name="Picture 8">
            <a:extLst>
              <a:ext uri="{FF2B5EF4-FFF2-40B4-BE49-F238E27FC236}">
                <a16:creationId xmlns:a16="http://schemas.microsoft.com/office/drawing/2014/main" id="{E3C2B4CB-4100-406C-AE47-24EE994ED1CE}"/>
              </a:ext>
            </a:extLst>
          </p:cNvPr>
          <p:cNvPicPr>
            <a:picLocks noChangeAspect="1"/>
          </p:cNvPicPr>
          <p:nvPr/>
        </p:nvPicPr>
        <p:blipFill>
          <a:blip r:embed="rId2"/>
          <a:stretch>
            <a:fillRect/>
          </a:stretch>
        </p:blipFill>
        <p:spPr>
          <a:xfrm>
            <a:off x="3140855" y="2553888"/>
            <a:ext cx="4979712" cy="1947290"/>
          </a:xfrm>
          <a:prstGeom prst="rect">
            <a:avLst/>
          </a:prstGeom>
        </p:spPr>
      </p:pic>
      <p:sp>
        <p:nvSpPr>
          <p:cNvPr id="10" name="TextBox 9">
            <a:extLst>
              <a:ext uri="{FF2B5EF4-FFF2-40B4-BE49-F238E27FC236}">
                <a16:creationId xmlns:a16="http://schemas.microsoft.com/office/drawing/2014/main" id="{8B666B21-DBFB-48F3-BC1D-00AEE29295C2}"/>
              </a:ext>
            </a:extLst>
          </p:cNvPr>
          <p:cNvSpPr txBox="1"/>
          <p:nvPr/>
        </p:nvSpPr>
        <p:spPr>
          <a:xfrm>
            <a:off x="3140855" y="2247975"/>
            <a:ext cx="3316934" cy="307777"/>
          </a:xfrm>
          <a:prstGeom prst="rect">
            <a:avLst/>
          </a:prstGeom>
          <a:noFill/>
        </p:spPr>
        <p:txBody>
          <a:bodyPr wrap="none" rtlCol="0">
            <a:spAutoFit/>
          </a:bodyPr>
          <a:lstStyle/>
          <a:p>
            <a:r>
              <a:rPr lang="en-GB" sz="1400" b="1">
                <a:latin typeface="Arial" panose="020B0604020202020204" pitchFamily="34" charset="0"/>
                <a:cs typeface="Arial" panose="020B0604020202020204" pitchFamily="34" charset="0"/>
              </a:rPr>
              <a:t>Step 1: Select Enter infant enrolment</a:t>
            </a:r>
          </a:p>
        </p:txBody>
      </p:sp>
      <p:pic>
        <p:nvPicPr>
          <p:cNvPr id="11" name="Picture 10">
            <a:extLst>
              <a:ext uri="{FF2B5EF4-FFF2-40B4-BE49-F238E27FC236}">
                <a16:creationId xmlns:a16="http://schemas.microsoft.com/office/drawing/2014/main" id="{12BDA3D0-EECA-4751-91DD-1AE6772C71E3}"/>
              </a:ext>
            </a:extLst>
          </p:cNvPr>
          <p:cNvPicPr>
            <a:picLocks noChangeAspect="1"/>
          </p:cNvPicPr>
          <p:nvPr/>
        </p:nvPicPr>
        <p:blipFill>
          <a:blip r:embed="rId3"/>
          <a:stretch>
            <a:fillRect/>
          </a:stretch>
        </p:blipFill>
        <p:spPr>
          <a:xfrm>
            <a:off x="2908469" y="5094388"/>
            <a:ext cx="5444484" cy="1763612"/>
          </a:xfrm>
          <a:prstGeom prst="rect">
            <a:avLst/>
          </a:prstGeom>
        </p:spPr>
      </p:pic>
      <p:sp>
        <p:nvSpPr>
          <p:cNvPr id="12" name="TextBox 11">
            <a:extLst>
              <a:ext uri="{FF2B5EF4-FFF2-40B4-BE49-F238E27FC236}">
                <a16:creationId xmlns:a16="http://schemas.microsoft.com/office/drawing/2014/main" id="{1354D586-9762-4235-87FE-9D1EEBD416F9}"/>
              </a:ext>
            </a:extLst>
          </p:cNvPr>
          <p:cNvSpPr txBox="1"/>
          <p:nvPr/>
        </p:nvSpPr>
        <p:spPr>
          <a:xfrm>
            <a:off x="3250866" y="4618308"/>
            <a:ext cx="4033220" cy="307777"/>
          </a:xfrm>
          <a:prstGeom prst="rect">
            <a:avLst/>
          </a:prstGeom>
          <a:noFill/>
        </p:spPr>
        <p:txBody>
          <a:bodyPr wrap="none" rtlCol="0">
            <a:spAutoFit/>
          </a:bodyPr>
          <a:lstStyle/>
          <a:p>
            <a:r>
              <a:rPr lang="en-GB" sz="1400" b="1">
                <a:latin typeface="Arial" panose="020B0604020202020204" pitchFamily="34" charset="0"/>
                <a:cs typeface="Arial" panose="020B0604020202020204" pitchFamily="34" charset="0"/>
              </a:rPr>
              <a:t>Step 2: Under ‘Action’ click exclude from trial</a:t>
            </a:r>
          </a:p>
        </p:txBody>
      </p:sp>
      <p:pic>
        <p:nvPicPr>
          <p:cNvPr id="13" name="Picture 12">
            <a:extLst>
              <a:ext uri="{FF2B5EF4-FFF2-40B4-BE49-F238E27FC236}">
                <a16:creationId xmlns:a16="http://schemas.microsoft.com/office/drawing/2014/main" id="{467B29F7-A1A9-43D6-AF96-433F926D2AB5}"/>
              </a:ext>
            </a:extLst>
          </p:cNvPr>
          <p:cNvPicPr>
            <a:picLocks noChangeAspect="1"/>
          </p:cNvPicPr>
          <p:nvPr/>
        </p:nvPicPr>
        <p:blipFill>
          <a:blip r:embed="rId4"/>
          <a:stretch>
            <a:fillRect/>
          </a:stretch>
        </p:blipFill>
        <p:spPr>
          <a:xfrm>
            <a:off x="7868349" y="2632066"/>
            <a:ext cx="4254000" cy="2615780"/>
          </a:xfrm>
          <a:prstGeom prst="rect">
            <a:avLst/>
          </a:prstGeom>
        </p:spPr>
      </p:pic>
      <p:sp>
        <p:nvSpPr>
          <p:cNvPr id="14" name="TextBox 13">
            <a:extLst>
              <a:ext uri="{FF2B5EF4-FFF2-40B4-BE49-F238E27FC236}">
                <a16:creationId xmlns:a16="http://schemas.microsoft.com/office/drawing/2014/main" id="{0AC02CA5-B2C7-46CE-B601-45C2F15F49EB}"/>
              </a:ext>
            </a:extLst>
          </p:cNvPr>
          <p:cNvSpPr txBox="1"/>
          <p:nvPr/>
        </p:nvSpPr>
        <p:spPr>
          <a:xfrm>
            <a:off x="7679593" y="2202383"/>
            <a:ext cx="4534429"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Step 3: Specify the reason not included and submit</a:t>
            </a:r>
          </a:p>
        </p:txBody>
      </p:sp>
      <p:sp>
        <p:nvSpPr>
          <p:cNvPr id="15" name="Star: 6 Points 14">
            <a:extLst>
              <a:ext uri="{FF2B5EF4-FFF2-40B4-BE49-F238E27FC236}">
                <a16:creationId xmlns:a16="http://schemas.microsoft.com/office/drawing/2014/main" id="{A164F352-3118-45E7-B826-A9B1CF08FE98}"/>
              </a:ext>
            </a:extLst>
          </p:cNvPr>
          <p:cNvSpPr/>
          <p:nvPr/>
        </p:nvSpPr>
        <p:spPr>
          <a:xfrm>
            <a:off x="321862" y="3374176"/>
            <a:ext cx="2818993" cy="2623771"/>
          </a:xfrm>
          <a:prstGeom prst="star6">
            <a:avLst>
              <a:gd name="adj" fmla="val 31013"/>
              <a:gd name="hf" fmla="val 11547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a:p>
            <a:pPr algn="ctr"/>
            <a:r>
              <a:rPr lang="en-GB" sz="1400"/>
              <a:t>If you have not been doing this, please start! But you do not have to go back and add consenting mothers retrospectively</a:t>
            </a:r>
          </a:p>
          <a:p>
            <a:endParaRPr lang="en-GB" sz="1200"/>
          </a:p>
        </p:txBody>
      </p:sp>
    </p:spTree>
    <p:extLst>
      <p:ext uri="{BB962C8B-B14F-4D97-AF65-F5344CB8AC3E}">
        <p14:creationId xmlns:p14="http://schemas.microsoft.com/office/powerpoint/2010/main" val="272347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58678B-637E-4F8F-9677-D5711AE96CA6}"/>
              </a:ext>
            </a:extLst>
          </p:cNvPr>
          <p:cNvSpPr txBox="1"/>
          <p:nvPr/>
        </p:nvSpPr>
        <p:spPr>
          <a:xfrm>
            <a:off x="660333" y="113906"/>
            <a:ext cx="11311957" cy="584775"/>
          </a:xfrm>
          <a:prstGeom prst="rect">
            <a:avLst/>
          </a:prstGeom>
          <a:noFill/>
        </p:spPr>
        <p:txBody>
          <a:bodyPr wrap="square" rtlCol="0">
            <a:spAutoFit/>
          </a:bodyPr>
          <a:lstStyle/>
          <a:p>
            <a:pPr algn="ctr"/>
            <a:r>
              <a:rPr lang="en-GB" sz="3200" b="1">
                <a:solidFill>
                  <a:srgbClr val="7030A0"/>
                </a:solidFill>
              </a:rPr>
              <a:t>Tracking Consented Mothers During Staff Handovers</a:t>
            </a:r>
          </a:p>
        </p:txBody>
      </p:sp>
      <p:sp>
        <p:nvSpPr>
          <p:cNvPr id="8" name="TextBox 7">
            <a:extLst>
              <a:ext uri="{FF2B5EF4-FFF2-40B4-BE49-F238E27FC236}">
                <a16:creationId xmlns:a16="http://schemas.microsoft.com/office/drawing/2014/main" id="{6D519979-9B82-491B-8E3A-103EEAD94F8D}"/>
              </a:ext>
            </a:extLst>
          </p:cNvPr>
          <p:cNvSpPr txBox="1"/>
          <p:nvPr/>
        </p:nvSpPr>
        <p:spPr>
          <a:xfrm>
            <a:off x="3140855" y="1051763"/>
            <a:ext cx="8500221" cy="156966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600">
                <a:latin typeface="Arial"/>
                <a:cs typeface="Arial"/>
              </a:rPr>
              <a:t>A report is available in the randomisation system </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a:cs typeface="Arial"/>
              </a:rPr>
              <a:t>We recommend you </a:t>
            </a:r>
            <a:r>
              <a:rPr lang="en-GB" sz="1600" u="sng">
                <a:latin typeface="Arial"/>
                <a:cs typeface="Arial"/>
              </a:rPr>
              <a:t>print screen </a:t>
            </a:r>
            <a:r>
              <a:rPr lang="en-GB" sz="1600">
                <a:latin typeface="Arial"/>
                <a:cs typeface="Arial"/>
              </a:rPr>
              <a:t>and disseminate this to staff so they know who has consented in the system and is ready to randomise after delivery.</a:t>
            </a:r>
          </a:p>
          <a:p>
            <a:pPr marL="285750" indent="-285750">
              <a:buFont typeface="Arial" panose="020B0604020202020204" pitchFamily="34" charset="0"/>
              <a:buChar char="•"/>
            </a:pPr>
            <a:r>
              <a:rPr lang="en-GB" sz="1600">
                <a:latin typeface="Arial"/>
                <a:cs typeface="Arial"/>
              </a:rPr>
              <a:t>We recommend you use this during handover to out-of-hours staff and/or weekend cover.</a:t>
            </a:r>
          </a:p>
          <a:p>
            <a:pPr marL="285750" indent="-285750">
              <a:buFont typeface="Arial" panose="020B0604020202020204" pitchFamily="34" charset="0"/>
              <a:buChar char="•"/>
            </a:pPr>
            <a:r>
              <a:rPr lang="en-GB" sz="1600">
                <a:latin typeface="Arial"/>
                <a:cs typeface="Arial"/>
              </a:rPr>
              <a:t>Please make use of this report to best suit your site’s needs – we would like to hear about how you use it! </a:t>
            </a:r>
            <a:endParaRPr lang="en-GB" sz="1600">
              <a:latin typeface="Arial" panose="020B0604020202020204" pitchFamily="34" charset="0"/>
              <a:cs typeface="Arial" panose="020B0604020202020204" pitchFamily="34" charset="0"/>
            </a:endParaRPr>
          </a:p>
        </p:txBody>
      </p:sp>
      <p:pic>
        <p:nvPicPr>
          <p:cNvPr id="1026" name="Picture 1">
            <a:extLst>
              <a:ext uri="{FF2B5EF4-FFF2-40B4-BE49-F238E27FC236}">
                <a16:creationId xmlns:a16="http://schemas.microsoft.com/office/drawing/2014/main" id="{77321D94-2B5D-4895-B1AC-5B062642D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40" y="3429000"/>
            <a:ext cx="5269603" cy="25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EE81C7B-A82E-400C-A5E9-13572F53E5D2}"/>
              </a:ext>
            </a:extLst>
          </p:cNvPr>
          <p:cNvPicPr>
            <a:picLocks noChangeAspect="1"/>
          </p:cNvPicPr>
          <p:nvPr/>
        </p:nvPicPr>
        <p:blipFill>
          <a:blip r:embed="rId3"/>
          <a:stretch>
            <a:fillRect/>
          </a:stretch>
        </p:blipFill>
        <p:spPr>
          <a:xfrm>
            <a:off x="4610447" y="3379867"/>
            <a:ext cx="7581553" cy="2298036"/>
          </a:xfrm>
          <a:prstGeom prst="rect">
            <a:avLst/>
          </a:prstGeom>
        </p:spPr>
      </p:pic>
      <p:sp>
        <p:nvSpPr>
          <p:cNvPr id="5" name="Star: 6 Points 4">
            <a:extLst>
              <a:ext uri="{FF2B5EF4-FFF2-40B4-BE49-F238E27FC236}">
                <a16:creationId xmlns:a16="http://schemas.microsoft.com/office/drawing/2014/main" id="{60C3CB58-ABE1-4279-A533-50416DB21F74}"/>
              </a:ext>
            </a:extLst>
          </p:cNvPr>
          <p:cNvSpPr/>
          <p:nvPr/>
        </p:nvSpPr>
        <p:spPr>
          <a:xfrm>
            <a:off x="217789" y="741899"/>
            <a:ext cx="2803752" cy="2549593"/>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a:p>
            <a:pPr algn="ctr"/>
            <a:r>
              <a:rPr lang="en-GB" sz="1600"/>
              <a:t>Use this report to save time during randomising and improve handovers</a:t>
            </a:r>
          </a:p>
          <a:p>
            <a:endParaRPr lang="en-GB" sz="2000"/>
          </a:p>
        </p:txBody>
      </p:sp>
      <p:sp>
        <p:nvSpPr>
          <p:cNvPr id="12" name="TextBox 11">
            <a:extLst>
              <a:ext uri="{FF2B5EF4-FFF2-40B4-BE49-F238E27FC236}">
                <a16:creationId xmlns:a16="http://schemas.microsoft.com/office/drawing/2014/main" id="{59EAA8B7-50BC-42F5-9928-811EFB22E20D}"/>
              </a:ext>
            </a:extLst>
          </p:cNvPr>
          <p:cNvSpPr txBox="1"/>
          <p:nvPr/>
        </p:nvSpPr>
        <p:spPr>
          <a:xfrm>
            <a:off x="386740" y="3428999"/>
            <a:ext cx="3205814" cy="307777"/>
          </a:xfrm>
          <a:prstGeom prst="rect">
            <a:avLst/>
          </a:prstGeom>
          <a:noFill/>
        </p:spPr>
        <p:txBody>
          <a:bodyPr wrap="none" rtlCol="0">
            <a:spAutoFit/>
          </a:bodyPr>
          <a:lstStyle/>
          <a:p>
            <a:r>
              <a:rPr lang="en-GB" sz="1400" b="1">
                <a:latin typeface="Arial" panose="020B0604020202020204" pitchFamily="34" charset="0"/>
                <a:cs typeface="Arial" panose="020B0604020202020204" pitchFamily="34" charset="0"/>
              </a:rPr>
              <a:t>Step 1: Select Enter Target mothers</a:t>
            </a:r>
          </a:p>
        </p:txBody>
      </p:sp>
      <p:sp>
        <p:nvSpPr>
          <p:cNvPr id="13" name="TextBox 12">
            <a:extLst>
              <a:ext uri="{FF2B5EF4-FFF2-40B4-BE49-F238E27FC236}">
                <a16:creationId xmlns:a16="http://schemas.microsoft.com/office/drawing/2014/main" id="{259A0BBE-14C5-480A-96B3-D94E2BA36C55}"/>
              </a:ext>
            </a:extLst>
          </p:cNvPr>
          <p:cNvSpPr txBox="1"/>
          <p:nvPr/>
        </p:nvSpPr>
        <p:spPr>
          <a:xfrm>
            <a:off x="4610447" y="2918201"/>
            <a:ext cx="4286751" cy="307777"/>
          </a:xfrm>
          <a:prstGeom prst="rect">
            <a:avLst/>
          </a:prstGeom>
          <a:noFill/>
        </p:spPr>
        <p:txBody>
          <a:bodyPr wrap="none" rtlCol="0">
            <a:spAutoFit/>
          </a:bodyPr>
          <a:lstStyle/>
          <a:p>
            <a:r>
              <a:rPr lang="en-GB" sz="1400" b="1">
                <a:latin typeface="Arial" panose="020B0604020202020204" pitchFamily="34" charset="0"/>
                <a:cs typeface="Arial" panose="020B0604020202020204" pitchFamily="34" charset="0"/>
              </a:rPr>
              <a:t>Step 2: Mothers consented, but not randomised </a:t>
            </a:r>
          </a:p>
        </p:txBody>
      </p:sp>
    </p:spTree>
    <p:extLst>
      <p:ext uri="{BB962C8B-B14F-4D97-AF65-F5344CB8AC3E}">
        <p14:creationId xmlns:p14="http://schemas.microsoft.com/office/powerpoint/2010/main" val="210825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A5B1BC-1DC7-4D3E-A0E9-8368888E13C7}"/>
              </a:ext>
            </a:extLst>
          </p:cNvPr>
          <p:cNvSpPr txBox="1"/>
          <p:nvPr/>
        </p:nvSpPr>
        <p:spPr>
          <a:xfrm>
            <a:off x="7029051" y="1282125"/>
            <a:ext cx="4929987" cy="2800767"/>
          </a:xfrm>
          <a:prstGeom prst="rect">
            <a:avLst/>
          </a:prstGeom>
          <a:noFill/>
        </p:spPr>
        <p:txBody>
          <a:bodyPr wrap="square">
            <a:spAutoFit/>
          </a:bodyPr>
          <a:lstStyle/>
          <a:p>
            <a:r>
              <a:rPr lang="en-GB" sz="1600">
                <a:effectLst/>
                <a:latin typeface="Arial" panose="020B0604020202020204" pitchFamily="34" charset="0"/>
                <a:cs typeface="Arial" panose="020B0604020202020204" pitchFamily="34" charset="0"/>
              </a:rPr>
              <a:t>If you have a hospital interpreter, or someone who can translate for you, we suggest you use this option. </a:t>
            </a:r>
          </a:p>
          <a:p>
            <a:r>
              <a:rPr lang="en-GB" sz="1600">
                <a:effectLst/>
                <a:latin typeface="Arial" panose="020B0604020202020204" pitchFamily="34" charset="0"/>
                <a:cs typeface="Arial" panose="020B0604020202020204" pitchFamily="34" charset="0"/>
              </a:rPr>
              <a:t> </a:t>
            </a:r>
          </a:p>
          <a:p>
            <a:r>
              <a:rPr lang="en-GB" sz="1600">
                <a:latin typeface="Arial" panose="020B0604020202020204" pitchFamily="34" charset="0"/>
                <a:cs typeface="Arial" panose="020B0604020202020204" pitchFamily="34" charset="0"/>
              </a:rPr>
              <a:t>The primary outcome is length of hospital stay, as such to obtain this information we do not need the mother to provide any written information.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The mother needs to be able to understand the purpose and procedures of the trial. </a:t>
            </a:r>
          </a:p>
          <a:p>
            <a:endParaRPr lang="en-GB" sz="16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158678B-637E-4F8F-9677-D5711AE96CA6}"/>
              </a:ext>
            </a:extLst>
          </p:cNvPr>
          <p:cNvSpPr txBox="1"/>
          <p:nvPr/>
        </p:nvSpPr>
        <p:spPr>
          <a:xfrm>
            <a:off x="647081" y="233075"/>
            <a:ext cx="11311957" cy="584775"/>
          </a:xfrm>
          <a:prstGeom prst="rect">
            <a:avLst/>
          </a:prstGeom>
          <a:noFill/>
        </p:spPr>
        <p:txBody>
          <a:bodyPr wrap="square" rtlCol="0">
            <a:spAutoFit/>
          </a:bodyPr>
          <a:lstStyle/>
          <a:p>
            <a:pPr algn="ctr"/>
            <a:r>
              <a:rPr lang="en-GB" sz="3200" b="1">
                <a:solidFill>
                  <a:srgbClr val="7030A0"/>
                </a:solidFill>
              </a:rPr>
              <a:t>Gaining Consent from Mothers who do not Speak English</a:t>
            </a:r>
          </a:p>
        </p:txBody>
      </p:sp>
      <p:sp>
        <p:nvSpPr>
          <p:cNvPr id="5" name="Star: 6 Points 4">
            <a:extLst>
              <a:ext uri="{FF2B5EF4-FFF2-40B4-BE49-F238E27FC236}">
                <a16:creationId xmlns:a16="http://schemas.microsoft.com/office/drawing/2014/main" id="{60C3CB58-ABE1-4279-A533-50416DB21F74}"/>
              </a:ext>
            </a:extLst>
          </p:cNvPr>
          <p:cNvSpPr/>
          <p:nvPr/>
        </p:nvSpPr>
        <p:spPr>
          <a:xfrm>
            <a:off x="6999933" y="3853631"/>
            <a:ext cx="2618135" cy="2200591"/>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Inclusivity is important when possible!</a:t>
            </a:r>
          </a:p>
          <a:p>
            <a:endParaRPr lang="en-GB"/>
          </a:p>
        </p:txBody>
      </p:sp>
      <p:pic>
        <p:nvPicPr>
          <p:cNvPr id="1026" name="Picture 2" descr="239 Translation Illustrations - Free in SVG, PNG, EPS - IconScout">
            <a:extLst>
              <a:ext uri="{FF2B5EF4-FFF2-40B4-BE49-F238E27FC236}">
                <a16:creationId xmlns:a16="http://schemas.microsoft.com/office/drawing/2014/main" id="{236D0525-D03D-F797-6C9B-2DA34129F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0862"/>
            <a:ext cx="72771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77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rple question mark icon - Free purple question mark icons">
            <a:extLst>
              <a:ext uri="{FF2B5EF4-FFF2-40B4-BE49-F238E27FC236}">
                <a16:creationId xmlns:a16="http://schemas.microsoft.com/office/drawing/2014/main" id="{62839AAB-D2BB-4002-AE0D-5095D9E06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809" y="3520135"/>
            <a:ext cx="1425401" cy="14254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6">
            <a:extLst>
              <a:ext uri="{FF2B5EF4-FFF2-40B4-BE49-F238E27FC236}">
                <a16:creationId xmlns:a16="http://schemas.microsoft.com/office/drawing/2014/main" id="{717834E5-379F-4025-91B0-6033BCCEB720}"/>
              </a:ext>
            </a:extLst>
          </p:cNvPr>
          <p:cNvGraphicFramePr>
            <a:graphicFrameLocks noGrp="1"/>
          </p:cNvGraphicFramePr>
          <p:nvPr>
            <p:extLst>
              <p:ext uri="{D42A27DB-BD31-4B8C-83A1-F6EECF244321}">
                <p14:modId xmlns:p14="http://schemas.microsoft.com/office/powerpoint/2010/main" val="665094852"/>
              </p:ext>
            </p:extLst>
          </p:nvPr>
        </p:nvGraphicFramePr>
        <p:xfrm>
          <a:off x="448651" y="1130674"/>
          <a:ext cx="3777801" cy="1175272"/>
        </p:xfrm>
        <a:graphic>
          <a:graphicData uri="http://schemas.openxmlformats.org/drawingml/2006/table">
            <a:tbl>
              <a:tblPr firstRow="1" bandRow="1">
                <a:tableStyleId>{5C22544A-7EE6-4342-B048-85BDC9FD1C3A}</a:tableStyleId>
              </a:tblPr>
              <a:tblGrid>
                <a:gridCol w="2164397">
                  <a:extLst>
                    <a:ext uri="{9D8B030D-6E8A-4147-A177-3AD203B41FA5}">
                      <a16:colId xmlns:a16="http://schemas.microsoft.com/office/drawing/2014/main" val="1082968873"/>
                    </a:ext>
                  </a:extLst>
                </a:gridCol>
                <a:gridCol w="1613404">
                  <a:extLst>
                    <a:ext uri="{9D8B030D-6E8A-4147-A177-3AD203B41FA5}">
                      <a16:colId xmlns:a16="http://schemas.microsoft.com/office/drawing/2014/main" val="3195194024"/>
                    </a:ext>
                  </a:extLst>
                </a:gridCol>
              </a:tblGrid>
              <a:tr h="389952">
                <a:tc>
                  <a:txBody>
                    <a:bodyPr/>
                    <a:lstStyle/>
                    <a:p>
                      <a:r>
                        <a:rPr lang="en-GB"/>
                        <a:t>Birthweight </a:t>
                      </a:r>
                    </a:p>
                  </a:txBody>
                  <a:tcPr>
                    <a:solidFill>
                      <a:srgbClr val="7030A0"/>
                    </a:solidFill>
                  </a:tcPr>
                </a:tc>
                <a:tc>
                  <a:txBody>
                    <a:bodyPr/>
                    <a:lstStyle/>
                    <a:p>
                      <a:endParaRPr lang="en-GB"/>
                    </a:p>
                  </a:txBody>
                  <a:tcPr>
                    <a:solidFill>
                      <a:srgbClr val="7030A0"/>
                    </a:solidFill>
                  </a:tcPr>
                </a:tc>
                <a:extLst>
                  <a:ext uri="{0D108BD9-81ED-4DB2-BD59-A6C34878D82A}">
                    <a16:rowId xmlns:a16="http://schemas.microsoft.com/office/drawing/2014/main" val="3287000260"/>
                  </a:ext>
                </a:extLst>
              </a:tr>
              <a:tr h="395368">
                <a:tc>
                  <a:txBody>
                    <a:bodyPr/>
                    <a:lstStyle/>
                    <a:p>
                      <a:r>
                        <a:rPr lang="en-GB"/>
                        <a:t>Range</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a:t>800-2500g</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338027494"/>
                  </a:ext>
                </a:extLst>
              </a:tr>
              <a:tr h="389952">
                <a:tc>
                  <a:txBody>
                    <a:bodyPr/>
                    <a:lstStyle/>
                    <a:p>
                      <a:r>
                        <a:rPr lang="en-GB"/>
                        <a:t>&lt;10</a:t>
                      </a:r>
                      <a:r>
                        <a:rPr lang="en-GB" baseline="30000"/>
                        <a:t>th</a:t>
                      </a:r>
                      <a:r>
                        <a:rPr lang="en-GB"/>
                        <a:t> Centile </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a:t>132 (12%)</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474982352"/>
                  </a:ext>
                </a:extLst>
              </a:tr>
            </a:tbl>
          </a:graphicData>
        </a:graphic>
      </p:graphicFrame>
      <p:graphicFrame>
        <p:nvGraphicFramePr>
          <p:cNvPr id="10" name="Table 6">
            <a:extLst>
              <a:ext uri="{FF2B5EF4-FFF2-40B4-BE49-F238E27FC236}">
                <a16:creationId xmlns:a16="http://schemas.microsoft.com/office/drawing/2014/main" id="{CB21B32D-1089-4F1F-AC1E-FE2D592E77DE}"/>
              </a:ext>
            </a:extLst>
          </p:cNvPr>
          <p:cNvGraphicFramePr>
            <a:graphicFrameLocks noGrp="1"/>
          </p:cNvGraphicFramePr>
          <p:nvPr>
            <p:extLst>
              <p:ext uri="{D42A27DB-BD31-4B8C-83A1-F6EECF244321}">
                <p14:modId xmlns:p14="http://schemas.microsoft.com/office/powerpoint/2010/main" val="4097022999"/>
              </p:ext>
            </p:extLst>
          </p:nvPr>
        </p:nvGraphicFramePr>
        <p:xfrm>
          <a:off x="453006" y="2592225"/>
          <a:ext cx="3777800" cy="1175272"/>
        </p:xfrm>
        <a:graphic>
          <a:graphicData uri="http://schemas.openxmlformats.org/drawingml/2006/table">
            <a:tbl>
              <a:tblPr firstRow="1" bandRow="1">
                <a:tableStyleId>{5C22544A-7EE6-4342-B048-85BDC9FD1C3A}</a:tableStyleId>
              </a:tblPr>
              <a:tblGrid>
                <a:gridCol w="2198048">
                  <a:extLst>
                    <a:ext uri="{9D8B030D-6E8A-4147-A177-3AD203B41FA5}">
                      <a16:colId xmlns:a16="http://schemas.microsoft.com/office/drawing/2014/main" val="1082968873"/>
                    </a:ext>
                  </a:extLst>
                </a:gridCol>
                <a:gridCol w="1579752">
                  <a:extLst>
                    <a:ext uri="{9D8B030D-6E8A-4147-A177-3AD203B41FA5}">
                      <a16:colId xmlns:a16="http://schemas.microsoft.com/office/drawing/2014/main" val="3195194024"/>
                    </a:ext>
                  </a:extLst>
                </a:gridCol>
              </a:tblGrid>
              <a:tr h="389952">
                <a:tc gridSpan="2">
                  <a:txBody>
                    <a:bodyPr/>
                    <a:lstStyle/>
                    <a:p>
                      <a:r>
                        <a:rPr lang="en-GB"/>
                        <a:t>Infant temperature on admission</a:t>
                      </a:r>
                    </a:p>
                  </a:txBody>
                  <a:tcPr>
                    <a:solidFill>
                      <a:srgbClr val="7030A0"/>
                    </a:solidFill>
                  </a:tcPr>
                </a:tc>
                <a:tc hMerge="1">
                  <a:txBody>
                    <a:bodyPr/>
                    <a:lstStyle/>
                    <a:p>
                      <a:endParaRPr lang="en-GB"/>
                    </a:p>
                  </a:txBody>
                  <a:tcPr>
                    <a:solidFill>
                      <a:srgbClr val="7030A0"/>
                    </a:solidFill>
                  </a:tcPr>
                </a:tc>
                <a:extLst>
                  <a:ext uri="{0D108BD9-81ED-4DB2-BD59-A6C34878D82A}">
                    <a16:rowId xmlns:a16="http://schemas.microsoft.com/office/drawing/2014/main" val="3287000260"/>
                  </a:ext>
                </a:extLst>
              </a:tr>
              <a:tr h="395368">
                <a:tc>
                  <a:txBody>
                    <a:bodyPr/>
                    <a:lstStyle/>
                    <a:p>
                      <a:r>
                        <a:rPr lang="en-GB"/>
                        <a:t>Range</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a:t>7-39.2</a:t>
                      </a:r>
                      <a:r>
                        <a:rPr lang="en-GB" sz="1800" b="0" kern="1200">
                          <a:solidFill>
                            <a:schemeClr val="dk1"/>
                          </a:solidFill>
                          <a:effectLst/>
                          <a:latin typeface="+mn-lt"/>
                          <a:ea typeface="+mn-ea"/>
                          <a:cs typeface="+mn-cs"/>
                        </a:rPr>
                        <a:t>°c</a:t>
                      </a:r>
                      <a:endParaRPr lang="en-GB" b="0"/>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338027494"/>
                  </a:ext>
                </a:extLst>
              </a:tr>
              <a:tr h="389952">
                <a:tc>
                  <a:txBody>
                    <a:bodyPr/>
                    <a:lstStyle/>
                    <a:p>
                      <a:r>
                        <a:rPr lang="en-GB"/>
                        <a:t>Mean</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a:t>36.9</a:t>
                      </a:r>
                      <a:r>
                        <a:rPr lang="en-GB" sz="1800" b="0" kern="1200">
                          <a:solidFill>
                            <a:schemeClr val="dk1"/>
                          </a:solidFill>
                          <a:effectLst/>
                          <a:latin typeface="+mn-lt"/>
                          <a:ea typeface="+mn-ea"/>
                          <a:cs typeface="+mn-cs"/>
                        </a:rPr>
                        <a:t>°c ± 1.1</a:t>
                      </a:r>
                      <a:endParaRPr lang="en-GB"/>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474982352"/>
                  </a:ext>
                </a:extLst>
              </a:tr>
            </a:tbl>
          </a:graphicData>
        </a:graphic>
      </p:graphicFrame>
      <p:graphicFrame>
        <p:nvGraphicFramePr>
          <p:cNvPr id="11" name="Table 6">
            <a:extLst>
              <a:ext uri="{FF2B5EF4-FFF2-40B4-BE49-F238E27FC236}">
                <a16:creationId xmlns:a16="http://schemas.microsoft.com/office/drawing/2014/main" id="{D6D043FD-1BD8-4A71-AF86-FE9DE4ECAB0C}"/>
              </a:ext>
            </a:extLst>
          </p:cNvPr>
          <p:cNvGraphicFramePr>
            <a:graphicFrameLocks noGrp="1"/>
          </p:cNvGraphicFramePr>
          <p:nvPr>
            <p:extLst>
              <p:ext uri="{D42A27DB-BD31-4B8C-83A1-F6EECF244321}">
                <p14:modId xmlns:p14="http://schemas.microsoft.com/office/powerpoint/2010/main" val="546011320"/>
              </p:ext>
            </p:extLst>
          </p:nvPr>
        </p:nvGraphicFramePr>
        <p:xfrm>
          <a:off x="453006" y="4013033"/>
          <a:ext cx="3859687" cy="1425400"/>
        </p:xfrm>
        <a:graphic>
          <a:graphicData uri="http://schemas.openxmlformats.org/drawingml/2006/table">
            <a:tbl>
              <a:tblPr firstRow="1" bandRow="1">
                <a:tableStyleId>{5C22544A-7EE6-4342-B048-85BDC9FD1C3A}</a:tableStyleId>
              </a:tblPr>
              <a:tblGrid>
                <a:gridCol w="2182327">
                  <a:extLst>
                    <a:ext uri="{9D8B030D-6E8A-4147-A177-3AD203B41FA5}">
                      <a16:colId xmlns:a16="http://schemas.microsoft.com/office/drawing/2014/main" val="1082968873"/>
                    </a:ext>
                  </a:extLst>
                </a:gridCol>
                <a:gridCol w="1677360">
                  <a:extLst>
                    <a:ext uri="{9D8B030D-6E8A-4147-A177-3AD203B41FA5}">
                      <a16:colId xmlns:a16="http://schemas.microsoft.com/office/drawing/2014/main" val="3195194024"/>
                    </a:ext>
                  </a:extLst>
                </a:gridCol>
              </a:tblGrid>
              <a:tr h="389952">
                <a:tc gridSpan="2">
                  <a:txBody>
                    <a:bodyPr/>
                    <a:lstStyle/>
                    <a:p>
                      <a:r>
                        <a:rPr lang="en-GB" dirty="0"/>
                        <a:t>Infant worst base excess (24hrs of birth)</a:t>
                      </a:r>
                    </a:p>
                  </a:txBody>
                  <a:tcPr>
                    <a:solidFill>
                      <a:srgbClr val="7030A0"/>
                    </a:solidFill>
                  </a:tcPr>
                </a:tc>
                <a:tc hMerge="1">
                  <a:txBody>
                    <a:bodyPr/>
                    <a:lstStyle/>
                    <a:p>
                      <a:endParaRPr lang="en-GB"/>
                    </a:p>
                  </a:txBody>
                  <a:tcPr>
                    <a:solidFill>
                      <a:srgbClr val="7030A0"/>
                    </a:solidFill>
                  </a:tcPr>
                </a:tc>
                <a:extLst>
                  <a:ext uri="{0D108BD9-81ED-4DB2-BD59-A6C34878D82A}">
                    <a16:rowId xmlns:a16="http://schemas.microsoft.com/office/drawing/2014/main" val="3287000260"/>
                  </a:ext>
                </a:extLst>
              </a:tr>
              <a:tr h="395368">
                <a:tc>
                  <a:txBody>
                    <a:bodyPr/>
                    <a:lstStyle/>
                    <a:p>
                      <a:r>
                        <a:rPr lang="en-GB" dirty="0"/>
                        <a:t>Range</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b="0" dirty="0"/>
                        <a:t>-37-11.1</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338027494"/>
                  </a:ext>
                </a:extLst>
              </a:tr>
              <a:tr h="389952">
                <a:tc>
                  <a:txBody>
                    <a:bodyPr/>
                    <a:lstStyle/>
                    <a:p>
                      <a:r>
                        <a:rPr lang="en-GB" dirty="0"/>
                        <a:t>Mean</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-3.7 </a:t>
                      </a:r>
                      <a:r>
                        <a:rPr lang="en-GB" sz="1800" b="0" kern="1200" dirty="0">
                          <a:solidFill>
                            <a:schemeClr val="dk1"/>
                          </a:solidFill>
                          <a:effectLst/>
                          <a:latin typeface="+mn-lt"/>
                          <a:ea typeface="+mn-ea"/>
                          <a:cs typeface="+mn-cs"/>
                        </a:rPr>
                        <a:t>± 3.9</a:t>
                      </a:r>
                      <a:endParaRPr lang="en-GB" dirty="0"/>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474982352"/>
                  </a:ext>
                </a:extLst>
              </a:tr>
            </a:tbl>
          </a:graphicData>
        </a:graphic>
      </p:graphicFrame>
      <p:graphicFrame>
        <p:nvGraphicFramePr>
          <p:cNvPr id="12" name="Table 6">
            <a:extLst>
              <a:ext uri="{FF2B5EF4-FFF2-40B4-BE49-F238E27FC236}">
                <a16:creationId xmlns:a16="http://schemas.microsoft.com/office/drawing/2014/main" id="{228DC777-B5F6-44A9-A092-4268B4538DF6}"/>
              </a:ext>
            </a:extLst>
          </p:cNvPr>
          <p:cNvGraphicFramePr>
            <a:graphicFrameLocks noGrp="1"/>
          </p:cNvGraphicFramePr>
          <p:nvPr>
            <p:extLst>
              <p:ext uri="{D42A27DB-BD31-4B8C-83A1-F6EECF244321}">
                <p14:modId xmlns:p14="http://schemas.microsoft.com/office/powerpoint/2010/main" val="3325342861"/>
              </p:ext>
            </p:extLst>
          </p:nvPr>
        </p:nvGraphicFramePr>
        <p:xfrm>
          <a:off x="4755110" y="1032417"/>
          <a:ext cx="4115935" cy="2735080"/>
        </p:xfrm>
        <a:graphic>
          <a:graphicData uri="http://schemas.openxmlformats.org/drawingml/2006/table">
            <a:tbl>
              <a:tblPr firstRow="1" bandRow="1">
                <a:tableStyleId>{5C22544A-7EE6-4342-B048-85BDC9FD1C3A}</a:tableStyleId>
              </a:tblPr>
              <a:tblGrid>
                <a:gridCol w="2889533">
                  <a:extLst>
                    <a:ext uri="{9D8B030D-6E8A-4147-A177-3AD203B41FA5}">
                      <a16:colId xmlns:a16="http://schemas.microsoft.com/office/drawing/2014/main" val="1082968873"/>
                    </a:ext>
                  </a:extLst>
                </a:gridCol>
                <a:gridCol w="1226402">
                  <a:extLst>
                    <a:ext uri="{9D8B030D-6E8A-4147-A177-3AD203B41FA5}">
                      <a16:colId xmlns:a16="http://schemas.microsoft.com/office/drawing/2014/main" val="3195194024"/>
                    </a:ext>
                  </a:extLst>
                </a:gridCol>
              </a:tblGrid>
              <a:tr h="389952">
                <a:tc gridSpan="2">
                  <a:txBody>
                    <a:bodyPr/>
                    <a:lstStyle/>
                    <a:p>
                      <a:r>
                        <a:rPr lang="en-GB"/>
                        <a:t>Respiratory support at randomisation</a:t>
                      </a:r>
                    </a:p>
                  </a:txBody>
                  <a:tcPr>
                    <a:solidFill>
                      <a:srgbClr val="7030A0"/>
                    </a:solidFill>
                  </a:tcPr>
                </a:tc>
                <a:tc hMerge="1">
                  <a:txBody>
                    <a:bodyPr/>
                    <a:lstStyle/>
                    <a:p>
                      <a:endParaRPr lang="en-GB"/>
                    </a:p>
                  </a:txBody>
                  <a:tcPr>
                    <a:solidFill>
                      <a:srgbClr val="7030A0"/>
                    </a:solidFill>
                  </a:tcPr>
                </a:tc>
                <a:extLst>
                  <a:ext uri="{0D108BD9-81ED-4DB2-BD59-A6C34878D82A}">
                    <a16:rowId xmlns:a16="http://schemas.microsoft.com/office/drawing/2014/main" val="3287000260"/>
                  </a:ext>
                </a:extLst>
              </a:tr>
              <a:tr h="395368">
                <a:tc>
                  <a:txBody>
                    <a:bodyPr/>
                    <a:lstStyle/>
                    <a:p>
                      <a:r>
                        <a:rPr lang="en-GB"/>
                        <a:t>No</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a:t>228 (21%)</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338027494"/>
                  </a:ext>
                </a:extLst>
              </a:tr>
              <a:tr h="389952">
                <a:tc>
                  <a:txBody>
                    <a:bodyPr/>
                    <a:lstStyle/>
                    <a:p>
                      <a:r>
                        <a:rPr lang="en-GB"/>
                        <a:t>Yes</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a:t>843 (79%)</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474982352"/>
                  </a:ext>
                </a:extLst>
              </a:tr>
              <a:tr h="389952">
                <a:tc>
                  <a:txBody>
                    <a:bodyPr/>
                    <a:lstStyle/>
                    <a:p>
                      <a:r>
                        <a:rPr lang="en-GB"/>
                        <a:t>*Mechanical ventilation</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a:t>62 (7%)</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4039071259"/>
                  </a:ext>
                </a:extLst>
              </a:tr>
              <a:tr h="389952">
                <a:tc>
                  <a:txBody>
                    <a:bodyPr/>
                    <a:lstStyle/>
                    <a:p>
                      <a:r>
                        <a:rPr lang="en-GB"/>
                        <a:t>*Positive airways pressure</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a:t>585 (69%)</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3456489453"/>
                  </a:ext>
                </a:extLst>
              </a:tr>
              <a:tr h="389952">
                <a:tc>
                  <a:txBody>
                    <a:bodyPr/>
                    <a:lstStyle/>
                    <a:p>
                      <a:r>
                        <a:rPr lang="en-GB"/>
                        <a:t>*High flow oxygen</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a:t>178(21%)</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276485537"/>
                  </a:ext>
                </a:extLst>
              </a:tr>
              <a:tr h="389952">
                <a:tc>
                  <a:txBody>
                    <a:bodyPr/>
                    <a:lstStyle/>
                    <a:p>
                      <a:r>
                        <a:rPr lang="en-GB"/>
                        <a:t>*Other oxygen</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a:t>52 (6%)</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1788608208"/>
                  </a:ext>
                </a:extLst>
              </a:tr>
            </a:tbl>
          </a:graphicData>
        </a:graphic>
      </p:graphicFrame>
      <p:graphicFrame>
        <p:nvGraphicFramePr>
          <p:cNvPr id="9" name="Table 6">
            <a:extLst>
              <a:ext uri="{FF2B5EF4-FFF2-40B4-BE49-F238E27FC236}">
                <a16:creationId xmlns:a16="http://schemas.microsoft.com/office/drawing/2014/main" id="{91923820-6E35-41E2-86F8-144D14D89322}"/>
              </a:ext>
            </a:extLst>
          </p:cNvPr>
          <p:cNvGraphicFramePr>
            <a:graphicFrameLocks noGrp="1"/>
          </p:cNvGraphicFramePr>
          <p:nvPr>
            <p:extLst>
              <p:ext uri="{D42A27DB-BD31-4B8C-83A1-F6EECF244321}">
                <p14:modId xmlns:p14="http://schemas.microsoft.com/office/powerpoint/2010/main" val="3865173129"/>
              </p:ext>
            </p:extLst>
          </p:nvPr>
        </p:nvGraphicFramePr>
        <p:xfrm>
          <a:off x="4755110" y="4044214"/>
          <a:ext cx="3636013" cy="1425400"/>
        </p:xfrm>
        <a:graphic>
          <a:graphicData uri="http://schemas.openxmlformats.org/drawingml/2006/table">
            <a:tbl>
              <a:tblPr firstRow="1" bandRow="1">
                <a:tableStyleId>{5C22544A-7EE6-4342-B048-85BDC9FD1C3A}</a:tableStyleId>
              </a:tblPr>
              <a:tblGrid>
                <a:gridCol w="2182327">
                  <a:extLst>
                    <a:ext uri="{9D8B030D-6E8A-4147-A177-3AD203B41FA5}">
                      <a16:colId xmlns:a16="http://schemas.microsoft.com/office/drawing/2014/main" val="1082968873"/>
                    </a:ext>
                  </a:extLst>
                </a:gridCol>
                <a:gridCol w="1453686">
                  <a:extLst>
                    <a:ext uri="{9D8B030D-6E8A-4147-A177-3AD203B41FA5}">
                      <a16:colId xmlns:a16="http://schemas.microsoft.com/office/drawing/2014/main" val="3195194024"/>
                    </a:ext>
                  </a:extLst>
                </a:gridCol>
              </a:tblGrid>
              <a:tr h="389952">
                <a:tc gridSpan="2">
                  <a:txBody>
                    <a:bodyPr/>
                    <a:lstStyle/>
                    <a:p>
                      <a:r>
                        <a:rPr lang="en-GB"/>
                        <a:t>IV fluids started prior randomisation </a:t>
                      </a:r>
                    </a:p>
                  </a:txBody>
                  <a:tcPr>
                    <a:solidFill>
                      <a:srgbClr val="7030A0"/>
                    </a:solidFill>
                  </a:tcPr>
                </a:tc>
                <a:tc hMerge="1">
                  <a:txBody>
                    <a:bodyPr/>
                    <a:lstStyle/>
                    <a:p>
                      <a:endParaRPr lang="en-GB"/>
                    </a:p>
                  </a:txBody>
                  <a:tcPr>
                    <a:solidFill>
                      <a:srgbClr val="7030A0"/>
                    </a:solidFill>
                  </a:tcPr>
                </a:tc>
                <a:extLst>
                  <a:ext uri="{0D108BD9-81ED-4DB2-BD59-A6C34878D82A}">
                    <a16:rowId xmlns:a16="http://schemas.microsoft.com/office/drawing/2014/main" val="3287000260"/>
                  </a:ext>
                </a:extLst>
              </a:tr>
              <a:tr h="395368">
                <a:tc>
                  <a:txBody>
                    <a:bodyPr/>
                    <a:lstStyle/>
                    <a:p>
                      <a:r>
                        <a:rPr lang="en-GB"/>
                        <a:t>No</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b="0"/>
                        <a:t>539 (50%)</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338027494"/>
                  </a:ext>
                </a:extLst>
              </a:tr>
              <a:tr h="389952">
                <a:tc>
                  <a:txBody>
                    <a:bodyPr/>
                    <a:lstStyle/>
                    <a:p>
                      <a:r>
                        <a:rPr lang="en-GB"/>
                        <a:t>Yes</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a:t>545 </a:t>
                      </a:r>
                      <a:r>
                        <a:rPr lang="en-GB" sz="1800" b="0" kern="1200">
                          <a:solidFill>
                            <a:schemeClr val="dk1"/>
                          </a:solidFill>
                          <a:effectLst/>
                          <a:latin typeface="+mn-lt"/>
                          <a:ea typeface="+mn-ea"/>
                          <a:cs typeface="+mn-cs"/>
                        </a:rPr>
                        <a:t>(50%)</a:t>
                      </a:r>
                      <a:endParaRPr lang="en-GB"/>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474982352"/>
                  </a:ext>
                </a:extLst>
              </a:tr>
            </a:tbl>
          </a:graphicData>
        </a:graphic>
      </p:graphicFrame>
      <p:sp>
        <p:nvSpPr>
          <p:cNvPr id="8" name="Star: 6 Points 7">
            <a:extLst>
              <a:ext uri="{FF2B5EF4-FFF2-40B4-BE49-F238E27FC236}">
                <a16:creationId xmlns:a16="http://schemas.microsoft.com/office/drawing/2014/main" id="{2B517894-4C67-4F0C-A2C9-0C7A4B4636BC}"/>
              </a:ext>
            </a:extLst>
          </p:cNvPr>
          <p:cNvSpPr/>
          <p:nvPr/>
        </p:nvSpPr>
        <p:spPr>
          <a:xfrm>
            <a:off x="9837212" y="694432"/>
            <a:ext cx="1906137" cy="1888163"/>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A large range of babies have been successfully recruited</a:t>
            </a:r>
          </a:p>
        </p:txBody>
      </p:sp>
      <p:sp>
        <p:nvSpPr>
          <p:cNvPr id="13" name="Rectangle 12">
            <a:extLst>
              <a:ext uri="{FF2B5EF4-FFF2-40B4-BE49-F238E27FC236}">
                <a16:creationId xmlns:a16="http://schemas.microsoft.com/office/drawing/2014/main" id="{2B0FE4D2-9105-42F2-BA63-C0A5F0F79DB9}"/>
              </a:ext>
            </a:extLst>
          </p:cNvPr>
          <p:cNvSpPr/>
          <p:nvPr/>
        </p:nvSpPr>
        <p:spPr>
          <a:xfrm>
            <a:off x="10186538" y="3725005"/>
            <a:ext cx="1906137" cy="1015663"/>
          </a:xfrm>
          <a:prstGeom prst="rect">
            <a:avLst/>
          </a:prstGeom>
        </p:spPr>
        <p:txBody>
          <a:bodyPr wrap="square">
            <a:spAutoFit/>
          </a:bodyPr>
          <a:lstStyle/>
          <a:p>
            <a:r>
              <a:rPr lang="en-GB" sz="1500">
                <a:latin typeface="Arial" panose="020B0604020202020204" pitchFamily="34" charset="0"/>
                <a:cs typeface="Arial" panose="020B0604020202020204" pitchFamily="34" charset="0"/>
              </a:rPr>
              <a:t>How do you feel about randomising different types of babies? </a:t>
            </a:r>
          </a:p>
        </p:txBody>
      </p:sp>
      <p:sp>
        <p:nvSpPr>
          <p:cNvPr id="5" name="TextBox 4">
            <a:extLst>
              <a:ext uri="{FF2B5EF4-FFF2-40B4-BE49-F238E27FC236}">
                <a16:creationId xmlns:a16="http://schemas.microsoft.com/office/drawing/2014/main" id="{AE5D7E53-58E4-0F5E-601C-752E72F6EC35}"/>
              </a:ext>
            </a:extLst>
          </p:cNvPr>
          <p:cNvSpPr txBox="1"/>
          <p:nvPr/>
        </p:nvSpPr>
        <p:spPr>
          <a:xfrm>
            <a:off x="3067131" y="173776"/>
            <a:ext cx="5151795" cy="584775"/>
          </a:xfrm>
          <a:prstGeom prst="rect">
            <a:avLst/>
          </a:prstGeom>
          <a:noFill/>
        </p:spPr>
        <p:txBody>
          <a:bodyPr wrap="none" lIns="91440" tIns="45720" rIns="91440" bIns="45720" rtlCol="0" anchor="t">
            <a:spAutoFit/>
          </a:bodyPr>
          <a:lstStyle/>
          <a:p>
            <a:r>
              <a:rPr lang="en-GB" sz="3200" b="1" dirty="0">
                <a:solidFill>
                  <a:srgbClr val="7030A0"/>
                </a:solidFill>
              </a:rPr>
              <a:t>Recruiting a Range of Infants </a:t>
            </a:r>
            <a:endParaRPr lang="en-US" dirty="0"/>
          </a:p>
        </p:txBody>
      </p:sp>
      <p:pic>
        <p:nvPicPr>
          <p:cNvPr id="7" name="Picture 4" descr="FEED1 Trial (@Feed1Trial) / Twitter">
            <a:extLst>
              <a:ext uri="{FF2B5EF4-FFF2-40B4-BE49-F238E27FC236}">
                <a16:creationId xmlns:a16="http://schemas.microsoft.com/office/drawing/2014/main" id="{E98E03F9-47FE-C9DA-2D7E-C44F85E4BE2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6842" y="167129"/>
            <a:ext cx="807965" cy="8079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1E10D01-3CC5-35A6-909A-B0190DBA8D02}"/>
              </a:ext>
            </a:extLst>
          </p:cNvPr>
          <p:cNvSpPr/>
          <p:nvPr/>
        </p:nvSpPr>
        <p:spPr>
          <a:xfrm>
            <a:off x="4205557" y="6269797"/>
            <a:ext cx="2653759" cy="323165"/>
          </a:xfrm>
          <a:prstGeom prst="rect">
            <a:avLst/>
          </a:prstGeom>
        </p:spPr>
        <p:txBody>
          <a:bodyPr wrap="square" lIns="91440" tIns="45720" rIns="91440" bIns="45720" anchor="t">
            <a:spAutoFit/>
          </a:bodyPr>
          <a:lstStyle/>
          <a:p>
            <a:r>
              <a:rPr lang="en-GB" sz="1500">
                <a:latin typeface="Arial"/>
                <a:cs typeface="Arial"/>
              </a:rPr>
              <a:t>Data taken from Oct 2022</a:t>
            </a:r>
            <a:endParaRPr lang="en-GB" sz="1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054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435" y="1753393"/>
            <a:ext cx="6744129" cy="2923877"/>
          </a:xfrm>
          <a:prstGeom prst="rect">
            <a:avLst/>
          </a:prstGeom>
        </p:spPr>
        <p:txBody>
          <a:bodyPr wrap="square">
            <a:spAutoFit/>
          </a:bodyPr>
          <a:lstStyle/>
          <a:p>
            <a:pPr marL="285750" lvl="0" indent="-285750">
              <a:buFont typeface="Arial" panose="020B0604020202020204" pitchFamily="34" charset="0"/>
              <a:buChar char="•"/>
            </a:pPr>
            <a:r>
              <a:rPr lang="en-GB" sz="1400">
                <a:latin typeface="Verdana" panose="020B0604030504040204" pitchFamily="34" charset="0"/>
                <a:ea typeface="Verdana" panose="020B0604030504040204" pitchFamily="34" charset="0"/>
                <a:cs typeface="Times New Roman" panose="02020603050405020304" pitchFamily="18" charset="0"/>
              </a:rPr>
              <a:t>If an infant is unable to follow the allocated treatment regime, this </a:t>
            </a:r>
          </a:p>
          <a:p>
            <a:pPr lvl="0"/>
            <a:endParaRPr lang="en-GB" sz="1400" b="1">
              <a:latin typeface="Verdana" panose="020B0604030504040204" pitchFamily="34" charset="0"/>
              <a:ea typeface="Verdana" panose="020B0604030504040204" pitchFamily="34" charset="0"/>
              <a:cs typeface="Times New Roman" panose="02020603050405020304" pitchFamily="18" charset="0"/>
            </a:endParaRPr>
          </a:p>
          <a:p>
            <a:pPr lvl="0"/>
            <a:r>
              <a:rPr lang="en-GB" sz="1400" b="1">
                <a:latin typeface="Verdana" panose="020B0604030504040204" pitchFamily="34" charset="0"/>
                <a:ea typeface="Verdana" panose="020B0604030504040204" pitchFamily="34" charset="0"/>
                <a:cs typeface="Times New Roman" panose="02020603050405020304" pitchFamily="18" charset="0"/>
              </a:rPr>
              <a:t>	</a:t>
            </a:r>
            <a:r>
              <a:rPr lang="en-GB" sz="1600" b="1">
                <a:latin typeface="Verdana" panose="020B0604030504040204" pitchFamily="34" charset="0"/>
                <a:ea typeface="Verdana" panose="020B0604030504040204" pitchFamily="34" charset="0"/>
                <a:cs typeface="Times New Roman" panose="02020603050405020304" pitchFamily="18" charset="0"/>
              </a:rPr>
              <a:t>does not result in a protocol deviation</a:t>
            </a:r>
            <a:r>
              <a:rPr lang="en-GB" sz="1400">
                <a:latin typeface="Verdana" panose="020B0604030504040204" pitchFamily="34" charset="0"/>
                <a:ea typeface="Verdana" panose="020B0604030504040204" pitchFamily="34" charset="0"/>
                <a:cs typeface="Times New Roman" panose="02020603050405020304" pitchFamily="18" charset="0"/>
              </a:rPr>
              <a:t>. </a:t>
            </a:r>
          </a:p>
          <a:p>
            <a:pPr lvl="0"/>
            <a:endParaRPr lang="en-GB" sz="1400">
              <a:latin typeface="Verdana" panose="020B0604030504040204" pitchFamily="34" charset="0"/>
              <a:ea typeface="Verdana" panose="020B0604030504040204" pitchFamily="34" charset="0"/>
              <a:cs typeface="Times New Roman" panose="02020603050405020304" pitchFamily="18" charset="0"/>
            </a:endParaRPr>
          </a:p>
          <a:p>
            <a:pPr marL="285750" lvl="0" indent="-285750">
              <a:buFont typeface="Arial" panose="020B0604020202020204" pitchFamily="34" charset="0"/>
              <a:buChar char="•"/>
            </a:pPr>
            <a:r>
              <a:rPr lang="en-GB" sz="1400">
                <a:latin typeface="Verdana" panose="020B0604030504040204" pitchFamily="34" charset="0"/>
                <a:ea typeface="Verdana" panose="020B0604030504040204" pitchFamily="34" charset="0"/>
                <a:cs typeface="Times New Roman" panose="02020603050405020304" pitchFamily="18" charset="0"/>
              </a:rPr>
              <a:t>The protocol allows for changes from the feeding regime based on clinical judgement; the </a:t>
            </a:r>
            <a:r>
              <a:rPr lang="en-GB" sz="1400" i="1">
                <a:latin typeface="Verdana" panose="020B0604030504040204" pitchFamily="34" charset="0"/>
                <a:ea typeface="Verdana" panose="020B0604030504040204" pitchFamily="34" charset="0"/>
                <a:cs typeface="Times New Roman" panose="02020603050405020304" pitchFamily="18" charset="0"/>
              </a:rPr>
              <a:t>baby’s needs come first.</a:t>
            </a:r>
            <a:endParaRPr lang="en-GB" sz="1400">
              <a:latin typeface="Verdana" panose="020B0604030504040204" pitchFamily="34" charset="0"/>
              <a:ea typeface="Verdana" panose="020B0604030504040204" pitchFamily="34" charset="0"/>
              <a:cs typeface="Arial" panose="020B0604020202020204" pitchFamily="34" charset="0"/>
            </a:endParaRPr>
          </a:p>
          <a:p>
            <a:pPr lvl="0"/>
            <a:endParaRPr kumimoji="0" lang="en-GB"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lvl="0" indent="-285750">
              <a:buFont typeface="Arial" panose="020B0604020202020204" pitchFamily="34" charset="0"/>
              <a:buChar char="•"/>
            </a:pPr>
            <a:r>
              <a:rPr kumimoji="0" lang="en-GB"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When alterations are made for a valid clinical reason, this is </a:t>
            </a:r>
            <a:r>
              <a:rPr kumimoji="0" lang="en-GB"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fully compliant </a:t>
            </a:r>
            <a:r>
              <a:rPr kumimoji="0" lang="en-GB"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with the protocol. </a:t>
            </a:r>
          </a:p>
          <a:p>
            <a:pPr marL="285750" lvl="0" indent="-285750">
              <a:buFont typeface="Arial" panose="020B0604020202020204" pitchFamily="34" charset="0"/>
              <a:buChar char="•"/>
            </a:pPr>
            <a:endParaRPr lang="en-GB" sz="140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285750" lvl="0" indent="-285750">
              <a:buFont typeface="Arial" panose="020B0604020202020204" pitchFamily="34" charset="0"/>
              <a:buChar char="•"/>
            </a:pPr>
            <a:r>
              <a:rPr lang="en-GB" sz="1400">
                <a:solidFill>
                  <a:prstClr val="black"/>
                </a:solidFill>
                <a:latin typeface="Verdana" panose="020B0604030504040204" pitchFamily="34" charset="0"/>
                <a:ea typeface="Verdana" panose="020B0604030504040204" pitchFamily="34" charset="0"/>
                <a:cs typeface="Arial" panose="020B0604020202020204" pitchFamily="34" charset="0"/>
              </a:rPr>
              <a:t>To record these reasons you will soon receive a CRF which allows you to record your clinical rationale for altering from the allocated feeding regime.</a:t>
            </a:r>
            <a:endParaRPr kumimoji="0" lang="en-GB"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394E116-B842-47C6-A2B2-ED2D47FDF524}"/>
              </a:ext>
            </a:extLst>
          </p:cNvPr>
          <p:cNvSpPr/>
          <p:nvPr/>
        </p:nvSpPr>
        <p:spPr>
          <a:xfrm>
            <a:off x="1828800" y="307218"/>
            <a:ext cx="8750105" cy="648000"/>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7030A0"/>
                </a:solidFill>
                <a:effectLst/>
                <a:uLnTx/>
                <a:uFillTx/>
                <a:cs typeface="Arial" panose="020B0604020202020204" pitchFamily="34" charset="0"/>
              </a:rPr>
              <a:t>Concerns that Treatment </a:t>
            </a:r>
            <a:r>
              <a:rPr lang="en-GB" sz="3200" b="1">
                <a:solidFill>
                  <a:srgbClr val="7030A0"/>
                </a:solidFill>
                <a:cs typeface="Arial" panose="020B0604020202020204" pitchFamily="34" charset="0"/>
              </a:rPr>
              <a:t>A</a:t>
            </a:r>
            <a:r>
              <a:rPr kumimoji="0" lang="en-GB" sz="3200" b="1" i="0" u="none" strike="noStrike" kern="1200" cap="none" spc="0" normalizeH="0" baseline="0" noProof="0" err="1">
                <a:ln>
                  <a:noFill/>
                </a:ln>
                <a:solidFill>
                  <a:srgbClr val="7030A0"/>
                </a:solidFill>
                <a:effectLst/>
                <a:uLnTx/>
                <a:uFillTx/>
                <a:cs typeface="Arial" panose="020B0604020202020204" pitchFamily="34" charset="0"/>
              </a:rPr>
              <a:t>llocation</a:t>
            </a:r>
            <a:r>
              <a:rPr kumimoji="0" lang="en-GB" sz="3200" b="1" i="0" u="none" strike="noStrike" kern="1200" cap="none" spc="0" normalizeH="0" baseline="0" noProof="0">
                <a:ln>
                  <a:noFill/>
                </a:ln>
                <a:solidFill>
                  <a:srgbClr val="7030A0"/>
                </a:solidFill>
                <a:effectLst/>
                <a:uLnTx/>
                <a:uFillTx/>
                <a:cs typeface="Arial" panose="020B0604020202020204" pitchFamily="34" charset="0"/>
              </a:rPr>
              <a:t> will not be Adhered to</a:t>
            </a:r>
          </a:p>
        </p:txBody>
      </p:sp>
      <p:pic>
        <p:nvPicPr>
          <p:cNvPr id="8" name="Picture 7">
            <a:extLst>
              <a:ext uri="{FF2B5EF4-FFF2-40B4-BE49-F238E27FC236}">
                <a16:creationId xmlns:a16="http://schemas.microsoft.com/office/drawing/2014/main" id="{EA1852A8-7D51-9345-87BC-206088601CA3}"/>
              </a:ext>
            </a:extLst>
          </p:cNvPr>
          <p:cNvPicPr>
            <a:picLocks noChangeAspect="1"/>
          </p:cNvPicPr>
          <p:nvPr/>
        </p:nvPicPr>
        <p:blipFill>
          <a:blip r:embed="rId3"/>
          <a:stretch>
            <a:fillRect/>
          </a:stretch>
        </p:blipFill>
        <p:spPr>
          <a:xfrm>
            <a:off x="447027" y="104620"/>
            <a:ext cx="1172612" cy="1143000"/>
          </a:xfrm>
          <a:prstGeom prst="rect">
            <a:avLst/>
          </a:prstGeom>
        </p:spPr>
      </p:pic>
      <p:sp>
        <p:nvSpPr>
          <p:cNvPr id="7" name="Star: 6 Points 6">
            <a:extLst>
              <a:ext uri="{FF2B5EF4-FFF2-40B4-BE49-F238E27FC236}">
                <a16:creationId xmlns:a16="http://schemas.microsoft.com/office/drawing/2014/main" id="{71279F01-8A0B-459D-B1F4-08CB716B239C}"/>
              </a:ext>
            </a:extLst>
          </p:cNvPr>
          <p:cNvSpPr/>
          <p:nvPr/>
        </p:nvSpPr>
        <p:spPr>
          <a:xfrm>
            <a:off x="2952748" y="4381500"/>
            <a:ext cx="2584451" cy="2040095"/>
          </a:xfrm>
          <a:prstGeom prst="star6">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Verdana" panose="020B0604030504040204" pitchFamily="34" charset="0"/>
                <a:ea typeface="Calibri" panose="020F0502020204030204" pitchFamily="34" charset="0"/>
                <a:cs typeface="Times New Roman" panose="02020603050405020304" pitchFamily="18" charset="0"/>
              </a:rPr>
              <a:t>The protocol allows for changes from the feeding regime based on clinical judgement; the </a:t>
            </a:r>
            <a:r>
              <a:rPr kumimoji="0" lang="en-GB" sz="1100" b="0" i="1" u="none" strike="noStrike" kern="1200" cap="none" spc="0" normalizeH="0" baseline="0" noProof="0">
                <a:ln>
                  <a:noFill/>
                </a:ln>
                <a:solidFill>
                  <a:prstClr val="white"/>
                </a:solidFill>
                <a:effectLst/>
                <a:uLnTx/>
                <a:uFillTx/>
                <a:latin typeface="Verdana" panose="020B0604030504040204" pitchFamily="34" charset="0"/>
                <a:ea typeface="Calibri" panose="020F0502020204030204" pitchFamily="34" charset="0"/>
                <a:cs typeface="Times New Roman" panose="02020603050405020304" pitchFamily="18" charset="0"/>
              </a:rPr>
              <a:t>baby’s needs come </a:t>
            </a:r>
            <a:r>
              <a:rPr kumimoji="0" lang="en-GB" sz="1400" b="0" i="1" u="none" strike="noStrike" kern="1200" cap="none" spc="0" normalizeH="0" baseline="0" noProof="0">
                <a:ln>
                  <a:noFill/>
                </a:ln>
                <a:solidFill>
                  <a:prstClr val="white"/>
                </a:solidFill>
                <a:effectLst/>
                <a:uLnTx/>
                <a:uFillTx/>
                <a:latin typeface="Verdana" panose="020B0604030504040204" pitchFamily="34" charset="0"/>
                <a:ea typeface="Calibri" panose="020F0502020204030204" pitchFamily="34" charset="0"/>
                <a:cs typeface="Times New Roman" panose="02020603050405020304" pitchFamily="18" charset="0"/>
              </a:rPr>
              <a:t>first.</a:t>
            </a:r>
            <a:endParaRPr kumimoji="0" lang="en-GB" sz="1400" b="0" i="0" u="none" strike="noStrike" kern="1200" cap="none" spc="0" normalizeH="0" baseline="0" noProof="0">
              <a:ln>
                <a:noFill/>
              </a:ln>
              <a:solidFill>
                <a:prstClr val="white"/>
              </a:solidFill>
              <a:effectLst/>
              <a:uLnTx/>
              <a:uFillTx/>
              <a:latin typeface="Calibri" panose="020F0502020204030204"/>
            </a:endParaRPr>
          </a:p>
        </p:txBody>
      </p:sp>
      <p:sp>
        <p:nvSpPr>
          <p:cNvPr id="10" name="Star: 6 Points 9">
            <a:extLst>
              <a:ext uri="{FF2B5EF4-FFF2-40B4-BE49-F238E27FC236}">
                <a16:creationId xmlns:a16="http://schemas.microsoft.com/office/drawing/2014/main" id="{9B9D7533-EEAB-4A33-B543-E3FFEE21699E}"/>
              </a:ext>
            </a:extLst>
          </p:cNvPr>
          <p:cNvSpPr/>
          <p:nvPr/>
        </p:nvSpPr>
        <p:spPr>
          <a:xfrm>
            <a:off x="9090855" y="1270555"/>
            <a:ext cx="1753280" cy="1820565"/>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panose="020F0502020204030204"/>
                <a:ea typeface="+mn-ea"/>
                <a:cs typeface="+mn-cs"/>
              </a:rPr>
              <a:t>Clinically appropriate alterations from the allocated feeding regime</a:t>
            </a:r>
          </a:p>
        </p:txBody>
      </p:sp>
      <p:pic>
        <p:nvPicPr>
          <p:cNvPr id="2" name="Picture 1"/>
          <p:cNvPicPr>
            <a:picLocks noChangeAspect="1"/>
          </p:cNvPicPr>
          <p:nvPr/>
        </p:nvPicPr>
        <p:blipFill>
          <a:blip r:embed="rId4"/>
          <a:stretch>
            <a:fillRect/>
          </a:stretch>
        </p:blipFill>
        <p:spPr>
          <a:xfrm>
            <a:off x="8370136" y="3406457"/>
            <a:ext cx="3194719" cy="2541625"/>
          </a:xfrm>
          <a:prstGeom prst="rect">
            <a:avLst/>
          </a:prstGeom>
        </p:spPr>
      </p:pic>
    </p:spTree>
    <p:extLst>
      <p:ext uri="{BB962C8B-B14F-4D97-AF65-F5344CB8AC3E}">
        <p14:creationId xmlns:p14="http://schemas.microsoft.com/office/powerpoint/2010/main" val="280147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9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187A967-EDA0-4671-903E-ED9537AB4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44" y="3003250"/>
            <a:ext cx="6579910" cy="2960960"/>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76242B3-350C-4D74-95EB-A26205DFEB88}"/>
              </a:ext>
            </a:extLst>
          </p:cNvPr>
          <p:cNvSpPr>
            <a:spLocks noGrp="1"/>
          </p:cNvSpPr>
          <p:nvPr>
            <p:ph idx="1"/>
          </p:nvPr>
        </p:nvSpPr>
        <p:spPr>
          <a:xfrm>
            <a:off x="8029319" y="917725"/>
            <a:ext cx="3595937" cy="4852362"/>
          </a:xfrm>
        </p:spPr>
        <p:txBody>
          <a:bodyPr anchor="ctr">
            <a:normAutofit/>
          </a:bodyPr>
          <a:lstStyle/>
          <a:p>
            <a:pPr marL="0" indent="0" algn="ctr">
              <a:buNone/>
            </a:pPr>
            <a:r>
              <a:rPr lang="en-GB" sz="5200">
                <a:solidFill>
                  <a:srgbClr val="FFFFFF"/>
                </a:solidFill>
                <a:cs typeface="Calibri"/>
              </a:rPr>
              <a:t>Please share your ideas and best practice </a:t>
            </a:r>
          </a:p>
        </p:txBody>
      </p:sp>
      <p:sp>
        <p:nvSpPr>
          <p:cNvPr id="3" name="TextBox 2">
            <a:extLst>
              <a:ext uri="{FF2B5EF4-FFF2-40B4-BE49-F238E27FC236}">
                <a16:creationId xmlns:a16="http://schemas.microsoft.com/office/drawing/2014/main" id="{1B6A8DE3-4B5E-4EF3-ADC8-0939CCF76D70}"/>
              </a:ext>
            </a:extLst>
          </p:cNvPr>
          <p:cNvSpPr txBox="1"/>
          <p:nvPr/>
        </p:nvSpPr>
        <p:spPr>
          <a:xfrm>
            <a:off x="1041001" y="807559"/>
            <a:ext cx="6246322" cy="892552"/>
          </a:xfrm>
          <a:prstGeom prst="rect">
            <a:avLst/>
          </a:prstGeom>
          <a:noFill/>
        </p:spPr>
        <p:txBody>
          <a:bodyPr wrap="square" lIns="91440" tIns="45720" rIns="91440" bIns="45720" rtlCol="0" anchor="t">
            <a:spAutoFit/>
          </a:bodyPr>
          <a:lstStyle/>
          <a:p>
            <a:r>
              <a:rPr lang="en-GB" sz="5200">
                <a:solidFill>
                  <a:schemeClr val="bg1"/>
                </a:solidFill>
              </a:rPr>
              <a:t>Individual Reflection</a:t>
            </a:r>
            <a:endParaRPr lang="en-GB" sz="5200">
              <a:solidFill>
                <a:schemeClr val="bg1"/>
              </a:solidFill>
              <a:cs typeface="Calibri"/>
            </a:endParaRPr>
          </a:p>
        </p:txBody>
      </p:sp>
    </p:spTree>
    <p:extLst>
      <p:ext uri="{BB962C8B-B14F-4D97-AF65-F5344CB8AC3E}">
        <p14:creationId xmlns:p14="http://schemas.microsoft.com/office/powerpoint/2010/main" val="655958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B70068B1E58428D00F188DA214D2E" ma:contentTypeVersion="11" ma:contentTypeDescription="Create a new document." ma:contentTypeScope="" ma:versionID="60af0246599e7d6654b4c41e8e9e203a">
  <xsd:schema xmlns:xsd="http://www.w3.org/2001/XMLSchema" xmlns:xs="http://www.w3.org/2001/XMLSchema" xmlns:p="http://schemas.microsoft.com/office/2006/metadata/properties" xmlns:ns2="414ac9d3-8dff-4401-8802-bf1340948938" xmlns:ns3="ae79cac3-9653-4420-8e56-4a35c38c7e0d" targetNamespace="http://schemas.microsoft.com/office/2006/metadata/properties" ma:root="true" ma:fieldsID="01bede2122b3c3f5ed63bbcd2ce1a43e" ns2:_="" ns3:_="">
    <xsd:import namespace="414ac9d3-8dff-4401-8802-bf1340948938"/>
    <xsd:import namespace="ae79cac3-9653-4420-8e56-4a35c38c7e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ac9d3-8dff-4401-8802-bf13409489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79cac3-9653-4420-8e56-4a35c38c7e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e79cac3-9653-4420-8e56-4a35c38c7e0d">
      <UserInfo>
        <DisplayName>Megan Birchenall (staff)</DisplayName>
        <AccountId>45</AccountId>
        <AccountType/>
      </UserInfo>
    </SharedWithUsers>
  </documentManagement>
</p:properties>
</file>

<file path=customXml/itemProps1.xml><?xml version="1.0" encoding="utf-8"?>
<ds:datastoreItem xmlns:ds="http://schemas.openxmlformats.org/officeDocument/2006/customXml" ds:itemID="{38D93992-52F8-4FA6-9BCC-27ABD929AC06}">
  <ds:schemaRefs>
    <ds:schemaRef ds:uri="414ac9d3-8dff-4401-8802-bf1340948938"/>
    <ds:schemaRef ds:uri="ae79cac3-9653-4420-8e56-4a35c38c7e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5FD4D2-53E5-4306-8AE4-70B53A6FE82D}">
  <ds:schemaRefs>
    <ds:schemaRef ds:uri="http://schemas.microsoft.com/sharepoint/v3/contenttype/forms"/>
  </ds:schemaRefs>
</ds:datastoreItem>
</file>

<file path=customXml/itemProps3.xml><?xml version="1.0" encoding="utf-8"?>
<ds:datastoreItem xmlns:ds="http://schemas.openxmlformats.org/officeDocument/2006/customXml" ds:itemID="{F041C816-066B-4E7A-8773-B45AFA7AD75B}">
  <ds:schemaRefs>
    <ds:schemaRef ds:uri="http://schemas.microsoft.com/office/2006/documentManagement/types"/>
    <ds:schemaRef ds:uri="http://purl.org/dc/elements/1.1/"/>
    <ds:schemaRef ds:uri="http://www.w3.org/XML/1998/namespace"/>
    <ds:schemaRef ds:uri="414ac9d3-8dff-4401-8802-bf1340948938"/>
    <ds:schemaRef ds:uri="http://purl.org/dc/dcmitype/"/>
    <ds:schemaRef ds:uri="ae79cac3-9653-4420-8e56-4a35c38c7e0d"/>
    <ds:schemaRef ds:uri="http://schemas.openxmlformats.org/package/2006/metadata/core-properties"/>
    <ds:schemaRef ds:uri="http://schemas.microsoft.com/office/2006/metadata/properti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TotalTime>
  <Words>2481</Words>
  <Application>Microsoft Office PowerPoint</Application>
  <PresentationFormat>Widescreen</PresentationFormat>
  <Paragraphs>626</Paragraphs>
  <Slides>24</Slides>
  <Notes>6</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Hall</dc:creator>
  <cp:lastModifiedBy>Sarah McClure (staff)</cp:lastModifiedBy>
  <cp:revision>72</cp:revision>
  <dcterms:created xsi:type="dcterms:W3CDTF">2022-01-11T17:44:12Z</dcterms:created>
  <dcterms:modified xsi:type="dcterms:W3CDTF">2022-11-11T11:05:56Z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0x0101001D3B70068B1E58428D00F188DA214D2E</vt:lpwstr>
  </property>
</Properties>
</file>