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488" r:id="rId5"/>
    <p:sldId id="484" r:id="rId6"/>
    <p:sldId id="256" r:id="rId7"/>
    <p:sldId id="485" r:id="rId8"/>
    <p:sldId id="499" r:id="rId9"/>
    <p:sldId id="483" r:id="rId10"/>
    <p:sldId id="500" r:id="rId11"/>
    <p:sldId id="486" r:id="rId12"/>
    <p:sldId id="501" r:id="rId13"/>
    <p:sldId id="487" r:id="rId14"/>
    <p:sldId id="502" r:id="rId15"/>
    <p:sldId id="490" r:id="rId16"/>
    <p:sldId id="503" r:id="rId17"/>
    <p:sldId id="49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D8C823-B2FC-4A6B-9186-F358B07FE3E1}" v="1" dt="2022-11-11T11:05:37.034"/>
    <p1510:client id="{1B9CBA57-5C01-46F9-86FC-B6ADEDF8FC3B}" v="4" dt="2022-08-25T09:38:33.604"/>
    <p1510:client id="{37BD33D7-F548-4435-B931-553AF48994BA}" v="12" dt="2022-11-03T10:39:02.540"/>
    <p1510:client id="{37CE6ED3-E086-4984-A2EF-1DB7BAD3E9CE}" v="59" dt="2022-08-11T10:09:33.636"/>
    <p1510:client id="{532D3A03-4F27-477A-BE19-FA37CF0B265B}" v="4" dt="2022-08-16T14:20:49.017"/>
    <p1510:client id="{7EB13143-2919-4FDC-9887-D89EA3C07B75}" v="254" dt="2022-09-15T14:19:09.355"/>
    <p1510:client id="{83F1C31A-04E6-1D6C-8E54-6023F71FCE2E}" v="47" dt="2022-10-11T13:49:19.237"/>
    <p1510:client id="{FABF65CC-2E10-492B-B896-C09D302A88E0}" v="14" dt="2022-09-13T12:17:03.812"/>
    <p1510:client id="{FBA97EDE-C87A-DAED-3B76-7F9771FFE5D5}" v="18" dt="2022-10-20T08:43:09.4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McClure (staff)" userId="S::sarah.mcclure@nottingham.ac.uk::4ee4e5cc-0bf6-4c57-bb04-6703c949c92f" providerId="AD" clId="Web-{37BD33D7-F548-4435-B931-553AF48994BA}"/>
    <pc:docChg chg="modSld">
      <pc:chgData name="Sarah McClure (staff)" userId="S::sarah.mcclure@nottingham.ac.uk::4ee4e5cc-0bf6-4c57-bb04-6703c949c92f" providerId="AD" clId="Web-{37BD33D7-F548-4435-B931-553AF48994BA}" dt="2022-11-03T10:39:02.540" v="10" actId="20577"/>
      <pc:docMkLst>
        <pc:docMk/>
      </pc:docMkLst>
      <pc:sldChg chg="modSp">
        <pc:chgData name="Sarah McClure (staff)" userId="S::sarah.mcclure@nottingham.ac.uk::4ee4e5cc-0bf6-4c57-bb04-6703c949c92f" providerId="AD" clId="Web-{37BD33D7-F548-4435-B931-553AF48994BA}" dt="2022-11-03T10:39:02.540" v="10" actId="20577"/>
        <pc:sldMkLst>
          <pc:docMk/>
          <pc:sldMk cId="1731900948" sldId="488"/>
        </pc:sldMkLst>
        <pc:spChg chg="mod">
          <ac:chgData name="Sarah McClure (staff)" userId="S::sarah.mcclure@nottingham.ac.uk::4ee4e5cc-0bf6-4c57-bb04-6703c949c92f" providerId="AD" clId="Web-{37BD33D7-F548-4435-B931-553AF48994BA}" dt="2022-11-03T10:39:02.540" v="10" actId="20577"/>
          <ac:spMkLst>
            <pc:docMk/>
            <pc:sldMk cId="1731900948" sldId="488"/>
            <ac:spMk id="3" creationId="{1B6A8DE3-4B5E-4EF3-ADC8-0939CCF76D70}"/>
          </ac:spMkLst>
        </pc:spChg>
      </pc:sldChg>
    </pc:docChg>
  </pc:docChgLst>
  <pc:docChgLst>
    <pc:chgData name="Sophie Hall (staff)" userId="S::sophie.hall@nottingham.ac.uk::3c56f0f3-a806-483a-a661-47e506d7a747" providerId="AD" clId="Web-{0AD8C823-B2FC-4A6B-9186-F358B07FE3E1}"/>
    <pc:docChg chg="modSld">
      <pc:chgData name="Sophie Hall (staff)" userId="S::sophie.hall@nottingham.ac.uk::3c56f0f3-a806-483a-a661-47e506d7a747" providerId="AD" clId="Web-{0AD8C823-B2FC-4A6B-9186-F358B07FE3E1}" dt="2022-11-11T11:05:37.034" v="0"/>
      <pc:docMkLst>
        <pc:docMk/>
      </pc:docMkLst>
      <pc:sldChg chg="delSp">
        <pc:chgData name="Sophie Hall (staff)" userId="S::sophie.hall@nottingham.ac.uk::3c56f0f3-a806-483a-a661-47e506d7a747" providerId="AD" clId="Web-{0AD8C823-B2FC-4A6B-9186-F358B07FE3E1}" dt="2022-11-11T11:05:37.034" v="0"/>
        <pc:sldMkLst>
          <pc:docMk/>
          <pc:sldMk cId="1731900948" sldId="488"/>
        </pc:sldMkLst>
        <pc:spChg chg="del">
          <ac:chgData name="Sophie Hall (staff)" userId="S::sophie.hall@nottingham.ac.uk::3c56f0f3-a806-483a-a661-47e506d7a747" providerId="AD" clId="Web-{0AD8C823-B2FC-4A6B-9186-F358B07FE3E1}" dt="2022-11-11T11:05:37.034" v="0"/>
          <ac:spMkLst>
            <pc:docMk/>
            <pc:sldMk cId="1731900948" sldId="488"/>
            <ac:spMk id="3" creationId="{1B6A8DE3-4B5E-4EF3-ADC8-0939CCF76D7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8267A7-2E6D-4E62-A251-11814ECD9C1F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FADCAC-CEE8-4371-911E-F2168B3EFA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6286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FADCAC-CEE8-4371-911E-F2168B3EFA0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079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FADCAC-CEE8-4371-911E-F2168B3EFA0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921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2D5F4-F99A-416F-BEF6-4A1B8BC40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90B75F-35C6-4612-AAC2-D70D80751B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4F9B2C-47AD-4893-8487-5711DFBCD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5F620-C73D-40C8-9A94-892B15FC226E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D94F8B-66E8-4117-9DA4-8C9BAC195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560F2-9CFA-4A22-ACDA-1980977FD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406E7-1577-432F-BB50-0EF99C579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664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8DAF3-66F3-4C26-AF80-E9A06FECE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D22EFC-7DE5-4033-99C8-D44368969C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71B5C-8A31-4344-9522-3E2430E3A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5F620-C73D-40C8-9A94-892B15FC226E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46F2-2828-4FD3-9786-4CAECEED3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3DB9A-5B1E-4390-B30F-332173801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406E7-1577-432F-BB50-0EF99C579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6908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44A2CF-338D-499A-88E5-083E23810A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3480D1-C892-4088-8B60-BDF170FA4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09EA25-041E-48FD-B134-D45A55D67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5F620-C73D-40C8-9A94-892B15FC226E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DAE49A-9643-4D96-8593-5F19FD1BC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C35E9C-8594-478C-95A4-2F95F1FA4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406E7-1577-432F-BB50-0EF99C579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4246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D1689-B638-45F3-9040-C616D2C5C4BF}" type="datetimeFigureOut">
              <a:rPr lang="en-GB"/>
              <a:pPr>
                <a:defRPr/>
              </a:pPr>
              <a:t>11/11/2022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36F0C-F297-4C46-8F68-04C6FEE80EF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084" y="5990601"/>
            <a:ext cx="2080611" cy="73149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2637" y="6027046"/>
            <a:ext cx="2669764" cy="632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557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F42B4-E353-4F8D-B1C0-86A865123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5BB8E-A2EC-474C-8F48-7F6A8CB3B6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B9A244-A194-4502-88D8-0035F282F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5F620-C73D-40C8-9A94-892B15FC226E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17A3A3-BF31-467F-8521-7E04553BF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137A1C-EF0E-46A3-8EC6-FF1CAAEF8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406E7-1577-432F-BB50-0EF99C579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0600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F348B-ADB4-4B84-9D8B-2C7A5746C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13FBDF-175A-407D-8E4D-EC4F6DC818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52F2BB-0DB5-4986-A3C4-6CFDFCABA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5F620-C73D-40C8-9A94-892B15FC226E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188363-4041-416C-B8B2-2DD052229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8C8708-C383-43F3-B75B-34300911E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406E7-1577-432F-BB50-0EF99C579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907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005ED-33AE-4E3B-959C-79C59C2F9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F9DF3-70CB-4269-89BA-53D32151F4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BF2A81-EC1F-4EDD-BB24-671BC6F77F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BA142-51E1-4C20-BAD0-CCED8550E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5F620-C73D-40C8-9A94-892B15FC226E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D22695-5E20-4692-A81D-F29049F64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6FBC08-C152-4E8E-9C83-61E7770FB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406E7-1577-432F-BB50-0EF99C579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200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E1A99-456B-47E8-B1A8-80A7C0560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9A0733-EEDD-4B15-A50F-810FA40090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2DD3E7-D682-473B-A845-DB29F9F029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2D348A-127E-45CD-96B7-A806C9F0C4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4CB1E5-1D92-495C-A7CF-99C0CE37A6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D819EC-20F6-4448-AB63-1906CD2B8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5F620-C73D-40C8-9A94-892B15FC226E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5990E0-4D29-45BB-BF05-F7924D13E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563AAC-49F4-4DEC-BD66-C1D787B49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406E7-1577-432F-BB50-0EF99C579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856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74DD8-1A8E-4DAE-9E4D-ED3D23065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D826C8-15EC-4E90-98DC-0660576B1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5F620-C73D-40C8-9A94-892B15FC226E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B32AE8-223A-4F81-A521-B1F16AE36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15E047-D043-45BF-B910-1D8423E0D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406E7-1577-432F-BB50-0EF99C579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595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4FB56A-42E8-4295-BCED-1F47A76D3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5F620-C73D-40C8-9A94-892B15FC226E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8F4E2D-1CE8-4B05-9799-B65941421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579747-ACA8-4ED3-8B9D-1B9E10927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406E7-1577-432F-BB50-0EF99C579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489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8F8F9-B409-488A-98E9-970D5F0C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BBFFF-D48B-4AE4-8292-49C5057A6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577924-1AD9-425D-887F-E97401F4B6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394047-A9BA-44A5-ABF7-C8F8EF882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5F620-C73D-40C8-9A94-892B15FC226E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24EDE-AD03-421F-8C63-0A16ED3D9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D6F01F-1AFC-49A0-A96F-55D6B3A9F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406E7-1577-432F-BB50-0EF99C579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975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E0926-341D-4008-9680-9D6B48C19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8C0384-0731-4C6F-9679-7DD9507CA4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FF106D-A69E-415D-A299-7C4C399A5A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F6EAEB-FED6-4CD8-AA08-93ACBAF97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5F620-C73D-40C8-9A94-892B15FC226E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3AEE46-57AF-40BE-8290-261A35081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C4B406-1EE9-4CDC-B2B9-61CB17799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406E7-1577-432F-BB50-0EF99C579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171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084410-C5E4-46C1-8049-AA7C57D5E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0427BF-6B12-4C80-A151-8EBF1255DA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5CAA0-F78A-4C44-A175-ACB3EEF257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5F620-C73D-40C8-9A94-892B15FC226E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C65E71-8170-430A-A085-4ABD77EBEC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D6232-EAA9-4D02-B98D-240A2CB5F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406E7-1577-432F-BB50-0EF99C579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816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2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321732"/>
            <a:ext cx="7058307" cy="1964266"/>
          </a:xfrm>
          <a:prstGeom prst="rect">
            <a:avLst/>
          </a:prstGeom>
          <a:solidFill>
            <a:srgbClr val="795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6D30126-6314-4A93-B27E-5C66CF7819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9184" y="2432305"/>
            <a:ext cx="7056669" cy="4102852"/>
          </a:xfrm>
          <a:prstGeom prst="rect">
            <a:avLst/>
          </a:prstGeom>
          <a:solidFill>
            <a:srgbClr val="7F7F7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187A967-EDA0-4671-903E-ED9537AB460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744" y="3003250"/>
            <a:ext cx="6579910" cy="296096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76242B3-350C-4D74-95EB-A26205DFE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9319" y="917725"/>
            <a:ext cx="3595937" cy="485236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GB" sz="5200" dirty="0">
                <a:solidFill>
                  <a:srgbClr val="FFFFFF"/>
                </a:solidFill>
              </a:rPr>
              <a:t>Protocol Adherence &amp; Managing Conditions</a:t>
            </a:r>
          </a:p>
        </p:txBody>
      </p:sp>
    </p:spTree>
    <p:extLst>
      <p:ext uri="{BB962C8B-B14F-4D97-AF65-F5344CB8AC3E}">
        <p14:creationId xmlns:p14="http://schemas.microsoft.com/office/powerpoint/2010/main" val="1731900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F65A56A-655A-453F-B538-8A3B956B6F7B}"/>
              </a:ext>
            </a:extLst>
          </p:cNvPr>
          <p:cNvSpPr/>
          <p:nvPr/>
        </p:nvSpPr>
        <p:spPr>
          <a:xfrm>
            <a:off x="2659274" y="3892512"/>
            <a:ext cx="6181141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Continue IV fluids, no full feeds until extubated if otherwise unwell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74E003-A697-4E24-A556-4D2317193976}"/>
              </a:ext>
            </a:extLst>
          </p:cNvPr>
          <p:cNvSpPr/>
          <p:nvPr/>
        </p:nvSpPr>
        <p:spPr>
          <a:xfrm>
            <a:off x="2605363" y="3001832"/>
            <a:ext cx="6004981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Put back on full milk feeds when stable on ventilator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B85ECA-717B-4761-B9FB-DC57FB92BC43}"/>
              </a:ext>
            </a:extLst>
          </p:cNvPr>
          <p:cNvSpPr/>
          <p:nvPr/>
        </p:nvSpPr>
        <p:spPr>
          <a:xfrm>
            <a:off x="2605363" y="2090409"/>
            <a:ext cx="6443102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Try smaller feeds and build back to full milk over the next few feeds</a:t>
            </a:r>
          </a:p>
        </p:txBody>
      </p:sp>
      <p:pic>
        <p:nvPicPr>
          <p:cNvPr id="7" name="Picture 2" descr="Blue Tick - Tao de Libertad">
            <a:extLst>
              <a:ext uri="{FF2B5EF4-FFF2-40B4-BE49-F238E27FC236}">
                <a16:creationId xmlns:a16="http://schemas.microsoft.com/office/drawing/2014/main" id="{488138A9-04E6-471F-8C76-945BBE21EC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184" y="1974993"/>
            <a:ext cx="557717" cy="553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6C56CE2-F5EE-401B-8A7D-D714629DFEE4}"/>
              </a:ext>
            </a:extLst>
          </p:cNvPr>
          <p:cNvSpPr/>
          <p:nvPr/>
        </p:nvSpPr>
        <p:spPr>
          <a:xfrm>
            <a:off x="2659274" y="4760585"/>
            <a:ext cx="644310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Infants receiving mechanical intervention </a:t>
            </a:r>
            <a:r>
              <a:rPr lang="en-GB" sz="1500" b="1" u="sng" dirty="0"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have full milk feeds, their airways are </a:t>
            </a:r>
            <a:r>
              <a:rPr lang="en-GB" sz="1500" b="1" dirty="0">
                <a:latin typeface="Arial" panose="020B0604020202020204" pitchFamily="34" charset="0"/>
                <a:cs typeface="Arial" panose="020B0604020202020204" pitchFamily="34" charset="0"/>
              </a:rPr>
              <a:t>protected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4098" name="Picture 2" descr="241 Baby Breathing Illustrations &amp; Clip Art - iStock">
            <a:extLst>
              <a:ext uri="{FF2B5EF4-FFF2-40B4-BE49-F238E27FC236}">
                <a16:creationId xmlns:a16="http://schemas.microsoft.com/office/drawing/2014/main" id="{1BEA5C28-107C-467A-B54B-E0AA99C417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7000" y="1"/>
            <a:ext cx="2875000" cy="287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Blue Tick - Tao de Libertad">
            <a:extLst>
              <a:ext uri="{FF2B5EF4-FFF2-40B4-BE49-F238E27FC236}">
                <a16:creationId xmlns:a16="http://schemas.microsoft.com/office/drawing/2014/main" id="{964EEEF0-6534-4B97-B283-97536B5039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2343" y="2875001"/>
            <a:ext cx="557717" cy="553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Blue Tick - Tao de Libertad">
            <a:extLst>
              <a:ext uri="{FF2B5EF4-FFF2-40B4-BE49-F238E27FC236}">
                <a16:creationId xmlns:a16="http://schemas.microsoft.com/office/drawing/2014/main" id="{C8AD24E3-D27A-4EA0-9AF1-142497253E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6084" y="3777096"/>
            <a:ext cx="557717" cy="553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Blue Tick - Tao de Libertad">
            <a:extLst>
              <a:ext uri="{FF2B5EF4-FFF2-40B4-BE49-F238E27FC236}">
                <a16:creationId xmlns:a16="http://schemas.microsoft.com/office/drawing/2014/main" id="{2D9E427D-4215-4ED8-97A7-8FE1EA459A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184" y="4710015"/>
            <a:ext cx="557717" cy="553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DFE4EFF-E259-F28D-3987-5DD3478B7F70}"/>
              </a:ext>
            </a:extLst>
          </p:cNvPr>
          <p:cNvSpPr txBox="1"/>
          <p:nvPr/>
        </p:nvSpPr>
        <p:spPr>
          <a:xfrm>
            <a:off x="3463879" y="336030"/>
            <a:ext cx="53765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7030A0"/>
                </a:solidFill>
              </a:rPr>
              <a:t>Managing Respiratory Support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F5FA37B-516E-381B-E42D-D7CD57A595B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200" y="213437"/>
            <a:ext cx="1693143" cy="76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804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C7F406D-E3D8-A890-A7B3-3AEC1436E74C}"/>
              </a:ext>
            </a:extLst>
          </p:cNvPr>
          <p:cNvSpPr txBox="1"/>
          <p:nvPr/>
        </p:nvSpPr>
        <p:spPr>
          <a:xfrm>
            <a:off x="7534953" y="1235319"/>
            <a:ext cx="4408518" cy="288911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b="1" dirty="0">
                <a:latin typeface="+mj-lt"/>
                <a:ea typeface="+mj-ea"/>
                <a:cs typeface="+mj-cs"/>
              </a:rPr>
              <a:t>How do you manage escalation of respiratory support? </a:t>
            </a:r>
          </a:p>
        </p:txBody>
      </p:sp>
      <p:sp>
        <p:nvSpPr>
          <p:cNvPr id="2055" name="Freeform: Shape 2054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050" name="Picture 2" descr="242 Female Doctor Thinking Illustrations &amp; Clip Art - iStock">
            <a:extLst>
              <a:ext uri="{FF2B5EF4-FFF2-40B4-BE49-F238E27FC236}">
                <a16:creationId xmlns:a16="http://schemas.microsoft.com/office/drawing/2014/main" id="{C26AA758-53EF-FCAF-F627-4F122C31411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2425"/>
          <a:stretch/>
        </p:blipFill>
        <p:spPr bwMode="auto"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7F5FBB2-1F22-9BDC-7F56-456E33E35F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065" y="5896784"/>
            <a:ext cx="1693143" cy="76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0218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1492664-1D7D-4889-AFF0-B1C43F2E42A8}"/>
              </a:ext>
            </a:extLst>
          </p:cNvPr>
          <p:cNvSpPr/>
          <p:nvPr/>
        </p:nvSpPr>
        <p:spPr>
          <a:xfrm>
            <a:off x="3889507" y="1557443"/>
            <a:ext cx="462795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Stop full milk feeds</a:t>
            </a:r>
          </a:p>
        </p:txBody>
      </p:sp>
      <p:pic>
        <p:nvPicPr>
          <p:cNvPr id="6148" name="Picture 4" descr="Tummy Troubles: Looking at the Use of Probiotics in Children | Children's  Hospital Los Angeles">
            <a:extLst>
              <a:ext uri="{FF2B5EF4-FFF2-40B4-BE49-F238E27FC236}">
                <a16:creationId xmlns:a16="http://schemas.microsoft.com/office/drawing/2014/main" id="{BA8F1ED3-3676-4DD7-A475-800A336F6C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0101" y="360314"/>
            <a:ext cx="2715905" cy="2715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>
            <a:extLst>
              <a:ext uri="{FF2B5EF4-FFF2-40B4-BE49-F238E27FC236}">
                <a16:creationId xmlns:a16="http://schemas.microsoft.com/office/drawing/2014/main" id="{79699AF8-EC29-495A-BE50-3EE839CC6F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4851" y="1373464"/>
            <a:ext cx="691124" cy="691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>
            <a:extLst>
              <a:ext uri="{FF2B5EF4-FFF2-40B4-BE49-F238E27FC236}">
                <a16:creationId xmlns:a16="http://schemas.microsoft.com/office/drawing/2014/main" id="{42D68A11-2554-403F-B8DB-5158E55CEB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6024" y="2194034"/>
            <a:ext cx="691124" cy="691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F2AF4ECB-B40D-43C7-B7A9-2313BCE9A11E}"/>
              </a:ext>
            </a:extLst>
          </p:cNvPr>
          <p:cNvSpPr/>
          <p:nvPr/>
        </p:nvSpPr>
        <p:spPr>
          <a:xfrm>
            <a:off x="3810679" y="2452914"/>
            <a:ext cx="462795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Complete the NEC case report form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914A743-E63B-ACB4-F065-8D2584363908}"/>
              </a:ext>
            </a:extLst>
          </p:cNvPr>
          <p:cNvSpPr txBox="1"/>
          <p:nvPr/>
        </p:nvSpPr>
        <p:spPr>
          <a:xfrm>
            <a:off x="3043465" y="362306"/>
            <a:ext cx="44841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7030A0"/>
                </a:solidFill>
              </a:rPr>
              <a:t>Managing Suspected NEC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7546FCE-9EB4-C77B-5258-81CE4F5646C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200" y="213437"/>
            <a:ext cx="1693143" cy="76312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BD34248-48DA-0342-7177-A0DCFD7155E2}"/>
              </a:ext>
            </a:extLst>
          </p:cNvPr>
          <p:cNvSpPr txBox="1"/>
          <p:nvPr/>
        </p:nvSpPr>
        <p:spPr>
          <a:xfrm>
            <a:off x="744327" y="3489133"/>
            <a:ext cx="10911770" cy="58477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GB" sz="3200" b="1" dirty="0">
                <a:solidFill>
                  <a:srgbClr val="7030A0"/>
                </a:solidFill>
              </a:rPr>
              <a:t>Dealing with Suspected NEC and LOS from a FEED1 Perspective </a:t>
            </a:r>
          </a:p>
        </p:txBody>
      </p:sp>
      <p:pic>
        <p:nvPicPr>
          <p:cNvPr id="3" name="Picture 4" descr="Icon&#10;&#10;Description automatically generated">
            <a:extLst>
              <a:ext uri="{FF2B5EF4-FFF2-40B4-BE49-F238E27FC236}">
                <a16:creationId xmlns:a16="http://schemas.microsoft.com/office/drawing/2014/main" id="{88918437-ED25-BD10-DBB3-5C44E150B88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8883" y="4945117"/>
            <a:ext cx="2743200" cy="18288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767F331-D2D2-8716-06B0-2968095C5C58}"/>
              </a:ext>
            </a:extLst>
          </p:cNvPr>
          <p:cNvSpPr/>
          <p:nvPr/>
        </p:nvSpPr>
        <p:spPr>
          <a:xfrm>
            <a:off x="3285161" y="4318500"/>
            <a:ext cx="6979639" cy="170816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500" b="1" dirty="0">
                <a:latin typeface="Arial"/>
                <a:cs typeface="Arial"/>
              </a:rPr>
              <a:t>How?</a:t>
            </a:r>
            <a:r>
              <a:rPr lang="en-GB" sz="1500" dirty="0">
                <a:latin typeface="Arial"/>
                <a:cs typeface="Arial"/>
              </a:rPr>
              <a:t> Blinded End Point Review Committee (BERC)</a:t>
            </a:r>
          </a:p>
          <a:p>
            <a:endParaRPr lang="en-GB" sz="1500" dirty="0">
              <a:latin typeface="Arial"/>
              <a:cs typeface="Arial"/>
            </a:endParaRPr>
          </a:p>
          <a:p>
            <a:r>
              <a:rPr lang="en-GB" sz="1500" b="1" dirty="0">
                <a:latin typeface="Arial"/>
                <a:cs typeface="Arial"/>
              </a:rPr>
              <a:t>Why? </a:t>
            </a:r>
            <a:r>
              <a:rPr lang="en-GB" sz="1500" dirty="0">
                <a:latin typeface="Arial"/>
                <a:cs typeface="Arial"/>
              </a:rPr>
              <a:t>Reduce potential bias in clinical evaluations </a:t>
            </a:r>
          </a:p>
          <a:p>
            <a:endParaRPr lang="en-GB" sz="1500" dirty="0">
              <a:latin typeface="Arial"/>
              <a:cs typeface="Arial"/>
            </a:endParaRPr>
          </a:p>
          <a:p>
            <a:r>
              <a:rPr lang="en-GB" sz="1500" dirty="0">
                <a:latin typeface="Arial"/>
                <a:cs typeface="Arial"/>
              </a:rPr>
              <a:t>All cases reviewed by 2 independent reviewers </a:t>
            </a:r>
          </a:p>
          <a:p>
            <a:endParaRPr lang="en-GB" sz="1500" dirty="0">
              <a:latin typeface="Arial"/>
              <a:cs typeface="Arial"/>
            </a:endParaRPr>
          </a:p>
          <a:p>
            <a:r>
              <a:rPr lang="en-GB" sz="1500" dirty="0">
                <a:latin typeface="Arial"/>
                <a:cs typeface="Arial"/>
              </a:rPr>
              <a:t>If agreement can't be reached a 3rd reviewer will be asked to evaluate the case </a:t>
            </a:r>
          </a:p>
        </p:txBody>
      </p:sp>
    </p:spTree>
    <p:extLst>
      <p:ext uri="{BB962C8B-B14F-4D97-AF65-F5344CB8AC3E}">
        <p14:creationId xmlns:p14="http://schemas.microsoft.com/office/powerpoint/2010/main" val="376695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C7F406D-E3D8-A890-A7B3-3AEC1436E74C}"/>
              </a:ext>
            </a:extLst>
          </p:cNvPr>
          <p:cNvSpPr txBox="1"/>
          <p:nvPr/>
        </p:nvSpPr>
        <p:spPr>
          <a:xfrm>
            <a:off x="7534953" y="1235319"/>
            <a:ext cx="4408518" cy="2889114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b="1" dirty="0">
                <a:latin typeface="+mj-lt"/>
                <a:ea typeface="+mj-ea"/>
                <a:cs typeface="+mj-cs"/>
              </a:rPr>
              <a:t>Any further comments or experiences to share? </a:t>
            </a:r>
          </a:p>
        </p:txBody>
      </p:sp>
      <p:sp>
        <p:nvSpPr>
          <p:cNvPr id="2055" name="Freeform: Shape 2054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050" name="Picture 2" descr="242 Female Doctor Thinking Illustrations &amp; Clip Art - iStock">
            <a:extLst>
              <a:ext uri="{FF2B5EF4-FFF2-40B4-BE49-F238E27FC236}">
                <a16:creationId xmlns:a16="http://schemas.microsoft.com/office/drawing/2014/main" id="{C26AA758-53EF-FCAF-F627-4F122C31411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2425"/>
          <a:stretch/>
        </p:blipFill>
        <p:spPr bwMode="auto"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7F5FBB2-1F22-9BDC-7F56-456E33E35F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065" y="5896784"/>
            <a:ext cx="1693143" cy="76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2506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1032">
            <a:extLst>
              <a:ext uri="{FF2B5EF4-FFF2-40B4-BE49-F238E27FC236}">
                <a16:creationId xmlns:a16="http://schemas.microsoft.com/office/drawing/2014/main" id="{5F9CFCE6-877F-4858-B8BD-2C52CA8AFB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64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8213F8A0-12AE-4514-8372-0DD766EC2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56866" y="480060"/>
            <a:ext cx="545812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Purple Questions Stock Illustrations – 246 Purple Questions Stock  Illustrations, Vectors &amp;amp; Clipart - Dreamstime">
            <a:extLst>
              <a:ext uri="{FF2B5EF4-FFF2-40B4-BE49-F238E27FC236}">
                <a16:creationId xmlns:a16="http://schemas.microsoft.com/office/drawing/2014/main" id="{C297C926-C912-4C0D-B6B2-91BE6024D7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21035" y="818423"/>
            <a:ext cx="5129784" cy="5221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7" name="Rectangle 1036">
            <a:extLst>
              <a:ext uri="{FF2B5EF4-FFF2-40B4-BE49-F238E27FC236}">
                <a16:creationId xmlns:a16="http://schemas.microsoft.com/office/drawing/2014/main" id="{9EFF17D4-9A8C-4CE5-B096-D8CCD4400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5458121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1,644 Thank You Purple Photos - Free &amp;amp; Royalty-Free Stock Photos from  Dreamstime">
            <a:extLst>
              <a:ext uri="{FF2B5EF4-FFF2-40B4-BE49-F238E27FC236}">
                <a16:creationId xmlns:a16="http://schemas.microsoft.com/office/drawing/2014/main" id="{90FA1875-4E5E-46E4-BA6B-0D6612D939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1180" y="1357850"/>
            <a:ext cx="5129784" cy="414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3060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r: 6 Points 1">
            <a:extLst>
              <a:ext uri="{FF2B5EF4-FFF2-40B4-BE49-F238E27FC236}">
                <a16:creationId xmlns:a16="http://schemas.microsoft.com/office/drawing/2014/main" id="{C616A1DE-72D3-45E9-9284-1910E06A1EA3}"/>
              </a:ext>
            </a:extLst>
          </p:cNvPr>
          <p:cNvSpPr/>
          <p:nvPr/>
        </p:nvSpPr>
        <p:spPr>
          <a:xfrm>
            <a:off x="8509973" y="1994312"/>
            <a:ext cx="3682027" cy="3350480"/>
          </a:xfrm>
          <a:prstGeom prst="star6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/>
          </a:p>
          <a:p>
            <a:pPr algn="ctr"/>
            <a:endParaRPr lang="en-GB" sz="1400" dirty="0"/>
          </a:p>
          <a:p>
            <a:pPr algn="ctr"/>
            <a:r>
              <a:rPr lang="en-GB" sz="1400" dirty="0"/>
              <a:t> Babies in full milk arm can have brief periods of IV fluids: Baby will be adherent to full milk arm if they receive ≤24 hours of IV until they reach 140ml/kg/d for 3 consecutive days</a:t>
            </a:r>
          </a:p>
          <a:p>
            <a:endParaRPr lang="en-GB" sz="18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D60DAF3-EF3A-437F-8106-1196CA8B88A8}"/>
              </a:ext>
            </a:extLst>
          </p:cNvPr>
          <p:cNvSpPr/>
          <p:nvPr/>
        </p:nvSpPr>
        <p:spPr>
          <a:xfrm>
            <a:off x="417941" y="1840574"/>
            <a:ext cx="8005128" cy="120032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GB" b="1" dirty="0">
                <a:latin typeface="Arial"/>
                <a:cs typeface="Arial"/>
              </a:rPr>
              <a:t>Full milk feed compliance</a:t>
            </a:r>
            <a:r>
              <a:rPr lang="en-GB" dirty="0">
                <a:latin typeface="Arial"/>
                <a:cs typeface="Arial"/>
              </a:rPr>
              <a:t>: </a:t>
            </a:r>
            <a:endParaRPr lang="en-US" sz="2400">
              <a:latin typeface="Arial"/>
              <a:cs typeface="Arial"/>
            </a:endParaRPr>
          </a:p>
          <a:p>
            <a:r>
              <a:rPr lang="en-GB" dirty="0">
                <a:latin typeface="Arial"/>
                <a:cs typeface="Arial"/>
              </a:rPr>
              <a:t>received ≤24 hours IV fluids or parenteral nutrition from birth to achieving full milk feeds (defined as at least 140 ml/kg/day for three consecutive days). </a:t>
            </a:r>
            <a:endParaRPr lang="en-GB" sz="2400"/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E229107-0B08-20F5-27BC-2B23C1D981C7}"/>
              </a:ext>
            </a:extLst>
          </p:cNvPr>
          <p:cNvSpPr txBox="1"/>
          <p:nvPr/>
        </p:nvSpPr>
        <p:spPr>
          <a:xfrm>
            <a:off x="3075616" y="245663"/>
            <a:ext cx="68271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7030A0"/>
                </a:solidFill>
              </a:rPr>
              <a:t>What Does Adherence Mean in FEED1?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81BE8A6-F213-AEFE-AB39-D2A454808D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200" y="213437"/>
            <a:ext cx="1693143" cy="76312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11BCE50-CBC6-C595-C393-6342664D182B}"/>
              </a:ext>
            </a:extLst>
          </p:cNvPr>
          <p:cNvSpPr txBox="1"/>
          <p:nvPr/>
        </p:nvSpPr>
        <p:spPr>
          <a:xfrm>
            <a:off x="417941" y="3211293"/>
            <a:ext cx="7926152" cy="92333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GB" b="1" dirty="0">
                <a:latin typeface="Arial"/>
                <a:cs typeface="Arial"/>
              </a:rPr>
              <a:t>Gradual milk feed compliance</a:t>
            </a:r>
            <a:r>
              <a:rPr lang="en-GB" dirty="0">
                <a:latin typeface="Arial"/>
                <a:cs typeface="Arial"/>
              </a:rPr>
              <a:t>: </a:t>
            </a:r>
            <a:endParaRPr lang="en-US" sz="2400">
              <a:latin typeface="Arial"/>
              <a:cs typeface="Arial"/>
            </a:endParaRPr>
          </a:p>
          <a:p>
            <a:r>
              <a:rPr lang="en-GB" dirty="0">
                <a:latin typeface="Arial"/>
                <a:cs typeface="Arial"/>
              </a:rPr>
              <a:t>received &gt;24 hours IV fluids or parenteral nutrition from birth to achieving full milk feeds (defined as at least 140 ml/kg/day for three consecutive days). </a:t>
            </a:r>
            <a:endParaRPr lang="en-GB" sz="24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85BDF17-6652-C31B-239D-BE7AEB9AC352}"/>
              </a:ext>
            </a:extLst>
          </p:cNvPr>
          <p:cNvSpPr txBox="1"/>
          <p:nvPr/>
        </p:nvSpPr>
        <p:spPr>
          <a:xfrm>
            <a:off x="417941" y="4613597"/>
            <a:ext cx="80123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Adherence rates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: over both study arms, adherence remains stable at ~80% </a:t>
            </a:r>
          </a:p>
        </p:txBody>
      </p:sp>
    </p:spTree>
    <p:extLst>
      <p:ext uri="{BB962C8B-B14F-4D97-AF65-F5344CB8AC3E}">
        <p14:creationId xmlns:p14="http://schemas.microsoft.com/office/powerpoint/2010/main" val="3267104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ute toddler newborn baby sleeping silhouette svg file. image 1">
            <a:extLst>
              <a:ext uri="{FF2B5EF4-FFF2-40B4-BE49-F238E27FC236}">
                <a16:creationId xmlns:a16="http://schemas.microsoft.com/office/drawing/2014/main" id="{C2680C73-0A22-7A9B-2E2C-C377CCFF6C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69" y="1580091"/>
            <a:ext cx="1693143" cy="1426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304CEB3-CF48-EA74-2F1E-CC859ECB42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200" y="213437"/>
            <a:ext cx="1693143" cy="76312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75D7938-5978-2BCB-2CC8-0942E4A3D34E}"/>
              </a:ext>
            </a:extLst>
          </p:cNvPr>
          <p:cNvSpPr txBox="1"/>
          <p:nvPr/>
        </p:nvSpPr>
        <p:spPr>
          <a:xfrm>
            <a:off x="2611042" y="2163506"/>
            <a:ext cx="719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Day 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E445DA-1BD3-34FB-F5E9-FC3A466BD117}"/>
              </a:ext>
            </a:extLst>
          </p:cNvPr>
          <p:cNvSpPr txBox="1"/>
          <p:nvPr/>
        </p:nvSpPr>
        <p:spPr>
          <a:xfrm>
            <a:off x="1617133" y="2161130"/>
            <a:ext cx="719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Day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2DF5D0-CA3C-6F1F-456A-4EF16E6B0BF0}"/>
              </a:ext>
            </a:extLst>
          </p:cNvPr>
          <p:cNvSpPr txBox="1"/>
          <p:nvPr/>
        </p:nvSpPr>
        <p:spPr>
          <a:xfrm>
            <a:off x="3570340" y="2161130"/>
            <a:ext cx="719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Day 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EF3EAAD-8CC2-5CC8-59D8-15E7724C8319}"/>
              </a:ext>
            </a:extLst>
          </p:cNvPr>
          <p:cNvSpPr txBox="1"/>
          <p:nvPr/>
        </p:nvSpPr>
        <p:spPr>
          <a:xfrm>
            <a:off x="4543568" y="2161130"/>
            <a:ext cx="719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Day 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09243F0-AF38-6DC9-8252-77B3E2544117}"/>
              </a:ext>
            </a:extLst>
          </p:cNvPr>
          <p:cNvSpPr txBox="1"/>
          <p:nvPr/>
        </p:nvSpPr>
        <p:spPr>
          <a:xfrm>
            <a:off x="5480898" y="2177154"/>
            <a:ext cx="719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Day 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72D2DA1-531A-F064-A08D-8F438D2EF718}"/>
              </a:ext>
            </a:extLst>
          </p:cNvPr>
          <p:cNvSpPr txBox="1"/>
          <p:nvPr/>
        </p:nvSpPr>
        <p:spPr>
          <a:xfrm>
            <a:off x="6388367" y="2177154"/>
            <a:ext cx="719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Day 6</a:t>
            </a:r>
          </a:p>
        </p:txBody>
      </p:sp>
      <p:pic>
        <p:nvPicPr>
          <p:cNvPr id="1026" name="Picture 2" descr="2,673 Iv Fluid Illustrations &amp; Clip Art - iStock">
            <a:extLst>
              <a:ext uri="{FF2B5EF4-FFF2-40B4-BE49-F238E27FC236}">
                <a16:creationId xmlns:a16="http://schemas.microsoft.com/office/drawing/2014/main" id="{AD58542C-C357-8F5E-8D06-63D149BF59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110" y="2679994"/>
            <a:ext cx="596459" cy="894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410857C-8BA4-45DA-9D24-4B07DF301E53}"/>
              </a:ext>
            </a:extLst>
          </p:cNvPr>
          <p:cNvSpPr txBox="1"/>
          <p:nvPr/>
        </p:nvSpPr>
        <p:spPr>
          <a:xfrm>
            <a:off x="1739239" y="3006682"/>
            <a:ext cx="64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5 hrs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69280DA-4C42-A3F2-33A2-F8E3E9579D09}"/>
              </a:ext>
            </a:extLst>
          </p:cNvPr>
          <p:cNvSpPr txBox="1"/>
          <p:nvPr/>
        </p:nvSpPr>
        <p:spPr>
          <a:xfrm>
            <a:off x="2687795" y="2997209"/>
            <a:ext cx="64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 hrs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9B50391-1311-5CD3-4169-FAB9749BEDE8}"/>
              </a:ext>
            </a:extLst>
          </p:cNvPr>
          <p:cNvSpPr txBox="1"/>
          <p:nvPr/>
        </p:nvSpPr>
        <p:spPr>
          <a:xfrm>
            <a:off x="3592281" y="3006682"/>
            <a:ext cx="759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10 hrs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9E683A2-F904-93B8-022F-2BE83B38576C}"/>
              </a:ext>
            </a:extLst>
          </p:cNvPr>
          <p:cNvSpPr txBox="1"/>
          <p:nvPr/>
        </p:nvSpPr>
        <p:spPr>
          <a:xfrm>
            <a:off x="4608375" y="2997209"/>
            <a:ext cx="64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 hrs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8F65255-B7B0-4C1C-A7D8-445A4EE75444}"/>
              </a:ext>
            </a:extLst>
          </p:cNvPr>
          <p:cNvSpPr txBox="1"/>
          <p:nvPr/>
        </p:nvSpPr>
        <p:spPr>
          <a:xfrm>
            <a:off x="5519275" y="2988273"/>
            <a:ext cx="64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4 hrs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B7C49CF-8734-1672-EF1E-33B6105C9857}"/>
              </a:ext>
            </a:extLst>
          </p:cNvPr>
          <p:cNvSpPr txBox="1"/>
          <p:nvPr/>
        </p:nvSpPr>
        <p:spPr>
          <a:xfrm>
            <a:off x="6423017" y="2988273"/>
            <a:ext cx="642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 hrs</a:t>
            </a:r>
          </a:p>
        </p:txBody>
      </p:sp>
      <p:sp>
        <p:nvSpPr>
          <p:cNvPr id="13" name="Star: 6 Points 12">
            <a:extLst>
              <a:ext uri="{FF2B5EF4-FFF2-40B4-BE49-F238E27FC236}">
                <a16:creationId xmlns:a16="http://schemas.microsoft.com/office/drawing/2014/main" id="{BF3270D7-7F8B-4502-02AB-3A961644040C}"/>
              </a:ext>
            </a:extLst>
          </p:cNvPr>
          <p:cNvSpPr/>
          <p:nvPr/>
        </p:nvSpPr>
        <p:spPr>
          <a:xfrm>
            <a:off x="7184404" y="1761986"/>
            <a:ext cx="1222929" cy="1167619"/>
          </a:xfrm>
          <a:prstGeom prst="star6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tx1"/>
                </a:solidFill>
              </a:rPr>
              <a:t>Full feeds reached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C24D0F4-8A7C-142D-ABC2-ED70C0338A1B}"/>
              </a:ext>
            </a:extLst>
          </p:cNvPr>
          <p:cNvSpPr txBox="1"/>
          <p:nvPr/>
        </p:nvSpPr>
        <p:spPr>
          <a:xfrm>
            <a:off x="2719953" y="3595114"/>
            <a:ext cx="642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7 hrs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89EC312-6B0B-A327-EF92-42D8BAE4DE44}"/>
              </a:ext>
            </a:extLst>
          </p:cNvPr>
          <p:cNvSpPr txBox="1"/>
          <p:nvPr/>
        </p:nvSpPr>
        <p:spPr>
          <a:xfrm>
            <a:off x="320993" y="3595114"/>
            <a:ext cx="18483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/>
              <a:t>IV fluids: running total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551129E-FBDD-8E8B-A62B-B28F486D34B0}"/>
              </a:ext>
            </a:extLst>
          </p:cNvPr>
          <p:cNvSpPr txBox="1"/>
          <p:nvPr/>
        </p:nvSpPr>
        <p:spPr>
          <a:xfrm>
            <a:off x="3671251" y="3624265"/>
            <a:ext cx="642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17 hrs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55CBAD9-D0FB-148D-B7EF-A073A974F298}"/>
              </a:ext>
            </a:extLst>
          </p:cNvPr>
          <p:cNvSpPr txBox="1"/>
          <p:nvPr/>
        </p:nvSpPr>
        <p:spPr>
          <a:xfrm>
            <a:off x="4638724" y="3624265"/>
            <a:ext cx="642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19 hrs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21BAE31-E089-33F4-89A7-6979BEF94FE8}"/>
              </a:ext>
            </a:extLst>
          </p:cNvPr>
          <p:cNvSpPr txBox="1"/>
          <p:nvPr/>
        </p:nvSpPr>
        <p:spPr>
          <a:xfrm>
            <a:off x="5557651" y="3624265"/>
            <a:ext cx="642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23 hrs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4171277-EF92-7DEA-EB54-F35133EEA3B3}"/>
              </a:ext>
            </a:extLst>
          </p:cNvPr>
          <p:cNvSpPr txBox="1"/>
          <p:nvPr/>
        </p:nvSpPr>
        <p:spPr>
          <a:xfrm>
            <a:off x="6423017" y="3624265"/>
            <a:ext cx="642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27 hrs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EE64604-FF67-3952-9ECE-84BCBB4435F2}"/>
              </a:ext>
            </a:extLst>
          </p:cNvPr>
          <p:cNvSpPr txBox="1"/>
          <p:nvPr/>
        </p:nvSpPr>
        <p:spPr>
          <a:xfrm>
            <a:off x="8776651" y="6328965"/>
            <a:ext cx="32842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≥140ml/kg of full milk feeds or parental nutrition sustained for 3 consecutive days</a:t>
            </a:r>
          </a:p>
        </p:txBody>
      </p:sp>
      <p:pic>
        <p:nvPicPr>
          <p:cNvPr id="30" name="Picture 2" descr="Cute toddler newborn baby sleeping silhouette svg file. image 1">
            <a:extLst>
              <a:ext uri="{FF2B5EF4-FFF2-40B4-BE49-F238E27FC236}">
                <a16:creationId xmlns:a16="http://schemas.microsoft.com/office/drawing/2014/main" id="{F2FD4CBE-D8F8-4C44-7E27-620C18FAD2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96" y="4277929"/>
            <a:ext cx="1693143" cy="1426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2,673 Iv Fluid Illustrations &amp; Clip Art - iStock">
            <a:extLst>
              <a:ext uri="{FF2B5EF4-FFF2-40B4-BE49-F238E27FC236}">
                <a16:creationId xmlns:a16="http://schemas.microsoft.com/office/drawing/2014/main" id="{3BC0031B-90D5-9BB6-B654-3DDA5C2E4D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466" y="5321498"/>
            <a:ext cx="596459" cy="894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11C109DD-8F0C-C8DC-50E1-6C79150DFEC3}"/>
              </a:ext>
            </a:extLst>
          </p:cNvPr>
          <p:cNvSpPr txBox="1"/>
          <p:nvPr/>
        </p:nvSpPr>
        <p:spPr>
          <a:xfrm>
            <a:off x="354767" y="6175077"/>
            <a:ext cx="18274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/>
              <a:t>Iv fluids: running total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8FB2287-75AC-0351-CFB3-EC39520D98FB}"/>
              </a:ext>
            </a:extLst>
          </p:cNvPr>
          <p:cNvSpPr txBox="1"/>
          <p:nvPr/>
        </p:nvSpPr>
        <p:spPr>
          <a:xfrm>
            <a:off x="1693886" y="5442281"/>
            <a:ext cx="64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7 hrs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6190A7B-2388-0E2C-9BBA-040557AFA461}"/>
              </a:ext>
            </a:extLst>
          </p:cNvPr>
          <p:cNvSpPr txBox="1"/>
          <p:nvPr/>
        </p:nvSpPr>
        <p:spPr>
          <a:xfrm>
            <a:off x="2642442" y="5432808"/>
            <a:ext cx="64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3 hrs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F192437-4FFD-4FB5-170F-F2F5761FBB19}"/>
              </a:ext>
            </a:extLst>
          </p:cNvPr>
          <p:cNvSpPr txBox="1"/>
          <p:nvPr/>
        </p:nvSpPr>
        <p:spPr>
          <a:xfrm>
            <a:off x="3546928" y="5442281"/>
            <a:ext cx="64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0 hrs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ECADF87-8D7B-0D9C-3D98-EE7D144A9594}"/>
              </a:ext>
            </a:extLst>
          </p:cNvPr>
          <p:cNvSpPr txBox="1"/>
          <p:nvPr/>
        </p:nvSpPr>
        <p:spPr>
          <a:xfrm>
            <a:off x="4563022" y="5432808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 hr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E3C62D2-99C0-6811-E3E5-61493850A395}"/>
              </a:ext>
            </a:extLst>
          </p:cNvPr>
          <p:cNvSpPr txBox="1"/>
          <p:nvPr/>
        </p:nvSpPr>
        <p:spPr>
          <a:xfrm>
            <a:off x="5473922" y="5423872"/>
            <a:ext cx="64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4 hrs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416B29C-9057-8094-6670-CD65B25F9ABB}"/>
              </a:ext>
            </a:extLst>
          </p:cNvPr>
          <p:cNvSpPr txBox="1"/>
          <p:nvPr/>
        </p:nvSpPr>
        <p:spPr>
          <a:xfrm>
            <a:off x="6377664" y="5423872"/>
            <a:ext cx="642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 hrs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DD0A68F-5346-04C0-9015-336EE603EA7D}"/>
              </a:ext>
            </a:extLst>
          </p:cNvPr>
          <p:cNvSpPr txBox="1"/>
          <p:nvPr/>
        </p:nvSpPr>
        <p:spPr>
          <a:xfrm>
            <a:off x="2688344" y="6179090"/>
            <a:ext cx="642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10 hrs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88126B1-FA3D-09A6-BBE9-29DD0F818216}"/>
              </a:ext>
            </a:extLst>
          </p:cNvPr>
          <p:cNvSpPr txBox="1"/>
          <p:nvPr/>
        </p:nvSpPr>
        <p:spPr>
          <a:xfrm>
            <a:off x="3639642" y="6208241"/>
            <a:ext cx="642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10 hrs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0BB573D-9BA8-B457-C8DB-462C7D3AD35F}"/>
              </a:ext>
            </a:extLst>
          </p:cNvPr>
          <p:cNvSpPr txBox="1"/>
          <p:nvPr/>
        </p:nvSpPr>
        <p:spPr>
          <a:xfrm>
            <a:off x="4607115" y="6208241"/>
            <a:ext cx="642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11 hrs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52F3D2C-6EF0-BFD1-E461-8209F599D39B}"/>
              </a:ext>
            </a:extLst>
          </p:cNvPr>
          <p:cNvSpPr txBox="1"/>
          <p:nvPr/>
        </p:nvSpPr>
        <p:spPr>
          <a:xfrm>
            <a:off x="5526042" y="6208241"/>
            <a:ext cx="642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15 hrs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CE73CF7-1D40-A1E9-257B-6B405275CB84}"/>
              </a:ext>
            </a:extLst>
          </p:cNvPr>
          <p:cNvSpPr txBox="1"/>
          <p:nvPr/>
        </p:nvSpPr>
        <p:spPr>
          <a:xfrm>
            <a:off x="6391408" y="6208241"/>
            <a:ext cx="642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15 hrs</a:t>
            </a:r>
          </a:p>
        </p:txBody>
      </p:sp>
      <p:sp>
        <p:nvSpPr>
          <p:cNvPr id="44" name="Star: 6 Points 43">
            <a:extLst>
              <a:ext uri="{FF2B5EF4-FFF2-40B4-BE49-F238E27FC236}">
                <a16:creationId xmlns:a16="http://schemas.microsoft.com/office/drawing/2014/main" id="{8AEFEEA2-2983-2D50-7B50-B73D2043A439}"/>
              </a:ext>
            </a:extLst>
          </p:cNvPr>
          <p:cNvSpPr/>
          <p:nvPr/>
        </p:nvSpPr>
        <p:spPr>
          <a:xfrm>
            <a:off x="7107475" y="4840062"/>
            <a:ext cx="1222929" cy="1167619"/>
          </a:xfrm>
          <a:prstGeom prst="star6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tx1"/>
                </a:solidFill>
              </a:rPr>
              <a:t>Full feeds reached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9241710-ED71-EBE9-1834-F030A09EFA06}"/>
              </a:ext>
            </a:extLst>
          </p:cNvPr>
          <p:cNvSpPr txBox="1"/>
          <p:nvPr/>
        </p:nvSpPr>
        <p:spPr>
          <a:xfrm>
            <a:off x="314278" y="1559137"/>
            <a:ext cx="22188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</a:rPr>
              <a:t>Example of Non-Adherence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409329A-E363-E08C-83BB-DEEF813CE6C1}"/>
              </a:ext>
            </a:extLst>
          </p:cNvPr>
          <p:cNvSpPr txBox="1"/>
          <p:nvPr/>
        </p:nvSpPr>
        <p:spPr>
          <a:xfrm>
            <a:off x="219200" y="4233874"/>
            <a:ext cx="18533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chemeClr val="accent6"/>
                </a:solidFill>
              </a:rPr>
              <a:t>Example of Adherence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80512B0-4612-D369-4FCE-D737E53820D5}"/>
              </a:ext>
            </a:extLst>
          </p:cNvPr>
          <p:cNvSpPr txBox="1"/>
          <p:nvPr/>
        </p:nvSpPr>
        <p:spPr>
          <a:xfrm>
            <a:off x="8597224" y="2050120"/>
            <a:ext cx="34636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Non-Adherence in the Full Milk Arm</a:t>
            </a:r>
            <a:r>
              <a:rPr lang="en-GB" sz="1600" dirty="0"/>
              <a:t>: The infant has more than 24hrs (in total) of IV fluids from birth to reaching full feeds. 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D870330-3174-FA85-531A-3FB657358102}"/>
              </a:ext>
            </a:extLst>
          </p:cNvPr>
          <p:cNvSpPr txBox="1"/>
          <p:nvPr/>
        </p:nvSpPr>
        <p:spPr>
          <a:xfrm>
            <a:off x="8737948" y="4387762"/>
            <a:ext cx="31606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Adherence in the Full Milk Arm</a:t>
            </a:r>
            <a:r>
              <a:rPr lang="en-GB" sz="1600" dirty="0"/>
              <a:t>: The infant has less than, or equal to 24hrs (in total, from birth to reaching full feed criteria) of IV fluids from birth to reaching full feeds. 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540AA5C-186E-F6C1-0F05-40B2970350B7}"/>
              </a:ext>
            </a:extLst>
          </p:cNvPr>
          <p:cNvSpPr txBox="1"/>
          <p:nvPr/>
        </p:nvSpPr>
        <p:spPr>
          <a:xfrm>
            <a:off x="2787108" y="1580205"/>
            <a:ext cx="41083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These dates/figures are for illustrative purposes only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8DAE4E2-7CAD-0274-D47C-6C4FC70868C9}"/>
              </a:ext>
            </a:extLst>
          </p:cNvPr>
          <p:cNvCxnSpPr/>
          <p:nvPr/>
        </p:nvCxnSpPr>
        <p:spPr>
          <a:xfrm>
            <a:off x="1350517" y="6701051"/>
            <a:ext cx="6196304" cy="0"/>
          </a:xfrm>
          <a:prstGeom prst="straightConnector1">
            <a:avLst/>
          </a:prstGeom>
          <a:ln w="254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CEBAE380-C0E9-4447-A72F-E3D2D41F1284}"/>
              </a:ext>
            </a:extLst>
          </p:cNvPr>
          <p:cNvSpPr txBox="1"/>
          <p:nvPr/>
        </p:nvSpPr>
        <p:spPr>
          <a:xfrm>
            <a:off x="757053" y="6522054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7030A0"/>
                </a:solidFill>
              </a:rPr>
              <a:t>Birth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741A685-EC34-2FAA-A191-828FFD450FB5}"/>
              </a:ext>
            </a:extLst>
          </p:cNvPr>
          <p:cNvSpPr txBox="1"/>
          <p:nvPr/>
        </p:nvSpPr>
        <p:spPr>
          <a:xfrm>
            <a:off x="7586928" y="6515359"/>
            <a:ext cx="8932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7030A0"/>
                </a:solidFill>
              </a:rPr>
              <a:t>Full feeds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7C60138-B39C-8B24-A35E-F5617105DD4E}"/>
              </a:ext>
            </a:extLst>
          </p:cNvPr>
          <p:cNvSpPr txBox="1"/>
          <p:nvPr/>
        </p:nvSpPr>
        <p:spPr>
          <a:xfrm>
            <a:off x="2093914" y="396268"/>
            <a:ext cx="93005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7030A0"/>
                </a:solidFill>
              </a:rPr>
              <a:t>What Does Adherence Look Like in the Full Milk Arm?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5DFCEA1-A559-F64A-0E27-9A58FB344398}"/>
              </a:ext>
            </a:extLst>
          </p:cNvPr>
          <p:cNvCxnSpPr>
            <a:stCxn id="54" idx="3"/>
            <a:endCxn id="29" idx="1"/>
          </p:cNvCxnSpPr>
          <p:nvPr/>
        </p:nvCxnSpPr>
        <p:spPr>
          <a:xfrm flipV="1">
            <a:off x="8480186" y="6559798"/>
            <a:ext cx="296465" cy="1094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5881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06C20E6-748D-44A3-8C11-5D09300B01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728" y="1237590"/>
            <a:ext cx="6371224" cy="4382819"/>
          </a:xfrm>
          <a:prstGeom prst="rect">
            <a:avLst/>
          </a:prstGeom>
        </p:spPr>
      </p:pic>
      <p:pic>
        <p:nvPicPr>
          <p:cNvPr id="2052" name="Picture 4" descr="Email PNG Download, Email Logo, Icon, Email Symbol, @ PNG - Free  Transparent PNG Logos">
            <a:extLst>
              <a:ext uri="{FF2B5EF4-FFF2-40B4-BE49-F238E27FC236}">
                <a16:creationId xmlns:a16="http://schemas.microsoft.com/office/drawing/2014/main" id="{9AA37FF8-4E4A-461E-AC5B-7F162540F1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953004" y="1334458"/>
            <a:ext cx="854612" cy="854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E4C25D4-C882-49B9-B844-B4B922279002}"/>
              </a:ext>
            </a:extLst>
          </p:cNvPr>
          <p:cNvSpPr/>
          <p:nvPr/>
        </p:nvSpPr>
        <p:spPr>
          <a:xfrm>
            <a:off x="7844242" y="1474775"/>
            <a:ext cx="411223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Email alert if infant does not adhere to the allocated feeding regime </a:t>
            </a:r>
          </a:p>
        </p:txBody>
      </p:sp>
      <p:pic>
        <p:nvPicPr>
          <p:cNvPr id="9" name="Picture 6" descr="Free Tick Clipart Black And White, Download Free Tick Clipart Black And  White png images, Free ClipArts on Clipart Library">
            <a:extLst>
              <a:ext uri="{FF2B5EF4-FFF2-40B4-BE49-F238E27FC236}">
                <a16:creationId xmlns:a16="http://schemas.microsoft.com/office/drawing/2014/main" id="{9CA031CC-5DC1-46EB-8426-8CAC5A34C1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821" y="2299765"/>
            <a:ext cx="692978" cy="507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48EC238-F763-4925-AC65-2F5A67A54BC3}"/>
              </a:ext>
            </a:extLst>
          </p:cNvPr>
          <p:cNvSpPr/>
          <p:nvPr/>
        </p:nvSpPr>
        <p:spPr>
          <a:xfrm>
            <a:off x="7844242" y="2332830"/>
            <a:ext cx="2250097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Complete this form </a:t>
            </a:r>
          </a:p>
        </p:txBody>
      </p:sp>
      <p:pic>
        <p:nvPicPr>
          <p:cNvPr id="11" name="Picture 4" descr="Perplexed Female-1636058491 | Free SVG">
            <a:extLst>
              <a:ext uri="{FF2B5EF4-FFF2-40B4-BE49-F238E27FC236}">
                <a16:creationId xmlns:a16="http://schemas.microsoft.com/office/drawing/2014/main" id="{B5A44C35-3F39-4E43-84E1-F38ACDBAA9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1125" y="2750233"/>
            <a:ext cx="671362" cy="1391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116076FC-EC93-4CAA-8D45-09E50F6E9032}"/>
              </a:ext>
            </a:extLst>
          </p:cNvPr>
          <p:cNvSpPr/>
          <p:nvPr/>
        </p:nvSpPr>
        <p:spPr>
          <a:xfrm>
            <a:off x="7844242" y="2960052"/>
            <a:ext cx="385029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Consider if you can make changes in the future that puts the infants needs first, but still enables adherence to the allocated feeding regime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6843B66-6119-11A7-F5C2-DD0FCBD71585}"/>
              </a:ext>
            </a:extLst>
          </p:cNvPr>
          <p:cNvSpPr txBox="1"/>
          <p:nvPr/>
        </p:nvSpPr>
        <p:spPr>
          <a:xfrm>
            <a:off x="1864826" y="146785"/>
            <a:ext cx="9064854" cy="58477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GB" sz="3200" b="1" dirty="0">
                <a:solidFill>
                  <a:srgbClr val="7030A0"/>
                </a:solidFill>
              </a:rPr>
              <a:t>When Infants aren’t Adherent to the Feed Allocation</a:t>
            </a:r>
          </a:p>
        </p:txBody>
      </p:sp>
      <p:pic>
        <p:nvPicPr>
          <p:cNvPr id="14" name="Picture 4" descr="FEED1 Trial (@Feed1Trial) / Twitter">
            <a:extLst>
              <a:ext uri="{FF2B5EF4-FFF2-40B4-BE49-F238E27FC236}">
                <a16:creationId xmlns:a16="http://schemas.microsoft.com/office/drawing/2014/main" id="{6134FCA8-0339-3AE4-DF89-B2FAFBC71F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170" y="67163"/>
            <a:ext cx="807965" cy="807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Red Cross Clip Art at Clker.com - vector clip art online, royalty free &amp;  public domain">
            <a:extLst>
              <a:ext uri="{FF2B5EF4-FFF2-40B4-BE49-F238E27FC236}">
                <a16:creationId xmlns:a16="http://schemas.microsoft.com/office/drawing/2014/main" id="{C2EA5CF9-6115-69BD-DC0A-CDDEFDDC84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9908" y="4451205"/>
            <a:ext cx="453796" cy="453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BFB96558-AEFD-E653-27F1-F094EA3298D2}"/>
              </a:ext>
            </a:extLst>
          </p:cNvPr>
          <p:cNvSpPr/>
          <p:nvPr/>
        </p:nvSpPr>
        <p:spPr>
          <a:xfrm>
            <a:off x="7782487" y="4506063"/>
            <a:ext cx="372257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en-GB" sz="1500" b="1" dirty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remove the infant from the trial </a:t>
            </a:r>
          </a:p>
        </p:txBody>
      </p:sp>
      <p:pic>
        <p:nvPicPr>
          <p:cNvPr id="17" name="Picture 2" descr="Red Cross Clip Art at Clker.com - vector clip art online, royalty free &amp;  public domain">
            <a:extLst>
              <a:ext uri="{FF2B5EF4-FFF2-40B4-BE49-F238E27FC236}">
                <a16:creationId xmlns:a16="http://schemas.microsoft.com/office/drawing/2014/main" id="{7D39341E-0C96-6D04-1074-32193222F1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9908" y="5137238"/>
            <a:ext cx="453796" cy="453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50E7D349-7D2E-36A1-BFAF-E77F17495501}"/>
              </a:ext>
            </a:extLst>
          </p:cNvPr>
          <p:cNvSpPr/>
          <p:nvPr/>
        </p:nvSpPr>
        <p:spPr>
          <a:xfrm>
            <a:off x="7807616" y="5133396"/>
            <a:ext cx="397865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en-GB" sz="1500" b="1" dirty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complete the protocol deviation form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C15B202D-F4DB-2142-7EFE-906F50F38F58}"/>
              </a:ext>
            </a:extLst>
          </p:cNvPr>
          <p:cNvCxnSpPr>
            <a:cxnSpLocks/>
          </p:cNvCxnSpPr>
          <p:nvPr/>
        </p:nvCxnSpPr>
        <p:spPr>
          <a:xfrm flipH="1" flipV="1">
            <a:off x="6721843" y="2259154"/>
            <a:ext cx="498065" cy="232718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2410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Power of Yes | Psychology Today United Kingdom">
            <a:extLst>
              <a:ext uri="{FF2B5EF4-FFF2-40B4-BE49-F238E27FC236}">
                <a16:creationId xmlns:a16="http://schemas.microsoft.com/office/drawing/2014/main" id="{D169C96F-B1EB-72BA-9C6E-0A171FA55F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204" y="1207110"/>
            <a:ext cx="2349305" cy="1230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ow to Say &quot;No&quot; - All Articles - CISO Platform">
            <a:extLst>
              <a:ext uri="{FF2B5EF4-FFF2-40B4-BE49-F238E27FC236}">
                <a16:creationId xmlns:a16="http://schemas.microsoft.com/office/drawing/2014/main" id="{399F165E-419F-DF1F-6C20-BF7CF98B90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4740" y="918738"/>
            <a:ext cx="2747889" cy="1545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7615625-364D-BEC9-6D95-E245AC02F35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200" y="213437"/>
            <a:ext cx="1693143" cy="76312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FF029DE-CD6D-5438-9E7F-B16A1607F690}"/>
              </a:ext>
            </a:extLst>
          </p:cNvPr>
          <p:cNvSpPr txBox="1"/>
          <p:nvPr/>
        </p:nvSpPr>
        <p:spPr>
          <a:xfrm>
            <a:off x="2212593" y="286289"/>
            <a:ext cx="9221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7030A0"/>
                </a:solidFill>
              </a:rPr>
              <a:t>Protocol Deviations in the FEED1 Trial: We Have Two!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ADE445-260B-62FD-C558-682A2D355AE4}"/>
              </a:ext>
            </a:extLst>
          </p:cNvPr>
          <p:cNvSpPr txBox="1"/>
          <p:nvPr/>
        </p:nvSpPr>
        <p:spPr>
          <a:xfrm>
            <a:off x="357952" y="4579721"/>
            <a:ext cx="48934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7030A0"/>
                </a:solidFill>
              </a:rPr>
              <a:t>2. Incorrect intervention </a:t>
            </a:r>
            <a:r>
              <a:rPr lang="en-GB" sz="1600" b="1" u="sng" dirty="0">
                <a:solidFill>
                  <a:srgbClr val="7030A0"/>
                </a:solidFill>
              </a:rPr>
              <a:t>mistakenly</a:t>
            </a:r>
            <a:r>
              <a:rPr lang="en-GB" sz="1600" b="1" dirty="0">
                <a:solidFill>
                  <a:srgbClr val="7030A0"/>
                </a:solidFill>
              </a:rPr>
              <a:t> given to the infant</a:t>
            </a:r>
          </a:p>
          <a:p>
            <a:r>
              <a:rPr lang="en-GB" sz="1600" b="1" dirty="0"/>
              <a:t>Example: </a:t>
            </a:r>
            <a:r>
              <a:rPr lang="en-GB" sz="1600" dirty="0"/>
              <a:t>The infant is randomised to full feeds but </a:t>
            </a:r>
            <a:r>
              <a:rPr lang="en-GB" sz="1600" b="1" u="sng" dirty="0">
                <a:solidFill>
                  <a:srgbClr val="FF0000"/>
                </a:solidFill>
              </a:rPr>
              <a:t>mistakenly</a:t>
            </a:r>
            <a:r>
              <a:rPr lang="en-GB" sz="1600" dirty="0"/>
              <a:t> given gradual milk feeds</a:t>
            </a:r>
          </a:p>
          <a:p>
            <a:endParaRPr lang="en-GB" sz="1600" b="1" dirty="0"/>
          </a:p>
          <a:p>
            <a:r>
              <a:rPr lang="en-GB" sz="1600" b="1" dirty="0"/>
              <a:t>Note: </a:t>
            </a:r>
            <a:r>
              <a:rPr lang="en-GB" sz="1600" dirty="0"/>
              <a:t>This is different to a clinical decision being made to alter the allocated feeding regime</a:t>
            </a:r>
            <a:endParaRPr lang="en-GB" sz="16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EA0F4B-1FA2-6B9A-B5A2-2F0FF232C848}"/>
              </a:ext>
            </a:extLst>
          </p:cNvPr>
          <p:cNvSpPr txBox="1"/>
          <p:nvPr/>
        </p:nvSpPr>
        <p:spPr>
          <a:xfrm>
            <a:off x="357953" y="3429000"/>
            <a:ext cx="48934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1600" b="1" dirty="0">
                <a:solidFill>
                  <a:srgbClr val="7030A0"/>
                </a:solidFill>
              </a:rPr>
              <a:t>Entry of incorrect randomisation data  </a:t>
            </a:r>
          </a:p>
          <a:p>
            <a:r>
              <a:rPr lang="en-GB" sz="1600" b="1" dirty="0"/>
              <a:t>Why? </a:t>
            </a:r>
            <a:r>
              <a:rPr lang="en-GB" sz="1600" dirty="0"/>
              <a:t>This may affect stratification</a:t>
            </a:r>
          </a:p>
          <a:p>
            <a:r>
              <a:rPr lang="en-GB" sz="1600" b="1" dirty="0"/>
              <a:t>Example:  </a:t>
            </a:r>
            <a:r>
              <a:rPr lang="en-GB" sz="1600" dirty="0"/>
              <a:t>Wrong birth weight entered </a:t>
            </a:r>
            <a:endParaRPr lang="en-GB" sz="16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53B8B30-4518-AD9B-DB1D-6E0B9AD5E8ED}"/>
              </a:ext>
            </a:extLst>
          </p:cNvPr>
          <p:cNvSpPr txBox="1"/>
          <p:nvPr/>
        </p:nvSpPr>
        <p:spPr>
          <a:xfrm>
            <a:off x="7079334" y="3429000"/>
            <a:ext cx="48934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7030A0"/>
                </a:solidFill>
              </a:rPr>
              <a:t>Infant is given IV fluids in the full milk feeds group </a:t>
            </a:r>
          </a:p>
          <a:p>
            <a:r>
              <a:rPr lang="en-GB" sz="1600" b="1" dirty="0"/>
              <a:t>What to do: </a:t>
            </a:r>
            <a:r>
              <a:rPr lang="en-GB" sz="1600" dirty="0"/>
              <a:t>complete the clinically appropriate alterations to allocated feeding regime form. </a:t>
            </a:r>
          </a:p>
          <a:p>
            <a:r>
              <a:rPr lang="en-GB" sz="1600" dirty="0"/>
              <a:t>If (e.g.) this is due to hypoglycaemia then also complete this form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002993E-020A-6689-CF34-00C8C3D12D98}"/>
              </a:ext>
            </a:extLst>
          </p:cNvPr>
          <p:cNvSpPr txBox="1"/>
          <p:nvPr/>
        </p:nvSpPr>
        <p:spPr>
          <a:xfrm>
            <a:off x="7090811" y="4886016"/>
            <a:ext cx="47357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7030A0"/>
                </a:solidFill>
              </a:rPr>
              <a:t>Infant is not tolerating feeds </a:t>
            </a:r>
          </a:p>
          <a:p>
            <a:r>
              <a:rPr lang="en-GB" sz="1600" b="1" dirty="0"/>
              <a:t>What to do: </a:t>
            </a:r>
            <a:r>
              <a:rPr lang="en-GB" sz="1600" dirty="0"/>
              <a:t>complete the clinically appropriate alterations to allocated feeding regime form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84DE97B-69BB-BE8C-822B-FF77FCAB69DE}"/>
              </a:ext>
            </a:extLst>
          </p:cNvPr>
          <p:cNvSpPr txBox="1"/>
          <p:nvPr/>
        </p:nvSpPr>
        <p:spPr>
          <a:xfrm>
            <a:off x="7090811" y="5965238"/>
            <a:ext cx="4881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7030A0"/>
                </a:solidFill>
              </a:rPr>
              <a:t>Infant is transferred to another hospital </a:t>
            </a:r>
          </a:p>
          <a:p>
            <a:r>
              <a:rPr lang="en-GB" sz="1600" b="1" dirty="0"/>
              <a:t>What to do: </a:t>
            </a:r>
            <a:r>
              <a:rPr lang="en-GB" sz="1600" dirty="0"/>
              <a:t>complete the infant transfer pack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6DF3ABF-6B4C-D678-AA6C-64057D53F726}"/>
              </a:ext>
            </a:extLst>
          </p:cNvPr>
          <p:cNvSpPr txBox="1"/>
          <p:nvPr/>
        </p:nvSpPr>
        <p:spPr>
          <a:xfrm>
            <a:off x="574832" y="2594511"/>
            <a:ext cx="44597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7030A0"/>
                </a:solidFill>
              </a:rPr>
              <a:t>We only have TWO! Nothing else goes in this form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64AC00A-FA35-0A38-9F34-EDBF82A02168}"/>
              </a:ext>
            </a:extLst>
          </p:cNvPr>
          <p:cNvSpPr txBox="1"/>
          <p:nvPr/>
        </p:nvSpPr>
        <p:spPr>
          <a:xfrm>
            <a:off x="8611737" y="2594381"/>
            <a:ext cx="168084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rgbClr val="7030A0"/>
                </a:solidFill>
              </a:rPr>
              <a:t>Anything else!</a:t>
            </a:r>
          </a:p>
          <a:p>
            <a:pPr algn="ctr"/>
            <a:r>
              <a:rPr lang="en-GB" sz="1400" b="1" i="1" dirty="0">
                <a:solidFill>
                  <a:srgbClr val="7030A0"/>
                </a:solidFill>
              </a:rPr>
              <a:t>(examples below)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1395509-E1F9-83A1-7FE5-6F7A54A736D1}"/>
              </a:ext>
            </a:extLst>
          </p:cNvPr>
          <p:cNvCxnSpPr/>
          <p:nvPr/>
        </p:nvCxnSpPr>
        <p:spPr>
          <a:xfrm>
            <a:off x="6082352" y="1215537"/>
            <a:ext cx="0" cy="5334476"/>
          </a:xfrm>
          <a:prstGeom prst="line">
            <a:avLst/>
          </a:prstGeom>
          <a:ln w="825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3371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3175F877-C600-4F5B-A5D7-7A9857B63F81}"/>
              </a:ext>
            </a:extLst>
          </p:cNvPr>
          <p:cNvSpPr txBox="1">
            <a:spLocks/>
          </p:cNvSpPr>
          <p:nvPr/>
        </p:nvSpPr>
        <p:spPr>
          <a:xfrm>
            <a:off x="1182921" y="2752397"/>
            <a:ext cx="3985800" cy="47236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en-US" sz="1400" b="1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335D44-2979-4FB9-AE61-4A34A891D9AD}"/>
              </a:ext>
            </a:extLst>
          </p:cNvPr>
          <p:cNvSpPr txBox="1"/>
          <p:nvPr/>
        </p:nvSpPr>
        <p:spPr>
          <a:xfrm>
            <a:off x="3752147" y="1871799"/>
            <a:ext cx="368562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Start IV fluid whilst waiting randomisation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709B188-24C8-4FF9-BD8A-BE4349159244}"/>
              </a:ext>
            </a:extLst>
          </p:cNvPr>
          <p:cNvSpPr txBox="1"/>
          <p:nvPr/>
        </p:nvSpPr>
        <p:spPr>
          <a:xfrm>
            <a:off x="153489" y="2889078"/>
            <a:ext cx="282160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500" b="1" dirty="0">
                <a:latin typeface="Arial" panose="020B0604020202020204" pitchFamily="34" charset="0"/>
                <a:cs typeface="Arial" panose="020B0604020202020204" pitchFamily="34" charset="0"/>
              </a:rPr>
              <a:t>Randomised to full milk arm: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DFC217B-4624-483C-8980-FD4C1E106DBD}"/>
              </a:ext>
            </a:extLst>
          </p:cNvPr>
          <p:cNvSpPr txBox="1"/>
          <p:nvPr/>
        </p:nvSpPr>
        <p:spPr>
          <a:xfrm>
            <a:off x="628168" y="1783860"/>
            <a:ext cx="2012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500" b="1" dirty="0">
                <a:latin typeface="Arial" panose="020B0604020202020204" pitchFamily="34" charset="0"/>
                <a:cs typeface="Arial" panose="020B0604020202020204" pitchFamily="34" charset="0"/>
              </a:rPr>
              <a:t>Pre-Randomisation</a:t>
            </a:r>
            <a:r>
              <a:rPr lang="en-GB" b="1" dirty="0"/>
              <a:t>: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E47AC23-063D-4176-904F-CBD34CF3E5F5}"/>
              </a:ext>
            </a:extLst>
          </p:cNvPr>
          <p:cNvSpPr txBox="1"/>
          <p:nvPr/>
        </p:nvSpPr>
        <p:spPr>
          <a:xfrm>
            <a:off x="3749126" y="2776804"/>
            <a:ext cx="6960560" cy="286232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GB" sz="1500" dirty="0">
                <a:latin typeface="Arial"/>
                <a:cs typeface="Arial"/>
              </a:rPr>
              <a:t>You can give first full milk feed quickly</a:t>
            </a:r>
          </a:p>
          <a:p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Give IV fluids to stabilise blood glucose, then try partial enteral feeds, gradually </a:t>
            </a:r>
          </a:p>
          <a:p>
            <a:r>
              <a:rPr lang="en-GB" sz="1500" dirty="0">
                <a:latin typeface="Arial"/>
                <a:cs typeface="Arial"/>
              </a:rPr>
              <a:t>building up to full feed over the next few days 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Try larger volumes of feeds (if tolerated)</a:t>
            </a:r>
          </a:p>
          <a:p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500" dirty="0">
                <a:latin typeface="Arial"/>
                <a:cs typeface="Arial"/>
              </a:rPr>
              <a:t>Try more frequent feeds (e.g. hourly) 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Get baby on full milk, safely, as soon as possible</a:t>
            </a:r>
          </a:p>
          <a:p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4" name="Picture 4" descr="Free Red Check Mark Transparent, Download Free Red Check Mark Transparent  png images, Free ClipArts on Clipart Library">
            <a:extLst>
              <a:ext uri="{FF2B5EF4-FFF2-40B4-BE49-F238E27FC236}">
                <a16:creationId xmlns:a16="http://schemas.microsoft.com/office/drawing/2014/main" id="{25856E2C-4B47-4D6F-A93E-D0893BD3FC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2436" y="1776444"/>
            <a:ext cx="453796" cy="472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4" descr="Free Red Check Mark Transparent, Download Free Red Check Mark Transparent  png images, Free ClipArts on Clipart Library">
            <a:extLst>
              <a:ext uri="{FF2B5EF4-FFF2-40B4-BE49-F238E27FC236}">
                <a16:creationId xmlns:a16="http://schemas.microsoft.com/office/drawing/2014/main" id="{8FE3DDF5-7CCD-4DD6-9C7E-3D96926C26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821" y="2781881"/>
            <a:ext cx="372579" cy="387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4" descr="Free Red Check Mark Transparent, Download Free Red Check Mark Transparent  png images, Free ClipArts on Clipart Library">
            <a:extLst>
              <a:ext uri="{FF2B5EF4-FFF2-40B4-BE49-F238E27FC236}">
                <a16:creationId xmlns:a16="http://schemas.microsoft.com/office/drawing/2014/main" id="{575666FD-DFB2-4706-873D-B7CFF637E0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044" y="3298386"/>
            <a:ext cx="372579" cy="462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4" descr="Free Red Check Mark Transparent, Download Free Red Check Mark Transparent  png images, Free ClipArts on Clipart Library">
            <a:extLst>
              <a:ext uri="{FF2B5EF4-FFF2-40B4-BE49-F238E27FC236}">
                <a16:creationId xmlns:a16="http://schemas.microsoft.com/office/drawing/2014/main" id="{16263B1B-0D6A-4E3B-8164-2C11036BD3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468" y="3869063"/>
            <a:ext cx="372579" cy="387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4" descr="Free Red Check Mark Transparent, Download Free Red Check Mark Transparent  png images, Free ClipArts on Clipart Library">
            <a:extLst>
              <a:ext uri="{FF2B5EF4-FFF2-40B4-BE49-F238E27FC236}">
                <a16:creationId xmlns:a16="http://schemas.microsoft.com/office/drawing/2014/main" id="{46F06D5D-2B57-46F8-A046-716DADA869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0193" y="4337317"/>
            <a:ext cx="372579" cy="387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4" descr="Free Red Check Mark Transparent, Download Free Red Check Mark Transparent  png images, Free ClipArts on Clipart Library">
            <a:extLst>
              <a:ext uri="{FF2B5EF4-FFF2-40B4-BE49-F238E27FC236}">
                <a16:creationId xmlns:a16="http://schemas.microsoft.com/office/drawing/2014/main" id="{542E81FD-3B78-4191-A249-4A97CB0920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7210" y="4814642"/>
            <a:ext cx="372579" cy="387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Cute Cartoon Doubt Blood Drop Character With Glucometer Diabetic Glucose  Measuring Device With Border Indication Sugar Level Vector High Glucose  Diabetes Risk Illustration Stock Illustration - Download Image Now - iStock">
            <a:extLst>
              <a:ext uri="{FF2B5EF4-FFF2-40B4-BE49-F238E27FC236}">
                <a16:creationId xmlns:a16="http://schemas.microsoft.com/office/drawing/2014/main" id="{CE478CB4-1CCE-4B45-8BD9-6AF5F6185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0865" y="191195"/>
            <a:ext cx="3421935" cy="2279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A2446A36-9AD1-F230-0E54-C2205B992F80}"/>
              </a:ext>
            </a:extLst>
          </p:cNvPr>
          <p:cNvSpPr txBox="1"/>
          <p:nvPr/>
        </p:nvSpPr>
        <p:spPr>
          <a:xfrm>
            <a:off x="3569972" y="271975"/>
            <a:ext cx="45612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7030A0"/>
                </a:solidFill>
              </a:rPr>
              <a:t>Managing Hypoglycaemia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1D37F44-9C0B-8295-7DA0-52B26C8AD79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200" y="213437"/>
            <a:ext cx="1693143" cy="76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316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C7F406D-E3D8-A890-A7B3-3AEC1436E74C}"/>
              </a:ext>
            </a:extLst>
          </p:cNvPr>
          <p:cNvSpPr txBox="1"/>
          <p:nvPr/>
        </p:nvSpPr>
        <p:spPr>
          <a:xfrm>
            <a:off x="7534953" y="1235319"/>
            <a:ext cx="4408518" cy="28891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b="1" dirty="0">
                <a:latin typeface="+mj-lt"/>
                <a:ea typeface="+mj-ea"/>
                <a:cs typeface="+mj-cs"/>
              </a:rPr>
              <a:t>How do you manage hypoglycemia? </a:t>
            </a:r>
          </a:p>
        </p:txBody>
      </p:sp>
      <p:sp>
        <p:nvSpPr>
          <p:cNvPr id="2055" name="Freeform: Shape 2054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050" name="Picture 2" descr="242 Female Doctor Thinking Illustrations &amp; Clip Art - iStock">
            <a:extLst>
              <a:ext uri="{FF2B5EF4-FFF2-40B4-BE49-F238E27FC236}">
                <a16:creationId xmlns:a16="http://schemas.microsoft.com/office/drawing/2014/main" id="{C26AA758-53EF-FCAF-F627-4F122C31411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2425"/>
          <a:stretch/>
        </p:blipFill>
        <p:spPr bwMode="auto"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7F5FBB2-1F22-9BDC-7F56-456E33E35F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065" y="5896784"/>
            <a:ext cx="1693143" cy="76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685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84553DB-0318-4E61-B431-77A31B01766B}"/>
              </a:ext>
            </a:extLst>
          </p:cNvPr>
          <p:cNvGrpSpPr/>
          <p:nvPr/>
        </p:nvGrpSpPr>
        <p:grpSpPr>
          <a:xfrm>
            <a:off x="2470760" y="1984929"/>
            <a:ext cx="6387778" cy="2461053"/>
            <a:chOff x="304895" y="3042525"/>
            <a:chExt cx="6387778" cy="2461053"/>
          </a:xfrm>
        </p:grpSpPr>
        <p:pic>
          <p:nvPicPr>
            <p:cNvPr id="7" name="Picture 6" descr="Free Tick Clipart Black And White, Download Free Tick Clipart Black And  White png images, Free ClipArts on Clipart Library">
              <a:extLst>
                <a:ext uri="{FF2B5EF4-FFF2-40B4-BE49-F238E27FC236}">
                  <a16:creationId xmlns:a16="http://schemas.microsoft.com/office/drawing/2014/main" id="{CD347759-9C9A-4A6F-BA01-7417C29DF11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95" y="4334023"/>
              <a:ext cx="692978" cy="5078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40C8B32-8D72-45A3-B764-EC6A21F045CA}"/>
                </a:ext>
              </a:extLst>
            </p:cNvPr>
            <p:cNvSpPr/>
            <p:nvPr/>
          </p:nvSpPr>
          <p:spPr>
            <a:xfrm>
              <a:off x="972706" y="3115965"/>
              <a:ext cx="3286594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500" dirty="0">
                  <a:latin typeface="Arial" panose="020B0604020202020204" pitchFamily="34" charset="0"/>
                  <a:cs typeface="Arial" panose="020B0604020202020204" pitchFamily="34" charset="0"/>
                </a:rPr>
                <a:t>Continue feeds – babies vomit!!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1BAE35D-68A8-4E86-A9CF-9C244A7780DB}"/>
                </a:ext>
              </a:extLst>
            </p:cNvPr>
            <p:cNvSpPr/>
            <p:nvPr/>
          </p:nvSpPr>
          <p:spPr>
            <a:xfrm>
              <a:off x="997872" y="3739338"/>
              <a:ext cx="5694801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500" dirty="0">
                  <a:latin typeface="Arial" panose="020B0604020202020204" pitchFamily="34" charset="0"/>
                  <a:cs typeface="Arial" panose="020B0604020202020204" pitchFamily="34" charset="0"/>
                </a:rPr>
                <a:t>Reduce total feeds volume if blood glucose not a concern and gradually increase volumes again to full requirements 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8BDD803-AF2D-49A0-BF50-3CC39C639699}"/>
                </a:ext>
              </a:extLst>
            </p:cNvPr>
            <p:cNvSpPr/>
            <p:nvPr/>
          </p:nvSpPr>
          <p:spPr>
            <a:xfrm>
              <a:off x="972706" y="4454113"/>
              <a:ext cx="4019925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500" dirty="0">
                  <a:latin typeface="Arial" panose="020B0604020202020204" pitchFamily="34" charset="0"/>
                  <a:cs typeface="Arial" panose="020B0604020202020204" pitchFamily="34" charset="0"/>
                </a:rPr>
                <a:t>Smaller volume, frequent feeds (e.g. hourly)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A09DEE4-B8DD-47E9-9DA2-A96CF171F0B3}"/>
                </a:ext>
              </a:extLst>
            </p:cNvPr>
            <p:cNvSpPr/>
            <p:nvPr/>
          </p:nvSpPr>
          <p:spPr>
            <a:xfrm>
              <a:off x="997873" y="5108324"/>
              <a:ext cx="5540316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500" dirty="0">
                  <a:latin typeface="Arial" panose="020B0604020202020204" pitchFamily="34" charset="0"/>
                  <a:cs typeface="Arial" panose="020B0604020202020204" pitchFamily="34" charset="0"/>
                </a:rPr>
                <a:t>Halve IV fluids and build back up to full feeds over 2-3 feeds</a:t>
              </a:r>
            </a:p>
          </p:txBody>
        </p:sp>
        <p:pic>
          <p:nvPicPr>
            <p:cNvPr id="12" name="Picture 11" descr="Free Tick Clipart Black And White, Download Free Tick Clipart Black And  White png images, Free ClipArts on Clipart Library">
              <a:extLst>
                <a:ext uri="{FF2B5EF4-FFF2-40B4-BE49-F238E27FC236}">
                  <a16:creationId xmlns:a16="http://schemas.microsoft.com/office/drawing/2014/main" id="{D513DF85-F8A5-4E02-852C-3BC1D925F06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95" y="3750570"/>
              <a:ext cx="692978" cy="5078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12" descr="Free Tick Clipart Black And White, Download Free Tick Clipart Black And  White png images, Free ClipArts on Clipart Library">
              <a:extLst>
                <a:ext uri="{FF2B5EF4-FFF2-40B4-BE49-F238E27FC236}">
                  <a16:creationId xmlns:a16="http://schemas.microsoft.com/office/drawing/2014/main" id="{FC26286C-7337-463A-B2E0-AE848764D0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95" y="3042525"/>
              <a:ext cx="692978" cy="5078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13" descr="Free Tick Clipart Black And White, Download Free Tick Clipart Black And  White png images, Free ClipArts on Clipart Library">
              <a:extLst>
                <a:ext uri="{FF2B5EF4-FFF2-40B4-BE49-F238E27FC236}">
                  <a16:creationId xmlns:a16="http://schemas.microsoft.com/office/drawing/2014/main" id="{57098B5A-B2D7-4CE2-A243-B9C3B705FBA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7301" y="4995747"/>
              <a:ext cx="692978" cy="5078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28" name="Picture 4" descr="125 Baby Puke Illustrations &amp; Clip Art - iStock">
            <a:extLst>
              <a:ext uri="{FF2B5EF4-FFF2-40B4-BE49-F238E27FC236}">
                <a16:creationId xmlns:a16="http://schemas.microsoft.com/office/drawing/2014/main" id="{1567228A-0C17-45AB-85E3-B5BFA42C5D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6955" y="489535"/>
            <a:ext cx="2593075" cy="2038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3053FF9-9BB9-0EB9-E670-97FDB3ACE068}"/>
              </a:ext>
            </a:extLst>
          </p:cNvPr>
          <p:cNvSpPr txBox="1"/>
          <p:nvPr/>
        </p:nvSpPr>
        <p:spPr>
          <a:xfrm>
            <a:off x="3559780" y="305253"/>
            <a:ext cx="4807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7030A0"/>
                </a:solidFill>
              </a:rPr>
              <a:t>Managing Feed Intolerance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236E0B9-50D5-34E4-5601-06FD2F20906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200" y="213437"/>
            <a:ext cx="1693143" cy="76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549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C7F406D-E3D8-A890-A7B3-3AEC1436E74C}"/>
              </a:ext>
            </a:extLst>
          </p:cNvPr>
          <p:cNvSpPr txBox="1"/>
          <p:nvPr/>
        </p:nvSpPr>
        <p:spPr>
          <a:xfrm>
            <a:off x="7534953" y="1235319"/>
            <a:ext cx="4408518" cy="28891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b="1" dirty="0">
                <a:latin typeface="+mj-lt"/>
                <a:ea typeface="+mj-ea"/>
                <a:cs typeface="+mj-cs"/>
              </a:rPr>
              <a:t>How do you manage feed intolerance? </a:t>
            </a:r>
          </a:p>
        </p:txBody>
      </p:sp>
      <p:sp>
        <p:nvSpPr>
          <p:cNvPr id="2055" name="Freeform: Shape 2054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050" name="Picture 2" descr="242 Female Doctor Thinking Illustrations &amp; Clip Art - iStock">
            <a:extLst>
              <a:ext uri="{FF2B5EF4-FFF2-40B4-BE49-F238E27FC236}">
                <a16:creationId xmlns:a16="http://schemas.microsoft.com/office/drawing/2014/main" id="{C26AA758-53EF-FCAF-F627-4F122C31411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2425"/>
          <a:stretch/>
        </p:blipFill>
        <p:spPr bwMode="auto"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7F5FBB2-1F22-9BDC-7F56-456E33E35F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065" y="5896784"/>
            <a:ext cx="1693143" cy="76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9341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3B70068B1E58428D00F188DA214D2E" ma:contentTypeVersion="11" ma:contentTypeDescription="Create a new document." ma:contentTypeScope="" ma:versionID="60af0246599e7d6654b4c41e8e9e203a">
  <xsd:schema xmlns:xsd="http://www.w3.org/2001/XMLSchema" xmlns:xs="http://www.w3.org/2001/XMLSchema" xmlns:p="http://schemas.microsoft.com/office/2006/metadata/properties" xmlns:ns2="414ac9d3-8dff-4401-8802-bf1340948938" xmlns:ns3="ae79cac3-9653-4420-8e56-4a35c38c7e0d" targetNamespace="http://schemas.microsoft.com/office/2006/metadata/properties" ma:root="true" ma:fieldsID="01bede2122b3c3f5ed63bbcd2ce1a43e" ns2:_="" ns3:_="">
    <xsd:import namespace="414ac9d3-8dff-4401-8802-bf1340948938"/>
    <xsd:import namespace="ae79cac3-9653-4420-8e56-4a35c38c7e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4ac9d3-8dff-4401-8802-bf13409489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79cac3-9653-4420-8e56-4a35c38c7e0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097E0B-9185-4AB6-9A35-D0321FCE7E8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54E050-E43F-420E-94E4-152BD2C7028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82FB18B-07BD-4A0B-BFA6-9CE8E67F30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14ac9d3-8dff-4401-8802-bf1340948938"/>
    <ds:schemaRef ds:uri="ae79cac3-9653-4420-8e56-4a35c38c7e0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836</Words>
  <Application>Microsoft Office PowerPoint</Application>
  <PresentationFormat>Widescreen</PresentationFormat>
  <Paragraphs>117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Sophie Hall</dc:creator>
  <cp:lastModifiedBy>Sophie Hall</cp:lastModifiedBy>
  <cp:revision>69</cp:revision>
  <dcterms:created xsi:type="dcterms:W3CDTF">2022-01-11T17:44:12Z</dcterms:created>
  <dcterms:modified xsi:type="dcterms:W3CDTF">2022-11-11T11:05:37Z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0x0101001D3B70068B1E58428D00F188DA214D2E</vt:lpwstr>
  </property>
</Properties>
</file>