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5C920-EC24-4426-85D4-E7AEF8FDC5B5}" v="4" dt="2022-11-11T11:05:2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023" autoAdjust="0"/>
  </p:normalViewPr>
  <p:slideViewPr>
    <p:cSldViewPr snapToGrid="0">
      <p:cViewPr varScale="1">
        <p:scale>
          <a:sx n="61" d="100"/>
          <a:sy n="61" d="100"/>
        </p:scale>
        <p:origin x="10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Hall (staff)" userId="S::sophie.hall@nottingham.ac.uk::3c56f0f3-a806-483a-a661-47e506d7a747" providerId="AD" clId="Web-{2455C920-EC24-4426-85D4-E7AEF8FDC5B5}"/>
    <pc:docChg chg="modSld">
      <pc:chgData name="Sophie Hall (staff)" userId="S::sophie.hall@nottingham.ac.uk::3c56f0f3-a806-483a-a661-47e506d7a747" providerId="AD" clId="Web-{2455C920-EC24-4426-85D4-E7AEF8FDC5B5}" dt="2022-11-11T11:05:22.887" v="2"/>
      <pc:docMkLst>
        <pc:docMk/>
      </pc:docMkLst>
      <pc:sldChg chg="delSp modSp">
        <pc:chgData name="Sophie Hall (staff)" userId="S::sophie.hall@nottingham.ac.uk::3c56f0f3-a806-483a-a661-47e506d7a747" providerId="AD" clId="Web-{2455C920-EC24-4426-85D4-E7AEF8FDC5B5}" dt="2022-11-11T11:05:22.887" v="2"/>
        <pc:sldMkLst>
          <pc:docMk/>
          <pc:sldMk cId="1210119842" sldId="259"/>
        </pc:sldMkLst>
        <pc:spChg chg="del mod">
          <ac:chgData name="Sophie Hall (staff)" userId="S::sophie.hall@nottingham.ac.uk::3c56f0f3-a806-483a-a661-47e506d7a747" providerId="AD" clId="Web-{2455C920-EC24-4426-85D4-E7AEF8FDC5B5}" dt="2022-11-11T11:05:22.887" v="2"/>
          <ac:spMkLst>
            <pc:docMk/>
            <pc:sldMk cId="1210119842" sldId="259"/>
            <ac:spMk id="3" creationId="{1B6A8DE3-4B5E-4EF3-ADC8-0939CCF76D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41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8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4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D5F4-F99A-416F-BEF6-4A1B8BC4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0B75F-35C6-4612-AAC2-D70D80751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F9B2C-47AD-4893-8487-5711DFBC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4F8B-66E8-4117-9DA4-8C9BAC1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60F2-9CFA-4A22-ACDA-1980977F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52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2B4-E353-4F8D-B1C0-86A86512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BB8E-A2EC-474C-8F48-7F6A8CB3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A244-A194-4502-88D8-0035F282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A3A3-BF31-467F-8521-7E04553B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7A1C-EF0E-46A3-8EC6-FF1CAAEF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762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348B-ADB4-4B84-9D8B-2C7A5746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3FBDF-175A-407D-8E4D-EC4F6DC8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2F2BB-0DB5-4986-A3C4-6CFDFCAB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88363-4041-416C-B8B2-2DD05222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8708-C383-43F3-B75B-34300911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549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05ED-33AE-4E3B-959C-79C59C2F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F9DF3-70CB-4269-89BA-53D32151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F2A81-EC1F-4EDD-BB24-671BC6F77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BA142-51E1-4C20-BAD0-CCED8550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22695-5E20-4692-A81D-F29049F6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FBC08-C152-4E8E-9C83-61E7770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161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1A99-456B-47E8-B1A8-80A7C0560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A0733-EEDD-4B15-A50F-810FA4009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DD3E7-D682-473B-A845-DB29F9F02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D348A-127E-45CD-96B7-A806C9F0C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CB1E5-1D92-495C-A7CF-99C0CE37A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819EC-20F6-4448-AB63-1906CD2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990E0-4D29-45BB-BF05-F7924D13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63AAC-49F4-4DEC-BD66-C1D787B4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344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4DD8-1A8E-4DAE-9E4D-ED3D2306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826C8-15EC-4E90-98DC-0660576B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32AE8-223A-4F81-A521-B1F16AE3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5E047-D043-45BF-B910-1D8423E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98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4FB56A-42E8-4295-BCED-1F47A76D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F4E2D-1CE8-4B05-9799-B6594142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79747-ACA8-4ED3-8B9D-1B9E1092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6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F8F9-B409-488A-98E9-970D5F0C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BFFF-D48B-4AE4-8292-49C5057A6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77924-1AD9-425D-887F-E97401F4B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94047-A9BA-44A5-ABF7-C8F8EF88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24EDE-AD03-421F-8C63-0A16ED3D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F01F-1AFC-49A0-A96F-55D6B3A9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74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231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0926-341D-4008-9680-9D6B48C1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C0384-0731-4C6F-9679-7DD9507CA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F106D-A69E-415D-A299-7C4C399A5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6EAEB-FED6-4CD8-AA08-93ACBAF9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AEE46-57AF-40BE-8290-261A3508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4B406-1EE9-4CDC-B2B9-61CB1779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70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8DAF3-66F3-4C26-AF80-E9A06FEC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22EFC-7DE5-4033-99C8-D44368969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71B5C-8A31-4344-9522-3E2430E3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46F2-2828-4FD3-9786-4CAECEED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3DB9A-5B1E-4390-B30F-33217380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576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4A2CF-338D-499A-88E5-083E23810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480D1-C892-4088-8B60-BDF170FA4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9EA25-041E-48FD-B134-D45A55D6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E49A-9643-4D96-8593-5F19FD1B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35E9C-8594-478C-95A4-2F95F1F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3135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1689-B638-45F3-9040-C616D2C5C4BF}" type="datetimeFigureOut">
              <a:rPr lang="en-GB"/>
              <a:pPr>
                <a:defRPr/>
              </a:pPr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6F0C-F297-4C46-8F68-04C6FEE80E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4" y="5990601"/>
            <a:ext cx="2080611" cy="7314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637" y="6027046"/>
            <a:ext cx="2669764" cy="63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2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99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48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4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85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39927-4156-44AD-AFEB-86D240376C78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AAA3-0CD8-4AD3-B155-295E50F1B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5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84410-C5E4-46C1-8049-AA7C57D5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427BF-6B12-4C80-A151-8EBF1255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5CAA0-F78A-4C44-A175-ACB3EEF25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65E71-8170-430A-A085-4ABD77EB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6232-EAA9-4D02-B98D-240A2CB5F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795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87A967-EDA0-4671-903E-ED9537AB4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44" y="3003250"/>
            <a:ext cx="6579910" cy="296096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6242B3-350C-4D74-95EB-A26205DFE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595937" cy="485236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5200" dirty="0">
                <a:solidFill>
                  <a:srgbClr val="FFFFFF"/>
                </a:solidFill>
              </a:rPr>
              <a:t>2-year Follow-up</a:t>
            </a:r>
          </a:p>
        </p:txBody>
      </p:sp>
    </p:spTree>
    <p:extLst>
      <p:ext uri="{BB962C8B-B14F-4D97-AF65-F5344CB8AC3E}">
        <p14:creationId xmlns:p14="http://schemas.microsoft.com/office/powerpoint/2010/main" val="1210119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Classifying outcome for non-responders/missing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Classify outcome in a Blinded Endpoint Review Committee (BERC)</a:t>
            </a:r>
          </a:p>
          <a:p>
            <a:pPr marL="623888" indent="-36036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2 professionals with expertise in outcome assessment each independently review the available data for each child and classify outcome.</a:t>
            </a:r>
          </a:p>
          <a:p>
            <a:pPr marL="623888" indent="-36036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2 reviewers then compare reviews and determine whether there is agreement </a:t>
            </a:r>
          </a:p>
          <a:p>
            <a:pPr marL="623888" indent="-36036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if agreement is reached, the case is complete</a:t>
            </a:r>
          </a:p>
          <a:p>
            <a:pPr marL="623888" indent="-36036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if agreement cannot be reached, the case will be referred to a third reviewer who will classify outcome</a:t>
            </a:r>
          </a:p>
          <a:p>
            <a:pPr marL="623888" indent="-36036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Some cases may not be classified if there is substantial missing routine data</a:t>
            </a:r>
          </a:p>
          <a:p>
            <a:pPr marL="0" indent="0">
              <a:spcBef>
                <a:spcPts val="600"/>
              </a:spcBef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6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795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87A967-EDA0-4671-903E-ED9537AB4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44" y="3003250"/>
            <a:ext cx="6579910" cy="296096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6242B3-350C-4D74-95EB-A26205DFE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595937" cy="485236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5200" dirty="0">
                <a:solidFill>
                  <a:srgbClr val="FFFFFF"/>
                </a:solidFill>
              </a:rPr>
              <a:t>2-year Follow-up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6A8DE3-4B5E-4EF3-ADC8-0939CCF76D70}"/>
              </a:ext>
            </a:extLst>
          </p:cNvPr>
          <p:cNvSpPr txBox="1"/>
          <p:nvPr/>
        </p:nvSpPr>
        <p:spPr>
          <a:xfrm>
            <a:off x="2505576" y="917725"/>
            <a:ext cx="2514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prstClr val="white"/>
                </a:solidFill>
                <a:latin typeface="Calibri" panose="020F0502020204030204"/>
              </a:rPr>
              <a:t>Questions?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1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2 year follow-up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Neurodevelopmental assessments at 2 years of age are frequently carried out for clinical &amp; research purposes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at 2 years has greater predictive validity for longer term outcome 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7030A0"/>
              </a:buClr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component of neonatal care considered important by families &amp; professionals</a:t>
            </a:r>
          </a:p>
          <a:p>
            <a:pPr marL="342900" indent="-342900">
              <a:spcBef>
                <a:spcPts val="600"/>
              </a:spcBef>
              <a:buClr>
                <a:srgbClr val="7030A0"/>
              </a:buClr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outcomes in neonatology include*:</a:t>
            </a:r>
          </a:p>
          <a:p>
            <a:pPr marL="715963" indent="-35401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cognitive ability</a:t>
            </a:r>
          </a:p>
          <a:p>
            <a:pPr marL="715963" indent="-35401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gross motor ability</a:t>
            </a:r>
          </a:p>
          <a:p>
            <a:pPr marL="715963" indent="-35401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impairment or blindness</a:t>
            </a:r>
          </a:p>
          <a:p>
            <a:pPr marL="715963" indent="-354013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 impairment or deafness</a:t>
            </a:r>
          </a:p>
          <a:p>
            <a:pPr marL="342900" indent="-342900">
              <a:spcBef>
                <a:spcPts val="600"/>
              </a:spcBef>
              <a:buClr>
                <a:srgbClr val="7030A0"/>
              </a:buClr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 combined into a composite neurodevelopmental outcome at 2 years of age</a:t>
            </a:r>
          </a:p>
          <a:p>
            <a:pPr marL="715963" lvl="1" indent="-354013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Frequently used a outcome in perinatal trials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84282" y="6547449"/>
            <a:ext cx="2165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Webbe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 ADCFN 2020)</a:t>
            </a:r>
            <a:endParaRPr lang="en-GB" sz="1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2 year follow-up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</a:pPr>
            <a:r>
              <a:rPr lang="en-GB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SIFT: </a:t>
            </a: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Speed of Increasing Milk Feeds Trial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2,804 infants born very preterm (&lt;32 weeks of gestation) 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Investigated two different rates of increasing milk feeds (faster increment vs. slower increment) 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evidence of a difference in survival without moderate or severe neurodevelopmental disability at 24-months corrected age 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 of increased risk of gross motor impairment at 24-months corrected age among the faster fed infants compared those who were fed slower</a:t>
            </a:r>
          </a:p>
          <a:p>
            <a:pPr marL="285750" indent="-285750"/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7030A0"/>
              </a:buClr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FEED1: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Long term follow up to establish whether full milk feeds from day 1 is associated with survival and adverse neurodevelopmental outcomes at 24-months corrected age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Using same composite neurodevelopmental outcome as SIFT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 onto BAPM’s criteria for c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lassification of health status at 2 years as a perinatal outcome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09494" y="6547449"/>
            <a:ext cx="3148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(*Dorling et al. NEJM 2019; **BAPM 2008)</a:t>
            </a:r>
            <a:endParaRPr lang="en-GB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5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FEED1: Outcomes at 2 years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Outcomes assessed at 24 months using a single parent-completed questionnaire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Includes both neurodevelopmental outcomes and health economics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Main 2-year outcome: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Survival without moderate or severe neurodevelopmental disability at 24m corrected age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Moderate or severe neurodevelopmental disability defined as any one or more of: 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 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 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 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 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gross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084282" y="6547449"/>
            <a:ext cx="2165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(*Dorling et al. NEJM 2019)</a:t>
            </a:r>
            <a:endParaRPr lang="en-GB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8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Assessing</a:t>
            </a:r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and language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Parent Report of Children’s Abilities-Revised (PARCA-R):</a:t>
            </a:r>
          </a:p>
          <a:p>
            <a:pPr marL="630238" lvl="1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Brief parent-completed questionnaire</a:t>
            </a:r>
          </a:p>
          <a:p>
            <a:pPr marL="630238" lvl="1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Assesses children’s cognitive &amp; language development at 23½ to 27½ months of age</a:t>
            </a:r>
          </a:p>
          <a:p>
            <a:pPr marL="630238" lvl="1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Recommended by NICE for developmental follow-up of preterm-born children (NG-72)</a:t>
            </a:r>
          </a:p>
          <a:p>
            <a:pPr marL="630238" lvl="1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 resources are available commercially from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www.parca-r.info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9163" y="6547449"/>
            <a:ext cx="364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(*Johnson et al. Lancet Child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Heath 2019)</a:t>
            </a:r>
            <a:endParaRPr lang="en-GB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690" t="45100" r="18482" b="15032"/>
          <a:stretch/>
        </p:blipFill>
        <p:spPr>
          <a:xfrm>
            <a:off x="1321196" y="3365459"/>
            <a:ext cx="7486375" cy="3181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9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Assessing cognitive and language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352362" cy="5313872"/>
          </a:xfrm>
        </p:spPr>
        <p:txBody>
          <a:bodyPr>
            <a:noAutofit/>
          </a:bodyPr>
          <a:lstStyle/>
          <a:p>
            <a:pPr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PARCA-R is an age-standardised, norm-referenced assessment* </a:t>
            </a:r>
          </a:p>
          <a:p>
            <a:pPr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Produces standard scores similar to other IQ/developmental tests</a:t>
            </a:r>
          </a:p>
          <a:p>
            <a:pPr marL="630238" lvl="1" indent="-3635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Raw scores are converted to standard scores (normative mean 100; SD 15)</a:t>
            </a:r>
          </a:p>
          <a:p>
            <a:pPr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Excellent psychometric properties:</a:t>
            </a:r>
          </a:p>
          <a:p>
            <a:pPr marL="630238" lvl="1" indent="-363538"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Norms are representative of the UK general population</a:t>
            </a:r>
          </a:p>
          <a:p>
            <a:pPr marL="630238" lvl="1" indent="-363538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Largest standardisation sample for any developmental test in the world (6,402 children)</a:t>
            </a:r>
          </a:p>
          <a:p>
            <a:pPr marL="630238" lvl="1" indent="-3635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Demonstrated concurrent validity, external validity, clinical validity and test-retest reliability</a:t>
            </a:r>
          </a:p>
          <a:p>
            <a:pPr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Can be used for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children in the population</a:t>
            </a:r>
          </a:p>
          <a:p>
            <a:pPr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Can be used with confidence to assess a child’s developmental level and classify delayed development using conventional SD-based cut-offs: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Moderate/severe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impairment: non-verbal cognition scale standard score &lt;-2 SD; score &lt; 70</a:t>
            </a:r>
          </a:p>
          <a:p>
            <a:pPr marL="630238" indent="-363538"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Moderate/severe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impairment: language scale standard score &lt;-2 SD; score &lt; 70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7030A0"/>
              </a:buClr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1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9163" y="6547449"/>
            <a:ext cx="364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(*Johnson et al. Lancet Child </a:t>
            </a:r>
            <a:r>
              <a:rPr lang="en-GB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Heath 2019)</a:t>
            </a:r>
            <a:endParaRPr lang="en-GB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9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Classifying neurosensory and gross motor impairment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Forced-choice questionnaire items to identify neurosensory and gross motor impairment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impairment: </a:t>
            </a:r>
          </a:p>
          <a:p>
            <a:pPr marL="982663" indent="-352425">
              <a:spcBef>
                <a:spcPts val="6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reduced vision uncorrected with aids</a:t>
            </a:r>
          </a:p>
          <a:p>
            <a:pPr marL="982663" indent="-352425">
              <a:spcBef>
                <a:spcPts val="6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blindness in one eye with good vision in the contralateral eye</a:t>
            </a:r>
          </a:p>
          <a:p>
            <a:pPr marL="982663" indent="-352425"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blindness or light perception only</a:t>
            </a:r>
          </a:p>
          <a:p>
            <a:pPr marL="982663" indent="-352425"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impairment:</a:t>
            </a:r>
          </a:p>
          <a:p>
            <a:pPr marL="982663" indent="-352425">
              <a:spcBef>
                <a:spcPts val="6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hearing loss corrected with aids</a:t>
            </a:r>
          </a:p>
          <a:p>
            <a:pPr marL="982663" indent="-352425">
              <a:spcBef>
                <a:spcPts val="6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some hearing loss uncorrected by aids</a:t>
            </a:r>
          </a:p>
          <a:p>
            <a:pPr marL="982663" indent="-352425"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deafness</a:t>
            </a:r>
          </a:p>
          <a:p>
            <a:pPr marL="982663" indent="-352425"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Moderate or severe gross </a:t>
            </a:r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impairment: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indent="-352425">
              <a:spcBef>
                <a:spcPts val="600"/>
              </a:spcBef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unable to walk or sit independently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059058" y="6547449"/>
            <a:ext cx="1199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(*BAPM 2008)</a:t>
            </a:r>
            <a:endParaRPr lang="en-GB" sz="1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48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229107-0B08-20F5-27BC-2B23C1D981C7}"/>
              </a:ext>
            </a:extLst>
          </p:cNvPr>
          <p:cNvSpPr txBox="1"/>
          <p:nvPr/>
        </p:nvSpPr>
        <p:spPr>
          <a:xfrm>
            <a:off x="3745765" y="416491"/>
            <a:ext cx="4467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2-year follow-up procedure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A12E74-C982-F56B-97F4-D119F5A5D7F3}"/>
              </a:ext>
            </a:extLst>
          </p:cNvPr>
          <p:cNvSpPr txBox="1"/>
          <p:nvPr/>
        </p:nvSpPr>
        <p:spPr>
          <a:xfrm>
            <a:off x="692306" y="1343184"/>
            <a:ext cx="107510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Parental consent for the FEED1 trial includes an optional clause for longer term follow up including at 24- months corrected age via parent-completed questionnaires or from routinely recorded 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91D803-AD50-3B61-9B1A-CD05337E425A}"/>
              </a:ext>
            </a:extLst>
          </p:cNvPr>
          <p:cNvSpPr txBox="1"/>
          <p:nvPr/>
        </p:nvSpPr>
        <p:spPr>
          <a:xfrm>
            <a:off x="1830252" y="3429020"/>
            <a:ext cx="420810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Questionnaire sent by trial team: post or email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033EB1-6EF9-508C-E7C7-3CF91D694542}"/>
              </a:ext>
            </a:extLst>
          </p:cNvPr>
          <p:cNvSpPr txBox="1"/>
          <p:nvPr/>
        </p:nvSpPr>
        <p:spPr>
          <a:xfrm>
            <a:off x="336975" y="4166065"/>
            <a:ext cx="223482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No response: 2 weeks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292D51-EFD9-7BB5-3444-3200F828EDEA}"/>
              </a:ext>
            </a:extLst>
          </p:cNvPr>
          <p:cNvSpPr txBox="1"/>
          <p:nvPr/>
        </p:nvSpPr>
        <p:spPr>
          <a:xfrm>
            <a:off x="5330513" y="4590776"/>
            <a:ext cx="1195668" cy="323165"/>
          </a:xfrm>
          <a:prstGeom prst="rect">
            <a:avLst/>
          </a:prstGeom>
          <a:pattFill prst="pct50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446969-4055-7DFD-910F-607E889D3D8F}"/>
              </a:ext>
            </a:extLst>
          </p:cNvPr>
          <p:cNvSpPr txBox="1"/>
          <p:nvPr/>
        </p:nvSpPr>
        <p:spPr>
          <a:xfrm>
            <a:off x="336975" y="4770270"/>
            <a:ext cx="223482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No response: 2 weeks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33BCF6-43F9-CBBD-A7AA-6E2DD31B887B}"/>
              </a:ext>
            </a:extLst>
          </p:cNvPr>
          <p:cNvSpPr txBox="1"/>
          <p:nvPr/>
        </p:nvSpPr>
        <p:spPr>
          <a:xfrm>
            <a:off x="336975" y="5406597"/>
            <a:ext cx="223482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No response: 2 weeks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0BA8CB-722B-0AD6-38FE-7B7AC0194FBE}"/>
              </a:ext>
            </a:extLst>
          </p:cNvPr>
          <p:cNvSpPr txBox="1"/>
          <p:nvPr/>
        </p:nvSpPr>
        <p:spPr>
          <a:xfrm>
            <a:off x="4502794" y="2026021"/>
            <a:ext cx="3991146" cy="323165"/>
          </a:xfrm>
          <a:prstGeom prst="rect">
            <a:avLst/>
          </a:prstGeom>
          <a:solidFill>
            <a:srgbClr val="CC66FF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Infant status check email is sent to sites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E73A7E-D436-EE10-BA8B-638F65B6DC93}"/>
              </a:ext>
            </a:extLst>
          </p:cNvPr>
          <p:cNvSpPr txBox="1"/>
          <p:nvPr/>
        </p:nvSpPr>
        <p:spPr>
          <a:xfrm>
            <a:off x="336975" y="2765434"/>
            <a:ext cx="3107958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Infant well and in care of mother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3EB34C-EBE3-0518-C577-F2EEEB0F90DE}"/>
              </a:ext>
            </a:extLst>
          </p:cNvPr>
          <p:cNvSpPr txBox="1"/>
          <p:nvPr/>
        </p:nvSpPr>
        <p:spPr>
          <a:xfrm>
            <a:off x="10176430" y="2761388"/>
            <a:ext cx="1678595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Infant deceased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15D54F-41CF-3AFD-03BF-BBD9CFD90BD4}"/>
              </a:ext>
            </a:extLst>
          </p:cNvPr>
          <p:cNvSpPr txBox="1"/>
          <p:nvPr/>
        </p:nvSpPr>
        <p:spPr>
          <a:xfrm>
            <a:off x="6967601" y="2909695"/>
            <a:ext cx="2686178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Infant not in care of mother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8CAED7-4CC1-D542-6186-8C2AD218CCFE}"/>
              </a:ext>
            </a:extLst>
          </p:cNvPr>
          <p:cNvSpPr txBox="1"/>
          <p:nvPr/>
        </p:nvSpPr>
        <p:spPr>
          <a:xfrm>
            <a:off x="10176430" y="3752185"/>
            <a:ext cx="1678595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No questionnaire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831AFF-045B-56A2-606A-7CCE23F024D1}"/>
              </a:ext>
            </a:extLst>
          </p:cNvPr>
          <p:cNvSpPr txBox="1"/>
          <p:nvPr/>
        </p:nvSpPr>
        <p:spPr>
          <a:xfrm>
            <a:off x="2824612" y="4166064"/>
            <a:ext cx="197230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Post/email reminder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9B5790-17DA-D071-3C65-8E7593DDC108}"/>
              </a:ext>
            </a:extLst>
          </p:cNvPr>
          <p:cNvSpPr txBox="1"/>
          <p:nvPr/>
        </p:nvSpPr>
        <p:spPr>
          <a:xfrm>
            <a:off x="2854549" y="5419898"/>
            <a:ext cx="1240642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Phone call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DF1372-ECDE-648A-8189-9C0894420B5E}"/>
              </a:ext>
            </a:extLst>
          </p:cNvPr>
          <p:cNvSpPr txBox="1"/>
          <p:nvPr/>
        </p:nvSpPr>
        <p:spPr>
          <a:xfrm>
            <a:off x="2854549" y="4770270"/>
            <a:ext cx="1972301" cy="3231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Post/email reminder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100214-53EC-AC96-0192-0D9DD04BF452}"/>
              </a:ext>
            </a:extLst>
          </p:cNvPr>
          <p:cNvSpPr txBox="1"/>
          <p:nvPr/>
        </p:nvSpPr>
        <p:spPr>
          <a:xfrm>
            <a:off x="7089409" y="3561853"/>
            <a:ext cx="2454845" cy="323165"/>
          </a:xfrm>
          <a:prstGeom prst="rect">
            <a:avLst/>
          </a:prstGeom>
          <a:solidFill>
            <a:srgbClr val="CC66FF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Site asked to contact carer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C11B34-981C-B1C0-F9A7-11B195845C4D}"/>
              </a:ext>
            </a:extLst>
          </p:cNvPr>
          <p:cNvSpPr txBox="1"/>
          <p:nvPr/>
        </p:nvSpPr>
        <p:spPr>
          <a:xfrm>
            <a:off x="8469509" y="4210140"/>
            <a:ext cx="1195667" cy="55399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Not willing to complete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74C65E-02A2-4A48-EAD0-06AF4F7EBB24}"/>
              </a:ext>
            </a:extLst>
          </p:cNvPr>
          <p:cNvSpPr txBox="1"/>
          <p:nvPr/>
        </p:nvSpPr>
        <p:spPr>
          <a:xfrm>
            <a:off x="7159781" y="4198360"/>
            <a:ext cx="1195667" cy="55399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Willing to complete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F11D464-7B3A-0A0A-FFBE-FB505E5CFC06}"/>
              </a:ext>
            </a:extLst>
          </p:cNvPr>
          <p:cNvCxnSpPr>
            <a:cxnSpLocks/>
          </p:cNvCxnSpPr>
          <p:nvPr/>
        </p:nvCxnSpPr>
        <p:spPr>
          <a:xfrm flipH="1">
            <a:off x="3444933" y="2397991"/>
            <a:ext cx="1057861" cy="363396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5E0755-B0D2-997A-FA75-81E0FCE6A37F}"/>
              </a:ext>
            </a:extLst>
          </p:cNvPr>
          <p:cNvCxnSpPr>
            <a:cxnSpLocks/>
          </p:cNvCxnSpPr>
          <p:nvPr/>
        </p:nvCxnSpPr>
        <p:spPr>
          <a:xfrm>
            <a:off x="7987590" y="2397991"/>
            <a:ext cx="0" cy="486345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1829B30-FDC7-806B-6D3C-AF4ADC4E52BF}"/>
              </a:ext>
            </a:extLst>
          </p:cNvPr>
          <p:cNvCxnSpPr>
            <a:cxnSpLocks/>
          </p:cNvCxnSpPr>
          <p:nvPr/>
        </p:nvCxnSpPr>
        <p:spPr>
          <a:xfrm>
            <a:off x="8495726" y="2363166"/>
            <a:ext cx="1680704" cy="39822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F7A5A16-6DE2-8D78-A0AF-FBC97E2D5DA8}"/>
              </a:ext>
            </a:extLst>
          </p:cNvPr>
          <p:cNvCxnSpPr>
            <a:cxnSpLocks/>
          </p:cNvCxnSpPr>
          <p:nvPr/>
        </p:nvCxnSpPr>
        <p:spPr>
          <a:xfrm>
            <a:off x="3298907" y="3084553"/>
            <a:ext cx="0" cy="32646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B69ED94-D3B9-3A4B-4897-995B2DAB6B0C}"/>
              </a:ext>
            </a:extLst>
          </p:cNvPr>
          <p:cNvCxnSpPr>
            <a:cxnSpLocks/>
          </p:cNvCxnSpPr>
          <p:nvPr/>
        </p:nvCxnSpPr>
        <p:spPr>
          <a:xfrm flipH="1">
            <a:off x="2053883" y="3801279"/>
            <a:ext cx="282986" cy="32646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BBF66C0-2399-7954-C107-8B1300A61E0B}"/>
              </a:ext>
            </a:extLst>
          </p:cNvPr>
          <p:cNvCxnSpPr>
            <a:cxnSpLocks/>
          </p:cNvCxnSpPr>
          <p:nvPr/>
        </p:nvCxnSpPr>
        <p:spPr>
          <a:xfrm>
            <a:off x="1959268" y="4489230"/>
            <a:ext cx="0" cy="28104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5D55C44-016A-0BDF-3E70-615781751421}"/>
              </a:ext>
            </a:extLst>
          </p:cNvPr>
          <p:cNvCxnSpPr>
            <a:cxnSpLocks/>
          </p:cNvCxnSpPr>
          <p:nvPr/>
        </p:nvCxnSpPr>
        <p:spPr>
          <a:xfrm>
            <a:off x="1963990" y="5093435"/>
            <a:ext cx="0" cy="32646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C61B088-BF0D-38BB-3E62-886117238587}"/>
              </a:ext>
            </a:extLst>
          </p:cNvPr>
          <p:cNvCxnSpPr>
            <a:cxnSpLocks/>
          </p:cNvCxnSpPr>
          <p:nvPr/>
        </p:nvCxnSpPr>
        <p:spPr>
          <a:xfrm>
            <a:off x="7987590" y="3228736"/>
            <a:ext cx="0" cy="32646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5823EC0-71CB-2D8E-F569-E74B5B11D158}"/>
              </a:ext>
            </a:extLst>
          </p:cNvPr>
          <p:cNvCxnSpPr>
            <a:cxnSpLocks/>
          </p:cNvCxnSpPr>
          <p:nvPr/>
        </p:nvCxnSpPr>
        <p:spPr>
          <a:xfrm>
            <a:off x="5341241" y="3742597"/>
            <a:ext cx="378867" cy="848179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2630970-915E-0E44-71BA-634F8F547B61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2569736" y="4327646"/>
            <a:ext cx="254876" cy="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A3574C3-397B-EDE4-A9C9-32DF6A050DD9}"/>
              </a:ext>
            </a:extLst>
          </p:cNvPr>
          <p:cNvCxnSpPr>
            <a:cxnSpLocks/>
          </p:cNvCxnSpPr>
          <p:nvPr/>
        </p:nvCxnSpPr>
        <p:spPr>
          <a:xfrm>
            <a:off x="2576703" y="4931852"/>
            <a:ext cx="254876" cy="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1146DA9-790B-7D3A-3635-D397B875A77F}"/>
              </a:ext>
            </a:extLst>
          </p:cNvPr>
          <p:cNvCxnSpPr>
            <a:cxnSpLocks/>
          </p:cNvCxnSpPr>
          <p:nvPr/>
        </p:nvCxnSpPr>
        <p:spPr>
          <a:xfrm>
            <a:off x="2599673" y="5589335"/>
            <a:ext cx="254876" cy="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DD9971-DCC5-0F5A-7DFE-A980F2648CDE}"/>
              </a:ext>
            </a:extLst>
          </p:cNvPr>
          <p:cNvCxnSpPr>
            <a:cxnSpLocks/>
          </p:cNvCxnSpPr>
          <p:nvPr/>
        </p:nvCxnSpPr>
        <p:spPr>
          <a:xfrm>
            <a:off x="4814610" y="4269555"/>
            <a:ext cx="505786" cy="34850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EBA452D-4AE1-A201-DF5F-FADF46130882}"/>
              </a:ext>
            </a:extLst>
          </p:cNvPr>
          <p:cNvCxnSpPr>
            <a:cxnSpLocks/>
          </p:cNvCxnSpPr>
          <p:nvPr/>
        </p:nvCxnSpPr>
        <p:spPr>
          <a:xfrm flipV="1">
            <a:off x="4854727" y="4913941"/>
            <a:ext cx="465669" cy="58192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EB921C7-7BE9-795D-4FFF-A9342B7DCAAF}"/>
              </a:ext>
            </a:extLst>
          </p:cNvPr>
          <p:cNvCxnSpPr>
            <a:cxnSpLocks/>
          </p:cNvCxnSpPr>
          <p:nvPr/>
        </p:nvCxnSpPr>
        <p:spPr>
          <a:xfrm flipV="1">
            <a:off x="4118161" y="4972133"/>
            <a:ext cx="1454503" cy="67891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BC65B4C-96BA-0604-6879-03C70FAE7CDB}"/>
              </a:ext>
            </a:extLst>
          </p:cNvPr>
          <p:cNvCxnSpPr>
            <a:cxnSpLocks/>
          </p:cNvCxnSpPr>
          <p:nvPr/>
        </p:nvCxnSpPr>
        <p:spPr>
          <a:xfrm>
            <a:off x="8873398" y="3885018"/>
            <a:ext cx="0" cy="361724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6142739-2139-B9A5-95CD-0D99D79AE86B}"/>
              </a:ext>
            </a:extLst>
          </p:cNvPr>
          <p:cNvCxnSpPr>
            <a:cxnSpLocks/>
          </p:cNvCxnSpPr>
          <p:nvPr/>
        </p:nvCxnSpPr>
        <p:spPr>
          <a:xfrm>
            <a:off x="7956673" y="3885018"/>
            <a:ext cx="0" cy="343362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7942976-8477-0320-79BB-FA052D609DB9}"/>
              </a:ext>
            </a:extLst>
          </p:cNvPr>
          <p:cNvCxnSpPr>
            <a:cxnSpLocks/>
          </p:cNvCxnSpPr>
          <p:nvPr/>
        </p:nvCxnSpPr>
        <p:spPr>
          <a:xfrm flipV="1">
            <a:off x="9642742" y="4039197"/>
            <a:ext cx="495375" cy="189183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660CBBA-3324-B7ED-460E-B25BC8C19C19}"/>
              </a:ext>
            </a:extLst>
          </p:cNvPr>
          <p:cNvCxnSpPr>
            <a:cxnSpLocks/>
          </p:cNvCxnSpPr>
          <p:nvPr/>
        </p:nvCxnSpPr>
        <p:spPr>
          <a:xfrm>
            <a:off x="10980119" y="3095683"/>
            <a:ext cx="0" cy="627752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AFBCAEE-D444-B53A-3352-6CD3D5ECE726}"/>
              </a:ext>
            </a:extLst>
          </p:cNvPr>
          <p:cNvCxnSpPr>
            <a:cxnSpLocks/>
          </p:cNvCxnSpPr>
          <p:nvPr/>
        </p:nvCxnSpPr>
        <p:spPr>
          <a:xfrm flipH="1" flipV="1">
            <a:off x="6067818" y="3733170"/>
            <a:ext cx="1091963" cy="46519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" descr="121 Man Holding Gift Card Illustrations &amp; Clip Art - iStock">
            <a:extLst>
              <a:ext uri="{FF2B5EF4-FFF2-40B4-BE49-F238E27FC236}">
                <a16:creationId xmlns:a16="http://schemas.microsoft.com/office/drawing/2014/main" id="{5FDE9289-F214-E50C-4A2C-1FEAD9E26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331" y="5230122"/>
            <a:ext cx="1680704" cy="168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: Rounded Corners 89">
            <a:extLst>
              <a:ext uri="{FF2B5EF4-FFF2-40B4-BE49-F238E27FC236}">
                <a16:creationId xmlns:a16="http://schemas.microsoft.com/office/drawing/2014/main" id="{C844AD01-98E2-76F1-E3BA-B3CA3ABFD4A4}"/>
              </a:ext>
            </a:extLst>
          </p:cNvPr>
          <p:cNvSpPr/>
          <p:nvPr/>
        </p:nvSpPr>
        <p:spPr>
          <a:xfrm>
            <a:off x="9341024" y="5324489"/>
            <a:ext cx="2766756" cy="1137693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Unconditional incentive</a:t>
            </a:r>
            <a:r>
              <a:rPr lang="en-GB" sz="1400" b="1" dirty="0"/>
              <a:t>*</a:t>
            </a:r>
            <a:r>
              <a:rPr lang="en-GB" b="1" dirty="0"/>
              <a:t>:</a:t>
            </a:r>
          </a:p>
          <a:p>
            <a:pPr algn="ctr"/>
            <a:r>
              <a:rPr lang="en-GB" b="1" dirty="0"/>
              <a:t>£20 voucher </a:t>
            </a:r>
            <a:r>
              <a:rPr lang="en-GB" dirty="0"/>
              <a:t>sent with the questionnaire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032522" y="6564701"/>
            <a:ext cx="2225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(*Juszczak et al. Trials 2021)</a:t>
            </a:r>
            <a:endParaRPr lang="en-GB" sz="1200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6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96600" cy="704550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Classifying outcome for non-responders/missing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0" y="1233577"/>
            <a:ext cx="11559396" cy="531387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Where a parent questionnaire is not returned or where there are substantial missing data, we will request routine clinical information from 2-year follow-up from sites: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 2-year FEED1 questionnaire was not completed by a parent or carer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 2-year FEED1 questionnaire was completed outside of the timeframe of 23.5 to 27.5 months corrected age required for deriving PARCA-R standard scores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there are missing data on questionnaire items precluding classification of one or more of the components of the main 2-year outcome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7030A0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Clinical data might include:</a:t>
            </a: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NNAP 2-year outcome form</a:t>
            </a: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Clinic letters</a:t>
            </a:r>
          </a:p>
          <a:p>
            <a:pPr marL="630238" indent="-363538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Results of developmental tests</a:t>
            </a:r>
          </a:p>
          <a:p>
            <a:pPr marL="630238" indent="-363538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Latest follow-up information if 24-m assessment not completed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55" y="469275"/>
            <a:ext cx="1009290" cy="4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96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B70068B1E58428D00F188DA214D2E" ma:contentTypeVersion="11" ma:contentTypeDescription="Create a new document." ma:contentTypeScope="" ma:versionID="60af0246599e7d6654b4c41e8e9e203a">
  <xsd:schema xmlns:xsd="http://www.w3.org/2001/XMLSchema" xmlns:xs="http://www.w3.org/2001/XMLSchema" xmlns:p="http://schemas.microsoft.com/office/2006/metadata/properties" xmlns:ns2="414ac9d3-8dff-4401-8802-bf1340948938" xmlns:ns3="ae79cac3-9653-4420-8e56-4a35c38c7e0d" targetNamespace="http://schemas.microsoft.com/office/2006/metadata/properties" ma:root="true" ma:fieldsID="01bede2122b3c3f5ed63bbcd2ce1a43e" ns2:_="" ns3:_="">
    <xsd:import namespace="414ac9d3-8dff-4401-8802-bf1340948938"/>
    <xsd:import namespace="ae79cac3-9653-4420-8e56-4a35c38c7e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c9d3-8dff-4401-8802-bf13409489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9cac3-9653-4420-8e56-4a35c38c7e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B02423-057A-48EB-B3F9-85050B3F8B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A5E47D3-F22D-46D0-9CD2-8A1851A00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2761D3-1F7B-450A-BBED-57E5433490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4ac9d3-8dff-4401-8802-bf1340948938"/>
    <ds:schemaRef ds:uri="ae79cac3-9653-4420-8e56-4a35c38c7e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957</Words>
  <Application>Microsoft Office PowerPoint</Application>
  <PresentationFormat>Widescreen</PresentationFormat>
  <Paragraphs>114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Why is 2 year follow-up important?</vt:lpstr>
      <vt:lpstr>Why is 2 year follow-up important?</vt:lpstr>
      <vt:lpstr>FEED1: Outcomes at 2 years </vt:lpstr>
      <vt:lpstr>Assessing cognitive and language development</vt:lpstr>
      <vt:lpstr>Assessing cognitive and language development</vt:lpstr>
      <vt:lpstr>Classifying neurosensory and gross motor impairment</vt:lpstr>
      <vt:lpstr>PowerPoint Presentation</vt:lpstr>
      <vt:lpstr>Classifying outcome for non-responders/missing data</vt:lpstr>
      <vt:lpstr>Classifying outcome for non-responders/missing data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Samantha J. (Prof.)</dc:creator>
  <cp:lastModifiedBy>Sophie Hall</cp:lastModifiedBy>
  <cp:revision>20</cp:revision>
  <dcterms:created xsi:type="dcterms:W3CDTF">2022-10-31T10:07:59Z</dcterms:created>
  <dcterms:modified xsi:type="dcterms:W3CDTF">2022-11-11T11:05:28Z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0x0101001D3B70068B1E58428D00F188DA214D2E</vt:lpwstr>
  </property>
</Properties>
</file>