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handoutMasterIdLst>
    <p:handoutMasterId r:id="rId23"/>
  </p:handoutMasterIdLst>
  <p:sldIdLst>
    <p:sldId id="302" r:id="rId5"/>
    <p:sldId id="403" r:id="rId6"/>
    <p:sldId id="404" r:id="rId7"/>
    <p:sldId id="405" r:id="rId8"/>
    <p:sldId id="298" r:id="rId9"/>
    <p:sldId id="414" r:id="rId10"/>
    <p:sldId id="426" r:id="rId11"/>
    <p:sldId id="430" r:id="rId12"/>
    <p:sldId id="427" r:id="rId13"/>
    <p:sldId id="431" r:id="rId14"/>
    <p:sldId id="428" r:id="rId15"/>
    <p:sldId id="432" r:id="rId16"/>
    <p:sldId id="421" r:id="rId17"/>
    <p:sldId id="433" r:id="rId18"/>
    <p:sldId id="429" r:id="rId19"/>
    <p:sldId id="434" r:id="rId20"/>
    <p:sldId id="435" r:id="rId21"/>
  </p:sldIdLst>
  <p:sldSz cx="9144000" cy="6858000" type="screen4x3"/>
  <p:notesSz cx="6810375" cy="9942513"/>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mithson Jennifer" initials="SJ" lastIdx="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8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46" autoAdjust="0"/>
    <p:restoredTop sz="74687" autoAdjust="0"/>
  </p:normalViewPr>
  <p:slideViewPr>
    <p:cSldViewPr>
      <p:cViewPr varScale="1">
        <p:scale>
          <a:sx n="122" d="100"/>
          <a:sy n="122" d="100"/>
        </p:scale>
        <p:origin x="3126" y="102"/>
      </p:cViewPr>
      <p:guideLst>
        <p:guide orient="horz" pos="2160"/>
        <p:guide pos="2880"/>
      </p:guideLst>
    </p:cSldViewPr>
  </p:slideViewPr>
  <p:outlineViewPr>
    <p:cViewPr>
      <p:scale>
        <a:sx n="33" d="100"/>
        <a:sy n="33" d="100"/>
      </p:scale>
      <p:origin x="0" y="-24288"/>
    </p:cViewPr>
  </p:outlineViewPr>
  <p:notesTextViewPr>
    <p:cViewPr>
      <p:scale>
        <a:sx n="100" d="100"/>
        <a:sy n="100" d="100"/>
      </p:scale>
      <p:origin x="0" y="0"/>
    </p:cViewPr>
  </p:notesTextViewPr>
  <p:sorterViewPr>
    <p:cViewPr>
      <p:scale>
        <a:sx n="1" d="1"/>
        <a:sy n="1" d="1"/>
      </p:scale>
      <p:origin x="0" y="-19068"/>
    </p:cViewPr>
  </p:sorterViewPr>
  <p:notesViewPr>
    <p:cSldViewPr>
      <p:cViewPr varScale="1">
        <p:scale>
          <a:sx n="75" d="100"/>
          <a:sy n="75" d="100"/>
        </p:scale>
        <p:origin x="218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885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7636" y="0"/>
            <a:ext cx="2951163" cy="498852"/>
          </a:xfrm>
          <a:prstGeom prst="rect">
            <a:avLst/>
          </a:prstGeom>
        </p:spPr>
        <p:txBody>
          <a:bodyPr vert="horz" lIns="91440" tIns="45720" rIns="91440" bIns="45720" rtlCol="0"/>
          <a:lstStyle>
            <a:lvl1pPr algn="r">
              <a:defRPr sz="1200"/>
            </a:lvl1pPr>
          </a:lstStyle>
          <a:p>
            <a:fld id="{1BA301A4-90B1-4DFE-A5EB-C3F32F5F34A0}" type="datetimeFigureOut">
              <a:rPr lang="en-GB" smtClean="0"/>
              <a:t>05/08/2021</a:t>
            </a:fld>
            <a:endParaRPr lang="en-GB"/>
          </a:p>
        </p:txBody>
      </p:sp>
      <p:sp>
        <p:nvSpPr>
          <p:cNvPr id="4" name="Footer Placeholder 3"/>
          <p:cNvSpPr>
            <a:spLocks noGrp="1"/>
          </p:cNvSpPr>
          <p:nvPr>
            <p:ph type="ftr" sz="quarter" idx="2"/>
          </p:nvPr>
        </p:nvSpPr>
        <p:spPr>
          <a:xfrm>
            <a:off x="0" y="9443662"/>
            <a:ext cx="2951163" cy="49885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7636" y="9443662"/>
            <a:ext cx="2951163" cy="498851"/>
          </a:xfrm>
          <a:prstGeom prst="rect">
            <a:avLst/>
          </a:prstGeom>
        </p:spPr>
        <p:txBody>
          <a:bodyPr vert="horz" lIns="91440" tIns="45720" rIns="91440" bIns="45720" rtlCol="0" anchor="b"/>
          <a:lstStyle>
            <a:lvl1pPr algn="r">
              <a:defRPr sz="1200"/>
            </a:lvl1pPr>
          </a:lstStyle>
          <a:p>
            <a:fld id="{51142D6E-562B-4811-BC7E-F232661E9074}" type="slidenum">
              <a:rPr lang="en-GB" smtClean="0"/>
              <a:t>‹#›</a:t>
            </a:fld>
            <a:endParaRPr lang="en-GB"/>
          </a:p>
        </p:txBody>
      </p:sp>
    </p:spTree>
    <p:extLst>
      <p:ext uri="{BB962C8B-B14F-4D97-AF65-F5344CB8AC3E}">
        <p14:creationId xmlns:p14="http://schemas.microsoft.com/office/powerpoint/2010/main" val="6752706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712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7636" y="0"/>
            <a:ext cx="2951163" cy="497126"/>
          </a:xfrm>
          <a:prstGeom prst="rect">
            <a:avLst/>
          </a:prstGeom>
        </p:spPr>
        <p:txBody>
          <a:bodyPr vert="horz" lIns="91440" tIns="45720" rIns="91440" bIns="45720" rtlCol="0"/>
          <a:lstStyle>
            <a:lvl1pPr algn="r">
              <a:defRPr sz="1200"/>
            </a:lvl1pPr>
          </a:lstStyle>
          <a:p>
            <a:fld id="{BF7A2543-71CA-4F7E-8890-57C766BDDAA4}" type="datetimeFigureOut">
              <a:rPr lang="en-GB" smtClean="0"/>
              <a:t>05/08/2021</a:t>
            </a:fld>
            <a:endParaRPr lang="en-GB"/>
          </a:p>
        </p:txBody>
      </p:sp>
      <p:sp>
        <p:nvSpPr>
          <p:cNvPr id="4" name="Slide Image Placeholder 3"/>
          <p:cNvSpPr>
            <a:spLocks noGrp="1" noRot="1" noChangeAspect="1"/>
          </p:cNvSpPr>
          <p:nvPr>
            <p:ph type="sldImg" idx="2"/>
          </p:nvPr>
        </p:nvSpPr>
        <p:spPr>
          <a:xfrm>
            <a:off x="920750" y="746125"/>
            <a:ext cx="4968875" cy="37274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1038" y="4722694"/>
            <a:ext cx="5448300" cy="447413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3662"/>
            <a:ext cx="2951163" cy="49712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7636" y="9443662"/>
            <a:ext cx="2951163" cy="497126"/>
          </a:xfrm>
          <a:prstGeom prst="rect">
            <a:avLst/>
          </a:prstGeom>
        </p:spPr>
        <p:txBody>
          <a:bodyPr vert="horz" lIns="91440" tIns="45720" rIns="91440" bIns="45720" rtlCol="0" anchor="b"/>
          <a:lstStyle>
            <a:lvl1pPr algn="r">
              <a:defRPr sz="1200"/>
            </a:lvl1pPr>
          </a:lstStyle>
          <a:p>
            <a:fld id="{9F063467-3E49-4DA4-BAFB-933989FECB1C}" type="slidenum">
              <a:rPr lang="en-GB" smtClean="0"/>
              <a:t>‹#›</a:t>
            </a:fld>
            <a:endParaRPr lang="en-GB"/>
          </a:p>
        </p:txBody>
      </p:sp>
    </p:spTree>
    <p:extLst>
      <p:ext uri="{BB962C8B-B14F-4D97-AF65-F5344CB8AC3E}">
        <p14:creationId xmlns:p14="http://schemas.microsoft.com/office/powerpoint/2010/main" val="1257145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F063467-3E49-4DA4-BAFB-933989FECB1C}" type="slidenum">
              <a:rPr lang="en-GB" smtClean="0"/>
              <a:t>1</a:t>
            </a:fld>
            <a:endParaRPr lang="en-GB"/>
          </a:p>
        </p:txBody>
      </p:sp>
    </p:spTree>
    <p:extLst>
      <p:ext uri="{BB962C8B-B14F-4D97-AF65-F5344CB8AC3E}">
        <p14:creationId xmlns:p14="http://schemas.microsoft.com/office/powerpoint/2010/main" val="17821698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F063467-3E49-4DA4-BAFB-933989FECB1C}" type="slidenum">
              <a:rPr lang="en-GB" smtClean="0"/>
              <a:t>17</a:t>
            </a:fld>
            <a:endParaRPr lang="en-GB"/>
          </a:p>
        </p:txBody>
      </p:sp>
    </p:spTree>
    <p:extLst>
      <p:ext uri="{BB962C8B-B14F-4D97-AF65-F5344CB8AC3E}">
        <p14:creationId xmlns:p14="http://schemas.microsoft.com/office/powerpoint/2010/main" val="1457742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F063467-3E49-4DA4-BAFB-933989FECB1C}" type="slidenum">
              <a:rPr lang="en-GB" smtClean="0"/>
              <a:t>3</a:t>
            </a:fld>
            <a:endParaRPr lang="en-GB"/>
          </a:p>
        </p:txBody>
      </p:sp>
    </p:spTree>
    <p:extLst>
      <p:ext uri="{BB962C8B-B14F-4D97-AF65-F5344CB8AC3E}">
        <p14:creationId xmlns:p14="http://schemas.microsoft.com/office/powerpoint/2010/main" val="1577415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F063467-3E49-4DA4-BAFB-933989FECB1C}" type="slidenum">
              <a:rPr lang="en-GB" smtClean="0"/>
              <a:t>5</a:t>
            </a:fld>
            <a:endParaRPr lang="en-GB"/>
          </a:p>
        </p:txBody>
      </p:sp>
    </p:spTree>
    <p:extLst>
      <p:ext uri="{BB962C8B-B14F-4D97-AF65-F5344CB8AC3E}">
        <p14:creationId xmlns:p14="http://schemas.microsoft.com/office/powerpoint/2010/main" val="35747493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F063467-3E49-4DA4-BAFB-933989FECB1C}" type="slidenum">
              <a:rPr lang="en-GB" smtClean="0"/>
              <a:t>7</a:t>
            </a:fld>
            <a:endParaRPr lang="en-GB"/>
          </a:p>
        </p:txBody>
      </p:sp>
    </p:spTree>
    <p:extLst>
      <p:ext uri="{BB962C8B-B14F-4D97-AF65-F5344CB8AC3E}">
        <p14:creationId xmlns:p14="http://schemas.microsoft.com/office/powerpoint/2010/main" val="29725544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F063467-3E49-4DA4-BAFB-933989FECB1C}" type="slidenum">
              <a:rPr lang="en-GB" smtClean="0"/>
              <a:t>8</a:t>
            </a:fld>
            <a:endParaRPr lang="en-GB"/>
          </a:p>
        </p:txBody>
      </p:sp>
    </p:spTree>
    <p:extLst>
      <p:ext uri="{BB962C8B-B14F-4D97-AF65-F5344CB8AC3E}">
        <p14:creationId xmlns:p14="http://schemas.microsoft.com/office/powerpoint/2010/main" val="22635573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F063467-3E49-4DA4-BAFB-933989FECB1C}" type="slidenum">
              <a:rPr lang="en-GB" smtClean="0"/>
              <a:t>9</a:t>
            </a:fld>
            <a:endParaRPr lang="en-GB"/>
          </a:p>
        </p:txBody>
      </p:sp>
    </p:spTree>
    <p:extLst>
      <p:ext uri="{BB962C8B-B14F-4D97-AF65-F5344CB8AC3E}">
        <p14:creationId xmlns:p14="http://schemas.microsoft.com/office/powerpoint/2010/main" val="13685645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F063467-3E49-4DA4-BAFB-933989FECB1C}" type="slidenum">
              <a:rPr lang="en-GB" smtClean="0"/>
              <a:t>10</a:t>
            </a:fld>
            <a:endParaRPr lang="en-GB"/>
          </a:p>
        </p:txBody>
      </p:sp>
    </p:spTree>
    <p:extLst>
      <p:ext uri="{BB962C8B-B14F-4D97-AF65-F5344CB8AC3E}">
        <p14:creationId xmlns:p14="http://schemas.microsoft.com/office/powerpoint/2010/main" val="29051654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F063467-3E49-4DA4-BAFB-933989FECB1C}" type="slidenum">
              <a:rPr lang="en-GB" smtClean="0"/>
              <a:t>11</a:t>
            </a:fld>
            <a:endParaRPr lang="en-GB"/>
          </a:p>
        </p:txBody>
      </p:sp>
    </p:spTree>
    <p:extLst>
      <p:ext uri="{BB962C8B-B14F-4D97-AF65-F5344CB8AC3E}">
        <p14:creationId xmlns:p14="http://schemas.microsoft.com/office/powerpoint/2010/main" val="3032307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F063467-3E49-4DA4-BAFB-933989FECB1C}" type="slidenum">
              <a:rPr lang="en-GB" smtClean="0"/>
              <a:t>12</a:t>
            </a:fld>
            <a:endParaRPr lang="en-GB"/>
          </a:p>
        </p:txBody>
      </p:sp>
    </p:spTree>
    <p:extLst>
      <p:ext uri="{BB962C8B-B14F-4D97-AF65-F5344CB8AC3E}">
        <p14:creationId xmlns:p14="http://schemas.microsoft.com/office/powerpoint/2010/main" val="344740005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vl1pPr>
          </a:lstStyle>
          <a:p>
            <a:pPr>
              <a:defRPr/>
            </a:pPr>
            <a:fld id="{BE9D1689-B638-45F3-9040-C616D2C5C4BF}" type="datetimeFigureOut">
              <a:rPr lang="en-GB"/>
              <a:pPr>
                <a:defRPr/>
              </a:pPr>
              <a:t>05/08/2021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E636F0C-F297-4C46-8F68-04C6FEE80EF7}" type="slidenum">
              <a:rPr lang="en-GB"/>
              <a:pPr>
                <a:defRPr/>
              </a:pPr>
              <a:t>‹#›</a:t>
            </a:fld>
            <a:endParaRPr lang="en-GB"/>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813" y="5990600"/>
            <a:ext cx="1560458" cy="731499"/>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684477" y="6027045"/>
            <a:ext cx="2002323" cy="632051"/>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45A6828C-1ADF-4172-9E7F-48900A489259}" type="datetimeFigureOut">
              <a:rPr lang="en-GB"/>
              <a:pPr>
                <a:defRPr/>
              </a:pPr>
              <a:t>05/08/2021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BFA0D8B-F34D-4843-A0AD-A018EF44E200}" type="slidenum">
              <a:rPr lang="en-GB"/>
              <a:pPr>
                <a:defRPr/>
              </a:pPr>
              <a:t>‹#›</a:t>
            </a:fld>
            <a:endParaRPr lang="en-GB"/>
          </a:p>
        </p:txBody>
      </p:sp>
      <p:pic>
        <p:nvPicPr>
          <p:cNvPr id="9" name="Picture 9" descr="UoN-UK-C-M_BlueRGB.jpg"/>
          <p:cNvPicPr>
            <a:picLocks noChangeAspect="1"/>
          </p:cNvPicPr>
          <p:nvPr userDrawn="1"/>
        </p:nvPicPr>
        <p:blipFill>
          <a:blip r:embed="rId2" cstate="print"/>
          <a:srcRect/>
          <a:stretch>
            <a:fillRect/>
          </a:stretch>
        </p:blipFill>
        <p:spPr bwMode="auto">
          <a:xfrm>
            <a:off x="7308304" y="6093296"/>
            <a:ext cx="1493513" cy="663898"/>
          </a:xfrm>
          <a:prstGeom prst="rect">
            <a:avLst/>
          </a:prstGeom>
          <a:noFill/>
          <a:ln w="9525">
            <a:noFill/>
            <a:miter lim="800000"/>
            <a:headEnd/>
            <a:tailEnd/>
          </a:ln>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1519" y="6165304"/>
            <a:ext cx="1305740" cy="612094"/>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vl1pPr>
          </a:lstStyle>
          <a:p>
            <a:pPr>
              <a:defRPr/>
            </a:pPr>
            <a:fld id="{5A8B0129-84EE-4B7C-A1F2-89D5B0407095}" type="datetimeFigureOut">
              <a:rPr lang="en-GB"/>
              <a:pPr>
                <a:defRPr/>
              </a:pPr>
              <a:t>05/08/2021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EE3F40C-8C5F-4607-A2E9-3CD5DFAE1852}" type="slidenum">
              <a:rPr lang="en-GB"/>
              <a:pPr>
                <a:defRPr/>
              </a:pPr>
              <a:t>‹#›</a:t>
            </a:fld>
            <a:endParaRPr lang="en-GB"/>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1519" y="6165304"/>
            <a:ext cx="1305740" cy="612094"/>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618838" y="6170403"/>
            <a:ext cx="2002323" cy="632051"/>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1B2B6DA9-C7C0-4413-B825-C6668FBCCBD0}" type="datetimeFigureOut">
              <a:rPr lang="en-GB"/>
              <a:pPr>
                <a:defRPr/>
              </a:pPr>
              <a:t>05/08/2021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F06B008-94F6-49A5-ACEC-8F9086B741A0}" type="slidenum">
              <a:rPr lang="en-GB"/>
              <a:pPr>
                <a:defRPr/>
              </a:pPr>
              <a:t>‹#›</a:t>
            </a:fld>
            <a:endParaRPr lang="en-GB"/>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1519" y="188640"/>
            <a:ext cx="2304149" cy="1080120"/>
          </a:xfrm>
          <a:prstGeom prst="rect">
            <a:avLst/>
          </a:prstGeom>
        </p:spPr>
      </p:pic>
      <p:pic>
        <p:nvPicPr>
          <p:cNvPr id="9" name="Picture 9" descr="UoN-UK-C-M_BlueRGB.jpg"/>
          <p:cNvPicPr>
            <a:picLocks noChangeAspect="1"/>
          </p:cNvPicPr>
          <p:nvPr userDrawn="1"/>
        </p:nvPicPr>
        <p:blipFill>
          <a:blip r:embed="rId3" cstate="print"/>
          <a:srcRect/>
          <a:stretch>
            <a:fillRect/>
          </a:stretch>
        </p:blipFill>
        <p:spPr bwMode="auto">
          <a:xfrm>
            <a:off x="7308304" y="6093296"/>
            <a:ext cx="1493513" cy="663898"/>
          </a:xfrm>
          <a:prstGeom prst="rect">
            <a:avLst/>
          </a:prstGeom>
          <a:noFill/>
          <a:ln w="9525">
            <a:noFill/>
            <a:miter lim="800000"/>
            <a:headEnd/>
            <a:tailEnd/>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EC027035-F40D-451E-9A46-BE50EB94D6AB}" type="datetimeFigureOut">
              <a:rPr lang="en-GB"/>
              <a:pPr>
                <a:defRPr/>
              </a:pPr>
              <a:t>05/08/2021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B22A1C9A-78E0-4B1D-BDFD-8120480267CE}" type="slidenum">
              <a:rPr lang="en-GB"/>
              <a:pPr>
                <a:defRPr/>
              </a:pPr>
              <a:t>‹#›</a:t>
            </a:fld>
            <a:endParaRPr lang="en-GB"/>
          </a:p>
        </p:txBody>
      </p:sp>
      <p:pic>
        <p:nvPicPr>
          <p:cNvPr id="10" name="Picture 9" descr="UoN-UK-C-M_BlueRGB.jpg"/>
          <p:cNvPicPr>
            <a:picLocks noChangeAspect="1"/>
          </p:cNvPicPr>
          <p:nvPr userDrawn="1"/>
        </p:nvPicPr>
        <p:blipFill>
          <a:blip r:embed="rId2" cstate="print"/>
          <a:srcRect/>
          <a:stretch>
            <a:fillRect/>
          </a:stretch>
        </p:blipFill>
        <p:spPr bwMode="auto">
          <a:xfrm>
            <a:off x="7308304" y="6093296"/>
            <a:ext cx="1493513" cy="663898"/>
          </a:xfrm>
          <a:prstGeom prst="rect">
            <a:avLst/>
          </a:prstGeom>
          <a:noFill/>
          <a:ln w="9525">
            <a:noFill/>
            <a:miter lim="800000"/>
            <a:headEnd/>
            <a:tailEnd/>
          </a:ln>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1519" y="6165304"/>
            <a:ext cx="1343494" cy="629792"/>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DC981BC9-92BF-4CA7-A928-861703F72EF7}" type="datetimeFigureOut">
              <a:rPr lang="en-GB"/>
              <a:pPr>
                <a:defRPr/>
              </a:pPr>
              <a:t>05/08/2021</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8FDB55F2-08A8-4FC3-BF14-A7E93F1800F3}" type="slidenum">
              <a:rPr lang="en-GB"/>
              <a:pPr>
                <a:defRPr/>
              </a:pPr>
              <a:t>‹#›</a:t>
            </a:fld>
            <a:endParaRPr lang="en-GB"/>
          </a:p>
        </p:txBody>
      </p:sp>
      <p:pic>
        <p:nvPicPr>
          <p:cNvPr id="12" name="Picture 9" descr="UoN-UK-C-M_BlueRGB.jpg"/>
          <p:cNvPicPr>
            <a:picLocks noChangeAspect="1"/>
          </p:cNvPicPr>
          <p:nvPr userDrawn="1"/>
        </p:nvPicPr>
        <p:blipFill>
          <a:blip r:embed="rId2" cstate="print"/>
          <a:srcRect/>
          <a:stretch>
            <a:fillRect/>
          </a:stretch>
        </p:blipFill>
        <p:spPr bwMode="auto">
          <a:xfrm>
            <a:off x="7308304" y="6093296"/>
            <a:ext cx="1493513" cy="663898"/>
          </a:xfrm>
          <a:prstGeom prst="rect">
            <a:avLst/>
          </a:prstGeom>
          <a:noFill/>
          <a:ln w="9525">
            <a:noFill/>
            <a:miter lim="800000"/>
            <a:headEnd/>
            <a:tailEnd/>
          </a:ln>
        </p:spPr>
      </p:pic>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1519" y="6165304"/>
            <a:ext cx="1305740" cy="612094"/>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4A47430-CBA5-44F5-B7B2-98F6EAAFEEDE}" type="datetimeFigureOut">
              <a:rPr lang="en-GB"/>
              <a:pPr>
                <a:defRPr/>
              </a:pPr>
              <a:t>05/08/2021</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E74B8529-4297-4B8A-A4D8-E741F7C60B68}" type="slidenum">
              <a:rPr lang="en-GB"/>
              <a:pPr>
                <a:defRPr/>
              </a:pPr>
              <a:t>‹#›</a:t>
            </a:fld>
            <a:endParaRPr lang="en-GB"/>
          </a:p>
        </p:txBody>
      </p:sp>
      <p:pic>
        <p:nvPicPr>
          <p:cNvPr id="7" name="Picture 9" descr="UoN-UK-C-M_BlueRGB.jpg"/>
          <p:cNvPicPr>
            <a:picLocks noChangeAspect="1"/>
          </p:cNvPicPr>
          <p:nvPr userDrawn="1"/>
        </p:nvPicPr>
        <p:blipFill>
          <a:blip r:embed="rId2" cstate="print"/>
          <a:srcRect/>
          <a:stretch>
            <a:fillRect/>
          </a:stretch>
        </p:blipFill>
        <p:spPr bwMode="auto">
          <a:xfrm>
            <a:off x="7308304" y="6093296"/>
            <a:ext cx="1493513" cy="663898"/>
          </a:xfrm>
          <a:prstGeom prst="rect">
            <a:avLst/>
          </a:prstGeom>
          <a:noFill/>
          <a:ln w="9525">
            <a:noFill/>
            <a:miter lim="800000"/>
            <a:headEnd/>
            <a:tailEnd/>
          </a:ln>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1519" y="6165304"/>
            <a:ext cx="1305740" cy="612094"/>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DBC3227-B8B1-400A-891B-9010D0E714A6}" type="datetimeFigureOut">
              <a:rPr lang="en-GB"/>
              <a:pPr>
                <a:defRPr/>
              </a:pPr>
              <a:t>05/08/2021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A806719A-04F0-4256-A525-03CEE29B2BE9}" type="slidenum">
              <a:rPr lang="en-GB"/>
              <a:pPr>
                <a:defRPr/>
              </a:pPr>
              <a:t>‹#›</a:t>
            </a:fld>
            <a:endParaRPr lang="en-GB"/>
          </a:p>
        </p:txBody>
      </p:sp>
      <p:pic>
        <p:nvPicPr>
          <p:cNvPr id="10" name="Picture 9" descr="UoN-UK-C-M_BlueRGB.jpg"/>
          <p:cNvPicPr>
            <a:picLocks noChangeAspect="1"/>
          </p:cNvPicPr>
          <p:nvPr userDrawn="1"/>
        </p:nvPicPr>
        <p:blipFill>
          <a:blip r:embed="rId2" cstate="print"/>
          <a:srcRect/>
          <a:stretch>
            <a:fillRect/>
          </a:stretch>
        </p:blipFill>
        <p:spPr bwMode="auto">
          <a:xfrm>
            <a:off x="7308304" y="6093296"/>
            <a:ext cx="1493513" cy="663898"/>
          </a:xfrm>
          <a:prstGeom prst="rect">
            <a:avLst/>
          </a:prstGeom>
          <a:noFill/>
          <a:ln w="9525">
            <a:noFill/>
            <a:miter lim="800000"/>
            <a:headEnd/>
            <a:tailEnd/>
          </a:ln>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1519" y="6165304"/>
            <a:ext cx="1305740" cy="612094"/>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B95BC36-41F8-439C-9995-DD196C695D47}" type="datetimeFigureOut">
              <a:rPr lang="en-GB"/>
              <a:pPr>
                <a:defRPr/>
              </a:pPr>
              <a:t>05/08/2021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D9547311-C74F-4D38-82E5-9B9330CAF784}" type="slidenum">
              <a:rPr lang="en-GB"/>
              <a:pPr>
                <a:defRPr/>
              </a:pPr>
              <a:t>‹#›</a:t>
            </a:fld>
            <a:endParaRPr lang="en-GB"/>
          </a:p>
        </p:txBody>
      </p:sp>
      <p:pic>
        <p:nvPicPr>
          <p:cNvPr id="10" name="Picture 9" descr="UoN-UK-C-M_BlueRGB.jpg"/>
          <p:cNvPicPr>
            <a:picLocks noChangeAspect="1"/>
          </p:cNvPicPr>
          <p:nvPr userDrawn="1"/>
        </p:nvPicPr>
        <p:blipFill>
          <a:blip r:embed="rId2" cstate="print"/>
          <a:srcRect/>
          <a:stretch>
            <a:fillRect/>
          </a:stretch>
        </p:blipFill>
        <p:spPr bwMode="auto">
          <a:xfrm>
            <a:off x="7308304" y="6093296"/>
            <a:ext cx="1493513" cy="663898"/>
          </a:xfrm>
          <a:prstGeom prst="rect">
            <a:avLst/>
          </a:prstGeom>
          <a:noFill/>
          <a:ln w="9525">
            <a:noFill/>
            <a:miter lim="800000"/>
            <a:headEnd/>
            <a:tailEnd/>
          </a:ln>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1518" y="6136047"/>
            <a:ext cx="1368153" cy="641351"/>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744F66B9-1E41-4CB6-8C46-21C01789C062}" type="datetimeFigureOut">
              <a:rPr lang="en-GB"/>
              <a:pPr>
                <a:defRPr/>
              </a:pPr>
              <a:t>05/08/2021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76C5BD7-2F60-4F20-9D60-5F684BE531DB}" type="slidenum">
              <a:rPr lang="en-GB"/>
              <a:pPr>
                <a:defRPr/>
              </a:pPr>
              <a:t>‹#›</a:t>
            </a:fld>
            <a:endParaRPr lang="en-GB"/>
          </a:p>
        </p:txBody>
      </p:sp>
      <p:pic>
        <p:nvPicPr>
          <p:cNvPr id="9" name="Picture 9" descr="UoN-UK-C-M_BlueRGB.jpg"/>
          <p:cNvPicPr>
            <a:picLocks noChangeAspect="1"/>
          </p:cNvPicPr>
          <p:nvPr userDrawn="1"/>
        </p:nvPicPr>
        <p:blipFill>
          <a:blip r:embed="rId2" cstate="print"/>
          <a:srcRect/>
          <a:stretch>
            <a:fillRect/>
          </a:stretch>
        </p:blipFill>
        <p:spPr bwMode="auto">
          <a:xfrm>
            <a:off x="7308304" y="6093296"/>
            <a:ext cx="1493513" cy="663898"/>
          </a:xfrm>
          <a:prstGeom prst="rect">
            <a:avLst/>
          </a:prstGeom>
          <a:noFill/>
          <a:ln w="9525">
            <a:noFill/>
            <a:miter lim="800000"/>
            <a:headEnd/>
            <a:tailEnd/>
          </a:ln>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1518" y="6136047"/>
            <a:ext cx="1368153" cy="641351"/>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0988966F-169E-4DDB-8DFE-BA3A12459F6B}" type="datetimeFigureOut">
              <a:rPr lang="en-GB"/>
              <a:pPr>
                <a:defRPr/>
              </a:pPr>
              <a:t>05/08/2021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6958BCFC-66DD-4AEB-AF17-6F212D1F1082}"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1"/>
          <p:cNvSpPr txBox="1">
            <a:spLocks noChangeArrowheads="1"/>
          </p:cNvSpPr>
          <p:nvPr/>
        </p:nvSpPr>
        <p:spPr>
          <a:xfrm flipV="1">
            <a:off x="8532813" y="6093296"/>
            <a:ext cx="381000" cy="215429"/>
          </a:xfrm>
          <a:prstGeom prst="rect">
            <a:avLst/>
          </a:prstGeom>
        </p:spPr>
        <p:txBody>
          <a:bodyPr anchor="ctr"/>
          <a:lstStyle/>
          <a:p>
            <a:pPr algn="ctr" fontAlgn="auto">
              <a:spcBef>
                <a:spcPts val="0"/>
              </a:spcBef>
              <a:spcAft>
                <a:spcPts val="0"/>
              </a:spcAft>
              <a:defRPr/>
            </a:pPr>
            <a:fld id="{A9C7C501-5609-49CC-AFD1-D9F19A9CCA44}" type="slidenum">
              <a:rPr lang="en-US" sz="1200">
                <a:solidFill>
                  <a:schemeClr val="tx1">
                    <a:tint val="75000"/>
                  </a:schemeClr>
                </a:solidFill>
                <a:latin typeface="+mn-lt"/>
              </a:rPr>
              <a:pPr algn="ctr" fontAlgn="auto">
                <a:spcBef>
                  <a:spcPts val="0"/>
                </a:spcBef>
                <a:spcAft>
                  <a:spcPts val="0"/>
                </a:spcAft>
                <a:defRPr/>
              </a:pPr>
              <a:t>1</a:t>
            </a:fld>
            <a:endParaRPr lang="en-US" sz="1200" dirty="0">
              <a:solidFill>
                <a:schemeClr val="tx1">
                  <a:tint val="75000"/>
                </a:schemeClr>
              </a:solidFill>
              <a:latin typeface="+mn-lt"/>
            </a:endParaRPr>
          </a:p>
        </p:txBody>
      </p:sp>
      <p:sp>
        <p:nvSpPr>
          <p:cNvPr id="9" name="Rectangle 19"/>
          <p:cNvSpPr>
            <a:spLocks noGrp="1" noChangeArrowheads="1"/>
          </p:cNvSpPr>
          <p:nvPr>
            <p:ph type="dt" sz="half" idx="10"/>
          </p:nvPr>
        </p:nvSpPr>
        <p:spPr/>
        <p:txBody>
          <a:bodyPr/>
          <a:lstStyle/>
          <a:p>
            <a:pPr>
              <a:defRPr/>
            </a:pPr>
            <a:r>
              <a:rPr lang="en-US" dirty="0"/>
              <a:t>July 2019</a:t>
            </a:r>
          </a:p>
        </p:txBody>
      </p:sp>
      <p:sp>
        <p:nvSpPr>
          <p:cNvPr id="2" name="Rectangle 1"/>
          <p:cNvSpPr/>
          <p:nvPr/>
        </p:nvSpPr>
        <p:spPr>
          <a:xfrm>
            <a:off x="323528" y="1916832"/>
            <a:ext cx="8712968" cy="3385542"/>
          </a:xfrm>
          <a:prstGeom prst="rect">
            <a:avLst/>
          </a:prstGeom>
        </p:spPr>
        <p:txBody>
          <a:bodyPr wrap="square">
            <a:spAutoFit/>
          </a:bodyPr>
          <a:lstStyle/>
          <a:p>
            <a:pPr algn="ctr"/>
            <a:r>
              <a:rPr lang="en-GB" sz="2800" b="1" dirty="0">
                <a:latin typeface="Arial" panose="020B0604020202020204" pitchFamily="34" charset="0"/>
                <a:cs typeface="Arial" panose="020B0604020202020204" pitchFamily="34" charset="0"/>
              </a:rPr>
              <a:t>A randomised controlled trial of </a:t>
            </a:r>
            <a:br>
              <a:rPr lang="en-GB" sz="2800" b="1" dirty="0">
                <a:latin typeface="Arial" panose="020B0604020202020204" pitchFamily="34" charset="0"/>
                <a:cs typeface="Arial" panose="020B0604020202020204" pitchFamily="34" charset="0"/>
              </a:rPr>
            </a:br>
            <a:r>
              <a:rPr lang="en-GB" sz="2800" b="1" dirty="0">
                <a:latin typeface="Arial" panose="020B0604020202020204" pitchFamily="34" charset="0"/>
                <a:cs typeface="Arial" panose="020B0604020202020204" pitchFamily="34" charset="0"/>
              </a:rPr>
              <a:t>full milk feeds </a:t>
            </a:r>
            <a:br>
              <a:rPr lang="en-GB" sz="2800" b="1" dirty="0">
                <a:latin typeface="Arial" panose="020B0604020202020204" pitchFamily="34" charset="0"/>
                <a:cs typeface="Arial" panose="020B0604020202020204" pitchFamily="34" charset="0"/>
              </a:rPr>
            </a:br>
            <a:r>
              <a:rPr lang="en-GB" sz="2800" b="1" dirty="0">
                <a:latin typeface="Arial" panose="020B0604020202020204" pitchFamily="34" charset="0"/>
                <a:cs typeface="Arial" panose="020B0604020202020204" pitchFamily="34" charset="0"/>
              </a:rPr>
              <a:t>versus </a:t>
            </a:r>
            <a:br>
              <a:rPr lang="en-GB" sz="2800" b="1" dirty="0">
                <a:latin typeface="Arial" panose="020B0604020202020204" pitchFamily="34" charset="0"/>
                <a:cs typeface="Arial" panose="020B0604020202020204" pitchFamily="34" charset="0"/>
              </a:rPr>
            </a:br>
            <a:r>
              <a:rPr lang="en-GB" sz="2800" b="1" dirty="0">
                <a:latin typeface="Arial" panose="020B0604020202020204" pitchFamily="34" charset="0"/>
                <a:cs typeface="Arial" panose="020B0604020202020204" pitchFamily="34" charset="0"/>
              </a:rPr>
              <a:t>intravenous nutrition with gradual feeding </a:t>
            </a:r>
            <a:br>
              <a:rPr lang="en-GB" sz="2800" b="1" dirty="0">
                <a:latin typeface="Arial" panose="020B0604020202020204" pitchFamily="34" charset="0"/>
                <a:cs typeface="Arial" panose="020B0604020202020204" pitchFamily="34" charset="0"/>
              </a:rPr>
            </a:br>
            <a:r>
              <a:rPr lang="en-GB" sz="2800" b="1" dirty="0">
                <a:latin typeface="Arial" panose="020B0604020202020204" pitchFamily="34" charset="0"/>
                <a:cs typeface="Arial" panose="020B0604020202020204" pitchFamily="34" charset="0"/>
              </a:rPr>
              <a:t>for preterm infants </a:t>
            </a:r>
            <a:br>
              <a:rPr lang="en-GB" sz="2800" b="1" dirty="0">
                <a:latin typeface="Arial" panose="020B0604020202020204" pitchFamily="34" charset="0"/>
                <a:cs typeface="Arial" panose="020B0604020202020204" pitchFamily="34" charset="0"/>
              </a:rPr>
            </a:br>
            <a:r>
              <a:rPr lang="en-GB" sz="2800" b="1" dirty="0">
                <a:latin typeface="Arial" panose="020B0604020202020204" pitchFamily="34" charset="0"/>
                <a:cs typeface="Arial" panose="020B0604020202020204" pitchFamily="34" charset="0"/>
              </a:rPr>
              <a:t>(30</a:t>
            </a:r>
            <a:r>
              <a:rPr lang="en-GB" sz="2800" b="1" baseline="30000" dirty="0">
                <a:latin typeface="Arial" panose="020B0604020202020204" pitchFamily="34" charset="0"/>
                <a:cs typeface="Arial" panose="020B0604020202020204" pitchFamily="34" charset="0"/>
              </a:rPr>
              <a:t>+0</a:t>
            </a:r>
            <a:r>
              <a:rPr lang="en-GB" sz="2800" b="1" dirty="0">
                <a:latin typeface="Arial" panose="020B0604020202020204" pitchFamily="34" charset="0"/>
                <a:cs typeface="Arial" panose="020B0604020202020204" pitchFamily="34" charset="0"/>
              </a:rPr>
              <a:t> to 32</a:t>
            </a:r>
            <a:r>
              <a:rPr lang="en-GB" sz="2800" b="1" baseline="30000" dirty="0">
                <a:latin typeface="Arial" panose="020B0604020202020204" pitchFamily="34" charset="0"/>
                <a:cs typeface="Arial" panose="020B0604020202020204" pitchFamily="34" charset="0"/>
              </a:rPr>
              <a:t>+6</a:t>
            </a:r>
            <a:r>
              <a:rPr lang="en-GB" sz="2800" b="1" dirty="0">
                <a:latin typeface="Arial" panose="020B0604020202020204" pitchFamily="34" charset="0"/>
                <a:cs typeface="Arial" panose="020B0604020202020204" pitchFamily="34" charset="0"/>
              </a:rPr>
              <a:t> weeks gestational age)</a:t>
            </a:r>
          </a:p>
          <a:p>
            <a:pPr algn="ctr"/>
            <a:endParaRPr lang="en-GB" dirty="0">
              <a:latin typeface="Arial" panose="020B0604020202020204" pitchFamily="34" charset="0"/>
              <a:cs typeface="Arial" panose="020B0604020202020204" pitchFamily="34" charset="0"/>
            </a:endParaRPr>
          </a:p>
          <a:p>
            <a:pPr algn="ctr"/>
            <a:r>
              <a:rPr lang="en-GB" sz="2800" b="1" dirty="0">
                <a:solidFill>
                  <a:schemeClr val="accent4"/>
                </a:solidFill>
                <a:latin typeface="Arial" panose="020B0604020202020204" pitchFamily="34" charset="0"/>
                <a:cs typeface="Arial" panose="020B0604020202020204" pitchFamily="34" charset="0"/>
              </a:rPr>
              <a:t>Clinical scenarios: who is eligible?</a:t>
            </a:r>
            <a:endParaRPr lang="en-GB" b="1" dirty="0">
              <a:solidFill>
                <a:schemeClr val="accent4"/>
              </a:solidFill>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90424" y="44624"/>
            <a:ext cx="3979176" cy="1793472"/>
          </a:xfrm>
          <a:prstGeom prst="rect">
            <a:avLst/>
          </a:prstGeom>
        </p:spPr>
      </p:pic>
    </p:spTree>
    <p:extLst>
      <p:ext uri="{BB962C8B-B14F-4D97-AF65-F5344CB8AC3E}">
        <p14:creationId xmlns:p14="http://schemas.microsoft.com/office/powerpoint/2010/main" val="1889191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476991E-CD8C-FE4E-B32C-DF0C573ECAD5}"/>
              </a:ext>
            </a:extLst>
          </p:cNvPr>
          <p:cNvPicPr>
            <a:picLocks noChangeAspect="1"/>
          </p:cNvPicPr>
          <p:nvPr/>
        </p:nvPicPr>
        <p:blipFill>
          <a:blip r:embed="rId3"/>
          <a:stretch>
            <a:fillRect/>
          </a:stretch>
        </p:blipFill>
        <p:spPr>
          <a:xfrm>
            <a:off x="471028" y="274638"/>
            <a:ext cx="1172612" cy="1143000"/>
          </a:xfrm>
          <a:prstGeom prst="rect">
            <a:avLst/>
          </a:prstGeom>
        </p:spPr>
      </p:pic>
      <p:sp>
        <p:nvSpPr>
          <p:cNvPr id="3" name="TextBox 2">
            <a:extLst>
              <a:ext uri="{FF2B5EF4-FFF2-40B4-BE49-F238E27FC236}">
                <a16:creationId xmlns:a16="http://schemas.microsoft.com/office/drawing/2014/main" id="{F69E2ACD-06F9-E541-92E0-955837E260FC}"/>
              </a:ext>
            </a:extLst>
          </p:cNvPr>
          <p:cNvSpPr txBox="1"/>
          <p:nvPr/>
        </p:nvSpPr>
        <p:spPr>
          <a:xfrm>
            <a:off x="1907704" y="430639"/>
            <a:ext cx="4299575" cy="523220"/>
          </a:xfrm>
          <a:prstGeom prst="rect">
            <a:avLst/>
          </a:prstGeom>
          <a:noFill/>
        </p:spPr>
        <p:txBody>
          <a:bodyPr wrap="none" rtlCol="0">
            <a:spAutoFit/>
          </a:bodyPr>
          <a:lstStyle/>
          <a:p>
            <a:r>
              <a:rPr lang="en-GB" sz="2800" b="1" dirty="0">
                <a:solidFill>
                  <a:schemeClr val="accent1">
                    <a:lumMod val="50000"/>
                  </a:schemeClr>
                </a:solidFill>
                <a:latin typeface="Arial" panose="020B0604020202020204" pitchFamily="34" charset="0"/>
                <a:cs typeface="Arial" panose="020B0604020202020204" pitchFamily="34" charset="0"/>
              </a:rPr>
              <a:t>Potential participant 2…</a:t>
            </a:r>
          </a:p>
        </p:txBody>
      </p:sp>
      <p:sp>
        <p:nvSpPr>
          <p:cNvPr id="4" name="Rectangle 1">
            <a:extLst>
              <a:ext uri="{FF2B5EF4-FFF2-40B4-BE49-F238E27FC236}">
                <a16:creationId xmlns:a16="http://schemas.microsoft.com/office/drawing/2014/main" id="{FFF2128C-688C-2C47-8FC5-9A492FEDC974}"/>
              </a:ext>
            </a:extLst>
          </p:cNvPr>
          <p:cNvSpPr>
            <a:spLocks noChangeArrowheads="1"/>
          </p:cNvSpPr>
          <p:nvPr/>
        </p:nvSpPr>
        <p:spPr bwMode="auto">
          <a:xfrm>
            <a:off x="611560" y="1411885"/>
            <a:ext cx="8172908"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marR="0" lvl="0" indent="-342900" algn="l" defTabSz="914400" rtl="0" eaLnBrk="0" fontAlgn="base" latinLnBrk="0" hangingPunct="0">
              <a:spcBef>
                <a:spcPts val="0"/>
              </a:spcBef>
              <a:spcAft>
                <a:spcPts val="0"/>
              </a:spcAft>
              <a:buClrTx/>
              <a:buSzTx/>
              <a:buFont typeface="Arial" panose="020B0604020202020204" pitchFamily="34" charset="0"/>
              <a:buChar char="•"/>
              <a:tabLst/>
            </a:pPr>
            <a:r>
              <a:rPr kumimoji="0" lang="en-GB" altLang="en-US" sz="2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31+3 weeks gestation</a:t>
            </a:r>
          </a:p>
          <a:p>
            <a:pPr marL="342900" marR="0" lvl="0" indent="-342900" algn="l" defTabSz="914400" rtl="0" eaLnBrk="0" fontAlgn="base" latinLnBrk="0" hangingPunct="0">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Birth weight 1700 grams</a:t>
            </a:r>
          </a:p>
          <a:p>
            <a:pPr marL="342900" marR="0" lvl="0" indent="-342900" algn="l" defTabSz="914400" rtl="0" eaLnBrk="0" fontAlgn="base" latinLnBrk="0" hangingPunct="0">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1 hours old</a:t>
            </a:r>
          </a:p>
          <a:p>
            <a:pPr marL="342900" lvl="0" indent="-342900">
              <a:spcBef>
                <a:spcPts val="0"/>
              </a:spcBef>
              <a:spcAft>
                <a:spcPts val="0"/>
              </a:spcAft>
              <a:buFont typeface="Arial" panose="020B0604020202020204" pitchFamily="34" charset="0"/>
              <a:buChar char="•"/>
            </a:pPr>
            <a:r>
              <a:rPr lang="en-GB" altLang="en-US" sz="2800" dirty="0">
                <a:cs typeface="Arial" panose="020B0604020202020204" pitchFamily="34" charset="0"/>
              </a:rPr>
              <a:t>Ventilated in 0.50 FiO</a:t>
            </a:r>
            <a:r>
              <a:rPr lang="en-GB" altLang="en-US" sz="2800" baseline="-25000" dirty="0">
                <a:cs typeface="Arial" panose="020B0604020202020204" pitchFamily="34" charset="0"/>
              </a:rPr>
              <a:t>2</a:t>
            </a:r>
            <a:r>
              <a:rPr lang="en-GB" altLang="en-US" sz="2800" dirty="0">
                <a:cs typeface="Arial" panose="020B0604020202020204" pitchFamily="34" charset="0"/>
              </a:rPr>
              <a:t>, on inotropes, antibiotics</a:t>
            </a:r>
          </a:p>
        </p:txBody>
      </p:sp>
      <p:sp>
        <p:nvSpPr>
          <p:cNvPr id="5" name="Rectangle 1">
            <a:extLst>
              <a:ext uri="{FF2B5EF4-FFF2-40B4-BE49-F238E27FC236}">
                <a16:creationId xmlns:a16="http://schemas.microsoft.com/office/drawing/2014/main" id="{81EED5A0-0C6A-E44D-82DC-44E74AA3B76D}"/>
              </a:ext>
            </a:extLst>
          </p:cNvPr>
          <p:cNvSpPr>
            <a:spLocks noChangeArrowheads="1"/>
          </p:cNvSpPr>
          <p:nvPr/>
        </p:nvSpPr>
        <p:spPr bwMode="auto">
          <a:xfrm>
            <a:off x="444025" y="3150823"/>
            <a:ext cx="8313440" cy="3139321"/>
          </a:xfrm>
          <a:prstGeom prst="rect">
            <a:avLst/>
          </a:prstGeom>
          <a:solidFill>
            <a:schemeClr val="bg1">
              <a:lumMod val="65000"/>
            </a:schemeClr>
          </a:solidFill>
          <a:ln>
            <a:noFill/>
          </a:ln>
          <a:effec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defTabSz="914400" rtl="0" eaLnBrk="0" fontAlgn="base" latinLnBrk="0" hangingPunct="0">
              <a:lnSpc>
                <a:spcPct val="100000"/>
              </a:lnSpc>
              <a:spcBef>
                <a:spcPts val="600"/>
              </a:spcBef>
              <a:spcAft>
                <a:spcPts val="600"/>
              </a:spcAft>
              <a:buClrTx/>
              <a:buSzTx/>
              <a:tabLst/>
            </a:pPr>
            <a:r>
              <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Consider</a:t>
            </a:r>
          </a:p>
          <a:p>
            <a:pPr marL="457200" marR="0" lvl="0" indent="-457200" defTabSz="914400" rtl="0" eaLnBrk="0" fontAlgn="base" latinLnBrk="0" hangingPunct="0">
              <a:lnSpc>
                <a:spcPct val="100000"/>
              </a:lnSpc>
              <a:spcBef>
                <a:spcPts val="600"/>
              </a:spcBef>
              <a:spcAft>
                <a:spcPts val="600"/>
              </a:spcAft>
              <a:buClrTx/>
              <a:buSzTx/>
              <a:buFontTx/>
              <a:buChar char="-"/>
              <a:tabLst/>
            </a:pPr>
            <a:r>
              <a:rPr lang="en-GB" altLang="en-US" sz="2800" dirty="0">
                <a:solidFill>
                  <a:schemeClr val="bg1"/>
                </a:solidFill>
                <a:cs typeface="Arial" panose="020B0604020202020204" pitchFamily="34" charset="0"/>
              </a:rPr>
              <a:t>This baby meets the eligibility criteria for FEED1</a:t>
            </a:r>
          </a:p>
          <a:p>
            <a:pPr marL="457200" marR="0" lvl="0" indent="-457200" defTabSz="914400" rtl="0" eaLnBrk="0" fontAlgn="base" latinLnBrk="0" hangingPunct="0">
              <a:lnSpc>
                <a:spcPct val="100000"/>
              </a:lnSpc>
              <a:spcBef>
                <a:spcPts val="600"/>
              </a:spcBef>
              <a:spcAft>
                <a:spcPts val="600"/>
              </a:spcAft>
              <a:buClrTx/>
              <a:buSzTx/>
              <a:buFontTx/>
              <a:buChar char="-"/>
              <a:tabLst/>
            </a:pPr>
            <a:r>
              <a:rPr lang="en-GB" altLang="en-US" sz="2800" dirty="0">
                <a:solidFill>
                  <a:schemeClr val="bg1"/>
                </a:solidFill>
                <a:cs typeface="Arial" panose="020B0604020202020204" pitchFamily="34" charset="0"/>
              </a:rPr>
              <a:t>However, think equipoise! </a:t>
            </a:r>
          </a:p>
          <a:p>
            <a:pPr marR="0" lvl="0" algn="ctr" defTabSz="914400" rtl="0" eaLnBrk="0" fontAlgn="base" latinLnBrk="0" hangingPunct="0">
              <a:lnSpc>
                <a:spcPct val="100000"/>
              </a:lnSpc>
              <a:spcBef>
                <a:spcPts val="600"/>
              </a:spcBef>
              <a:spcAft>
                <a:spcPts val="600"/>
              </a:spcAft>
              <a:buClrTx/>
              <a:buSzTx/>
              <a:tabLst/>
            </a:pPr>
            <a:r>
              <a:rPr lang="en-GB" altLang="en-US" sz="2800" dirty="0">
                <a:solidFill>
                  <a:schemeClr val="bg1"/>
                </a:solidFill>
                <a:cs typeface="Arial" panose="020B0604020202020204" pitchFamily="34" charset="0"/>
              </a:rPr>
              <a:t>Would you be happy for the baby to be randomised to EITHER arm of the trial </a:t>
            </a:r>
            <a:br>
              <a:rPr lang="en-GB" altLang="en-US" sz="2800" dirty="0">
                <a:solidFill>
                  <a:schemeClr val="bg1"/>
                </a:solidFill>
                <a:cs typeface="Arial" panose="020B0604020202020204" pitchFamily="34" charset="0"/>
              </a:rPr>
            </a:br>
            <a:r>
              <a:rPr lang="en-GB" altLang="en-US" sz="2800" dirty="0">
                <a:solidFill>
                  <a:schemeClr val="bg1"/>
                </a:solidFill>
                <a:cs typeface="Arial" panose="020B0604020202020204" pitchFamily="34" charset="0"/>
              </a:rPr>
              <a:t>i.e., receive either full milk or gradual feeding? </a:t>
            </a:r>
            <a:endParaRPr lang="en-GB" altLang="en-US" sz="5400" dirty="0">
              <a:solidFill>
                <a:schemeClr val="bg1"/>
              </a:solidFill>
              <a:cs typeface="Arial" panose="020B0604020202020204" pitchFamily="34" charset="0"/>
            </a:endParaRPr>
          </a:p>
        </p:txBody>
      </p:sp>
    </p:spTree>
    <p:extLst>
      <p:ext uri="{BB962C8B-B14F-4D97-AF65-F5344CB8AC3E}">
        <p14:creationId xmlns:p14="http://schemas.microsoft.com/office/powerpoint/2010/main" val="13431753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476991E-CD8C-FE4E-B32C-DF0C573ECAD5}"/>
              </a:ext>
            </a:extLst>
          </p:cNvPr>
          <p:cNvPicPr>
            <a:picLocks noChangeAspect="1"/>
          </p:cNvPicPr>
          <p:nvPr/>
        </p:nvPicPr>
        <p:blipFill>
          <a:blip r:embed="rId3"/>
          <a:stretch>
            <a:fillRect/>
          </a:stretch>
        </p:blipFill>
        <p:spPr>
          <a:xfrm>
            <a:off x="471028" y="274638"/>
            <a:ext cx="1172612" cy="1143000"/>
          </a:xfrm>
          <a:prstGeom prst="rect">
            <a:avLst/>
          </a:prstGeom>
        </p:spPr>
      </p:pic>
      <p:sp>
        <p:nvSpPr>
          <p:cNvPr id="3" name="TextBox 2">
            <a:extLst>
              <a:ext uri="{FF2B5EF4-FFF2-40B4-BE49-F238E27FC236}">
                <a16:creationId xmlns:a16="http://schemas.microsoft.com/office/drawing/2014/main" id="{F69E2ACD-06F9-E541-92E0-955837E260FC}"/>
              </a:ext>
            </a:extLst>
          </p:cNvPr>
          <p:cNvSpPr txBox="1"/>
          <p:nvPr/>
        </p:nvSpPr>
        <p:spPr>
          <a:xfrm>
            <a:off x="1907704" y="430639"/>
            <a:ext cx="4299575" cy="523220"/>
          </a:xfrm>
          <a:prstGeom prst="rect">
            <a:avLst/>
          </a:prstGeom>
          <a:noFill/>
        </p:spPr>
        <p:txBody>
          <a:bodyPr wrap="none" rtlCol="0">
            <a:spAutoFit/>
          </a:bodyPr>
          <a:lstStyle/>
          <a:p>
            <a:r>
              <a:rPr lang="en-GB" sz="2800" b="1" dirty="0">
                <a:solidFill>
                  <a:schemeClr val="accent1">
                    <a:lumMod val="50000"/>
                  </a:schemeClr>
                </a:solidFill>
                <a:latin typeface="Arial" panose="020B0604020202020204" pitchFamily="34" charset="0"/>
                <a:cs typeface="Arial" panose="020B0604020202020204" pitchFamily="34" charset="0"/>
              </a:rPr>
              <a:t>Potential participant 3…</a:t>
            </a:r>
          </a:p>
        </p:txBody>
      </p:sp>
      <p:sp>
        <p:nvSpPr>
          <p:cNvPr id="4" name="Rectangle 1">
            <a:extLst>
              <a:ext uri="{FF2B5EF4-FFF2-40B4-BE49-F238E27FC236}">
                <a16:creationId xmlns:a16="http://schemas.microsoft.com/office/drawing/2014/main" id="{FFF2128C-688C-2C47-8FC5-9A492FEDC974}"/>
              </a:ext>
            </a:extLst>
          </p:cNvPr>
          <p:cNvSpPr>
            <a:spLocks noChangeArrowheads="1"/>
          </p:cNvSpPr>
          <p:nvPr/>
        </p:nvSpPr>
        <p:spPr bwMode="auto">
          <a:xfrm>
            <a:off x="647564" y="1484203"/>
            <a:ext cx="7848872"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kumimoji="0" lang="en-GB" altLang="en-US" sz="2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31+5 weeks gestation, 1 hour old</a:t>
            </a:r>
          </a:p>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Birth weight 1200 grams</a:t>
            </a:r>
          </a:p>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No evidence of reversed diastolic flow</a:t>
            </a:r>
          </a:p>
          <a:p>
            <a:pPr marL="342900" lvl="0" indent="-342900">
              <a:spcBef>
                <a:spcPts val="0"/>
              </a:spcBef>
              <a:spcAft>
                <a:spcPts val="0"/>
              </a:spcAft>
              <a:buFont typeface="Arial" panose="020B0604020202020204" pitchFamily="34" charset="0"/>
              <a:buChar char="•"/>
            </a:pPr>
            <a:r>
              <a:rPr lang="en-GB" altLang="en-US" sz="2800" dirty="0">
                <a:cs typeface="Arial" panose="020B0604020202020204" pitchFamily="34" charset="0"/>
              </a:rPr>
              <a:t>On high flow 5L/min FiO</a:t>
            </a:r>
            <a:r>
              <a:rPr lang="en-GB" altLang="en-US" sz="2800" baseline="-25000" dirty="0">
                <a:cs typeface="Arial" panose="020B0604020202020204" pitchFamily="34" charset="0"/>
              </a:rPr>
              <a:t>2</a:t>
            </a:r>
            <a:r>
              <a:rPr lang="en-GB" altLang="en-US" sz="2800" dirty="0">
                <a:cs typeface="Arial" panose="020B0604020202020204" pitchFamily="34" charset="0"/>
              </a:rPr>
              <a:t> 0.32</a:t>
            </a:r>
          </a:p>
        </p:txBody>
      </p:sp>
      <p:sp>
        <p:nvSpPr>
          <p:cNvPr id="5" name="Rectangle 1">
            <a:extLst>
              <a:ext uri="{FF2B5EF4-FFF2-40B4-BE49-F238E27FC236}">
                <a16:creationId xmlns:a16="http://schemas.microsoft.com/office/drawing/2014/main" id="{81EED5A0-0C6A-E44D-82DC-44E74AA3B76D}"/>
              </a:ext>
            </a:extLst>
          </p:cNvPr>
          <p:cNvSpPr>
            <a:spLocks noChangeArrowheads="1"/>
          </p:cNvSpPr>
          <p:nvPr/>
        </p:nvSpPr>
        <p:spPr bwMode="auto">
          <a:xfrm>
            <a:off x="647564" y="3866343"/>
            <a:ext cx="7848872" cy="1107996"/>
          </a:xfrm>
          <a:prstGeom prst="rect">
            <a:avLst/>
          </a:prstGeom>
          <a:solidFill>
            <a:schemeClr val="bg1">
              <a:lumMod val="65000"/>
            </a:schemeClr>
          </a:solidFill>
          <a:ln>
            <a:noFill/>
          </a:ln>
          <a:effec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algn="ctr" defTabSz="914400" rtl="0" eaLnBrk="0" fontAlgn="base" latinLnBrk="0" hangingPunct="0">
              <a:lnSpc>
                <a:spcPct val="100000"/>
              </a:lnSpc>
              <a:spcBef>
                <a:spcPts val="600"/>
              </a:spcBef>
              <a:spcAft>
                <a:spcPts val="600"/>
              </a:spcAft>
              <a:buClrTx/>
              <a:buSzTx/>
              <a:tabLst/>
            </a:pPr>
            <a:r>
              <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Is this </a:t>
            </a:r>
            <a:r>
              <a:rPr kumimoji="0" lang="en-GB" altLang="en-US" sz="2800" b="0" i="0" u="none" strike="noStrike" cap="none" normalizeH="0" baseline="0" dirty="0" smtClean="0">
                <a:ln>
                  <a:noFill/>
                </a:ln>
                <a:solidFill>
                  <a:schemeClr val="bg1"/>
                </a:solidFill>
                <a:effectLst/>
                <a:ea typeface="Times New Roman" panose="02020603050405020304" pitchFamily="18" charset="0"/>
                <a:cs typeface="Arial" panose="020B0604020202020204" pitchFamily="34" charset="0"/>
              </a:rPr>
              <a:t>infant </a:t>
            </a:r>
            <a:r>
              <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eligible for FEED1?</a:t>
            </a:r>
          </a:p>
          <a:p>
            <a:pPr marR="0" lvl="0" algn="ctr" defTabSz="914400" rtl="0" eaLnBrk="0" fontAlgn="base" latinLnBrk="0" hangingPunct="0">
              <a:lnSpc>
                <a:spcPct val="100000"/>
              </a:lnSpc>
              <a:spcBef>
                <a:spcPts val="600"/>
              </a:spcBef>
              <a:spcAft>
                <a:spcPts val="600"/>
              </a:spcAft>
              <a:buClrTx/>
              <a:buSzTx/>
              <a:tabLst/>
            </a:pPr>
            <a:r>
              <a:rPr lang="en-GB" altLang="en-US" sz="2800" dirty="0">
                <a:solidFill>
                  <a:schemeClr val="bg1"/>
                </a:solidFill>
                <a:ea typeface="Times New Roman" panose="02020603050405020304" pitchFamily="18" charset="0"/>
                <a:cs typeface="Arial" panose="020B0604020202020204" pitchFamily="34" charset="0"/>
              </a:rPr>
              <a:t>If yes, w</a:t>
            </a:r>
            <a:r>
              <a:rPr lang="en-GB" altLang="en-US" sz="2800" dirty="0">
                <a:solidFill>
                  <a:schemeClr val="bg1"/>
                </a:solidFill>
                <a:cs typeface="Arial" panose="020B0604020202020204" pitchFamily="34" charset="0"/>
              </a:rPr>
              <a:t>ould you randomise this infant?</a:t>
            </a:r>
            <a:endParaRPr lang="en-GB" altLang="en-US" sz="5400" dirty="0">
              <a:solidFill>
                <a:schemeClr val="bg1"/>
              </a:solidFill>
              <a:cs typeface="Arial" panose="020B0604020202020204" pitchFamily="34" charset="0"/>
            </a:endParaRPr>
          </a:p>
        </p:txBody>
      </p:sp>
    </p:spTree>
    <p:extLst>
      <p:ext uri="{BB962C8B-B14F-4D97-AF65-F5344CB8AC3E}">
        <p14:creationId xmlns:p14="http://schemas.microsoft.com/office/powerpoint/2010/main" val="4793557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476991E-CD8C-FE4E-B32C-DF0C573ECAD5}"/>
              </a:ext>
            </a:extLst>
          </p:cNvPr>
          <p:cNvPicPr>
            <a:picLocks noChangeAspect="1"/>
          </p:cNvPicPr>
          <p:nvPr/>
        </p:nvPicPr>
        <p:blipFill>
          <a:blip r:embed="rId3"/>
          <a:stretch>
            <a:fillRect/>
          </a:stretch>
        </p:blipFill>
        <p:spPr>
          <a:xfrm>
            <a:off x="471028" y="274638"/>
            <a:ext cx="1172612" cy="1143000"/>
          </a:xfrm>
          <a:prstGeom prst="rect">
            <a:avLst/>
          </a:prstGeom>
        </p:spPr>
      </p:pic>
      <p:sp>
        <p:nvSpPr>
          <p:cNvPr id="3" name="TextBox 2">
            <a:extLst>
              <a:ext uri="{FF2B5EF4-FFF2-40B4-BE49-F238E27FC236}">
                <a16:creationId xmlns:a16="http://schemas.microsoft.com/office/drawing/2014/main" id="{F69E2ACD-06F9-E541-92E0-955837E260FC}"/>
              </a:ext>
            </a:extLst>
          </p:cNvPr>
          <p:cNvSpPr txBox="1"/>
          <p:nvPr/>
        </p:nvSpPr>
        <p:spPr>
          <a:xfrm>
            <a:off x="1907704" y="430639"/>
            <a:ext cx="4299575" cy="523220"/>
          </a:xfrm>
          <a:prstGeom prst="rect">
            <a:avLst/>
          </a:prstGeom>
          <a:noFill/>
        </p:spPr>
        <p:txBody>
          <a:bodyPr wrap="none" rtlCol="0">
            <a:spAutoFit/>
          </a:bodyPr>
          <a:lstStyle/>
          <a:p>
            <a:r>
              <a:rPr lang="en-GB" sz="2800" b="1" dirty="0">
                <a:solidFill>
                  <a:schemeClr val="accent1">
                    <a:lumMod val="50000"/>
                  </a:schemeClr>
                </a:solidFill>
                <a:latin typeface="Arial" panose="020B0604020202020204" pitchFamily="34" charset="0"/>
                <a:cs typeface="Arial" panose="020B0604020202020204" pitchFamily="34" charset="0"/>
              </a:rPr>
              <a:t>Potential participant 3…</a:t>
            </a:r>
          </a:p>
        </p:txBody>
      </p:sp>
      <p:sp>
        <p:nvSpPr>
          <p:cNvPr id="4" name="Rectangle 1">
            <a:extLst>
              <a:ext uri="{FF2B5EF4-FFF2-40B4-BE49-F238E27FC236}">
                <a16:creationId xmlns:a16="http://schemas.microsoft.com/office/drawing/2014/main" id="{FFF2128C-688C-2C47-8FC5-9A492FEDC974}"/>
              </a:ext>
            </a:extLst>
          </p:cNvPr>
          <p:cNvSpPr>
            <a:spLocks noChangeArrowheads="1"/>
          </p:cNvSpPr>
          <p:nvPr/>
        </p:nvSpPr>
        <p:spPr bwMode="auto">
          <a:xfrm>
            <a:off x="647564" y="1484203"/>
            <a:ext cx="7848872"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kumimoji="0" lang="en-GB" altLang="en-US" sz="2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31+5 weeks gestation, 1 hour old</a:t>
            </a:r>
          </a:p>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Birth weight 1200 grams</a:t>
            </a:r>
          </a:p>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No evidence of reversed end diastolic flow</a:t>
            </a:r>
          </a:p>
          <a:p>
            <a:pPr marL="342900" lvl="0" indent="-342900">
              <a:spcBef>
                <a:spcPts val="0"/>
              </a:spcBef>
              <a:spcAft>
                <a:spcPts val="0"/>
              </a:spcAft>
              <a:buFont typeface="Arial" panose="020B0604020202020204" pitchFamily="34" charset="0"/>
              <a:buChar char="•"/>
            </a:pPr>
            <a:r>
              <a:rPr lang="en-GB" altLang="en-US" sz="2800" dirty="0">
                <a:cs typeface="Arial" panose="020B0604020202020204" pitchFamily="34" charset="0"/>
              </a:rPr>
              <a:t>On high flow 5L/min FiO</a:t>
            </a:r>
            <a:r>
              <a:rPr lang="en-GB" altLang="en-US" sz="2800" baseline="-25000" dirty="0">
                <a:cs typeface="Arial" panose="020B0604020202020204" pitchFamily="34" charset="0"/>
              </a:rPr>
              <a:t>2</a:t>
            </a:r>
            <a:r>
              <a:rPr lang="en-GB" altLang="en-US" sz="2800" dirty="0">
                <a:cs typeface="Arial" panose="020B0604020202020204" pitchFamily="34" charset="0"/>
              </a:rPr>
              <a:t> 0.32</a:t>
            </a:r>
          </a:p>
        </p:txBody>
      </p:sp>
      <p:sp>
        <p:nvSpPr>
          <p:cNvPr id="5" name="Rectangle 1">
            <a:extLst>
              <a:ext uri="{FF2B5EF4-FFF2-40B4-BE49-F238E27FC236}">
                <a16:creationId xmlns:a16="http://schemas.microsoft.com/office/drawing/2014/main" id="{81EED5A0-0C6A-E44D-82DC-44E74AA3B76D}"/>
              </a:ext>
            </a:extLst>
          </p:cNvPr>
          <p:cNvSpPr>
            <a:spLocks noChangeArrowheads="1"/>
          </p:cNvSpPr>
          <p:nvPr/>
        </p:nvSpPr>
        <p:spPr bwMode="auto">
          <a:xfrm>
            <a:off x="482678" y="3545818"/>
            <a:ext cx="8205428" cy="2123658"/>
          </a:xfrm>
          <a:prstGeom prst="rect">
            <a:avLst/>
          </a:prstGeom>
          <a:solidFill>
            <a:schemeClr val="bg1">
              <a:lumMod val="65000"/>
            </a:schemeClr>
          </a:solidFill>
          <a:ln>
            <a:noFill/>
          </a:ln>
          <a:effec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defTabSz="914400" rtl="0" eaLnBrk="0" fontAlgn="base" latinLnBrk="0" hangingPunct="0">
              <a:lnSpc>
                <a:spcPct val="100000"/>
              </a:lnSpc>
              <a:spcBef>
                <a:spcPts val="600"/>
              </a:spcBef>
              <a:spcAft>
                <a:spcPts val="600"/>
              </a:spcAft>
              <a:buClrTx/>
              <a:buSzTx/>
              <a:tabLst/>
            </a:pPr>
            <a:r>
              <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Consider</a:t>
            </a:r>
          </a:p>
          <a:p>
            <a:pPr marR="0" lvl="0" defTabSz="914400" rtl="0" eaLnBrk="0" fontAlgn="base" latinLnBrk="0" hangingPunct="0">
              <a:lnSpc>
                <a:spcPct val="100000"/>
              </a:lnSpc>
              <a:spcBef>
                <a:spcPts val="600"/>
              </a:spcBef>
              <a:spcAft>
                <a:spcPts val="600"/>
              </a:spcAft>
              <a:buClrTx/>
              <a:buSzTx/>
              <a:tabLst/>
            </a:pPr>
            <a:r>
              <a:rPr lang="en-GB" altLang="en-US" sz="2800" dirty="0">
                <a:solidFill>
                  <a:schemeClr val="bg1"/>
                </a:solidFill>
                <a:cs typeface="Arial" panose="020B0604020202020204" pitchFamily="34" charset="0"/>
              </a:rPr>
              <a:t>- This baby is eligible</a:t>
            </a:r>
          </a:p>
          <a:p>
            <a:pPr marL="457200" marR="0" lvl="0" indent="-457200" defTabSz="914400" rtl="0" eaLnBrk="0" fontAlgn="base" latinLnBrk="0" hangingPunct="0">
              <a:lnSpc>
                <a:spcPct val="100000"/>
              </a:lnSpc>
              <a:spcBef>
                <a:spcPts val="600"/>
              </a:spcBef>
              <a:spcAft>
                <a:spcPts val="600"/>
              </a:spcAft>
              <a:buClrTx/>
              <a:buSzTx/>
              <a:buFontTx/>
              <a:buChar char="-"/>
              <a:tabLst/>
            </a:pPr>
            <a:r>
              <a:rPr lang="en-GB" altLang="en-US" sz="2800" dirty="0">
                <a:solidFill>
                  <a:schemeClr val="bg1"/>
                </a:solidFill>
                <a:cs typeface="Arial" panose="020B0604020202020204" pitchFamily="34" charset="0"/>
              </a:rPr>
              <a:t>Small but NO evidence of reversed end diastolic flow</a:t>
            </a:r>
            <a:endParaRPr lang="en-GB" altLang="en-US" sz="5400" dirty="0">
              <a:solidFill>
                <a:schemeClr val="bg1"/>
              </a:solidFill>
              <a:cs typeface="Arial" panose="020B0604020202020204" pitchFamily="34" charset="0"/>
            </a:endParaRPr>
          </a:p>
        </p:txBody>
      </p:sp>
    </p:spTree>
    <p:extLst>
      <p:ext uri="{BB962C8B-B14F-4D97-AF65-F5344CB8AC3E}">
        <p14:creationId xmlns:p14="http://schemas.microsoft.com/office/powerpoint/2010/main" val="38121084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476991E-CD8C-FE4E-B32C-DF0C573ECAD5}"/>
              </a:ext>
            </a:extLst>
          </p:cNvPr>
          <p:cNvPicPr>
            <a:picLocks noChangeAspect="1"/>
          </p:cNvPicPr>
          <p:nvPr/>
        </p:nvPicPr>
        <p:blipFill>
          <a:blip r:embed="rId2"/>
          <a:stretch>
            <a:fillRect/>
          </a:stretch>
        </p:blipFill>
        <p:spPr>
          <a:xfrm>
            <a:off x="471028" y="274638"/>
            <a:ext cx="1172612" cy="1143000"/>
          </a:xfrm>
          <a:prstGeom prst="rect">
            <a:avLst/>
          </a:prstGeom>
        </p:spPr>
      </p:pic>
      <p:sp>
        <p:nvSpPr>
          <p:cNvPr id="3" name="TextBox 2">
            <a:extLst>
              <a:ext uri="{FF2B5EF4-FFF2-40B4-BE49-F238E27FC236}">
                <a16:creationId xmlns:a16="http://schemas.microsoft.com/office/drawing/2014/main" id="{F69E2ACD-06F9-E541-92E0-955837E260FC}"/>
              </a:ext>
            </a:extLst>
          </p:cNvPr>
          <p:cNvSpPr txBox="1"/>
          <p:nvPr/>
        </p:nvSpPr>
        <p:spPr>
          <a:xfrm>
            <a:off x="1907704" y="430639"/>
            <a:ext cx="4398961" cy="523220"/>
          </a:xfrm>
          <a:prstGeom prst="rect">
            <a:avLst/>
          </a:prstGeom>
          <a:noFill/>
        </p:spPr>
        <p:txBody>
          <a:bodyPr wrap="none" rtlCol="0">
            <a:spAutoFit/>
          </a:bodyPr>
          <a:lstStyle/>
          <a:p>
            <a:r>
              <a:rPr lang="en-GB" sz="2800" b="1" dirty="0">
                <a:solidFill>
                  <a:schemeClr val="accent1">
                    <a:lumMod val="50000"/>
                  </a:schemeClr>
                </a:solidFill>
                <a:latin typeface="Arial" panose="020B0604020202020204" pitchFamily="34" charset="0"/>
                <a:cs typeface="Arial" panose="020B0604020202020204" pitchFamily="34" charset="0"/>
              </a:rPr>
              <a:t>Potential participant 4 …</a:t>
            </a:r>
          </a:p>
        </p:txBody>
      </p:sp>
      <p:sp>
        <p:nvSpPr>
          <p:cNvPr id="4" name="Rectangle 1">
            <a:extLst>
              <a:ext uri="{FF2B5EF4-FFF2-40B4-BE49-F238E27FC236}">
                <a16:creationId xmlns:a16="http://schemas.microsoft.com/office/drawing/2014/main" id="{FFF2128C-688C-2C47-8FC5-9A492FEDC974}"/>
              </a:ext>
            </a:extLst>
          </p:cNvPr>
          <p:cNvSpPr>
            <a:spLocks noChangeArrowheads="1"/>
          </p:cNvSpPr>
          <p:nvPr/>
        </p:nvSpPr>
        <p:spPr bwMode="auto">
          <a:xfrm>
            <a:off x="844243" y="1570818"/>
            <a:ext cx="7848872"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kumimoji="0" lang="en-GB" altLang="en-US" sz="2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32+4 weeks gestation</a:t>
            </a:r>
          </a:p>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Birth weight 2210 grams</a:t>
            </a:r>
          </a:p>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Breathing in air, no other concerns</a:t>
            </a:r>
            <a:endParaRPr lang="en-GB" altLang="en-US" sz="5400" dirty="0">
              <a:cs typeface="Arial" panose="020B0604020202020204" pitchFamily="34" charset="0"/>
            </a:endParaRPr>
          </a:p>
        </p:txBody>
      </p:sp>
      <p:sp>
        <p:nvSpPr>
          <p:cNvPr id="6" name="Rectangle 1">
            <a:extLst>
              <a:ext uri="{FF2B5EF4-FFF2-40B4-BE49-F238E27FC236}">
                <a16:creationId xmlns:a16="http://schemas.microsoft.com/office/drawing/2014/main" id="{66A98286-B99F-2340-97D6-CA48750A0C62}"/>
              </a:ext>
            </a:extLst>
          </p:cNvPr>
          <p:cNvSpPr>
            <a:spLocks noChangeArrowheads="1"/>
          </p:cNvSpPr>
          <p:nvPr/>
        </p:nvSpPr>
        <p:spPr bwMode="auto">
          <a:xfrm>
            <a:off x="1187624" y="3572772"/>
            <a:ext cx="6444208" cy="1107996"/>
          </a:xfrm>
          <a:prstGeom prst="rect">
            <a:avLst/>
          </a:prstGeom>
          <a:solidFill>
            <a:schemeClr val="bg1">
              <a:lumMod val="65000"/>
            </a:schemeClr>
          </a:solidFill>
          <a:ln>
            <a:noFill/>
          </a:ln>
          <a:effec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algn="ctr" defTabSz="914400" rtl="0" eaLnBrk="0" fontAlgn="base" latinLnBrk="0" hangingPunct="0">
              <a:lnSpc>
                <a:spcPct val="100000"/>
              </a:lnSpc>
              <a:spcBef>
                <a:spcPts val="600"/>
              </a:spcBef>
              <a:spcAft>
                <a:spcPts val="600"/>
              </a:spcAft>
              <a:buClrTx/>
              <a:buSzTx/>
              <a:tabLst/>
            </a:pPr>
            <a:r>
              <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Is this </a:t>
            </a:r>
            <a:r>
              <a:rPr kumimoji="0" lang="en-GB" altLang="en-US" sz="2800" b="0" i="0" u="none" strike="noStrike" cap="none" normalizeH="0" baseline="0" dirty="0" smtClean="0">
                <a:ln>
                  <a:noFill/>
                </a:ln>
                <a:solidFill>
                  <a:schemeClr val="bg1"/>
                </a:solidFill>
                <a:effectLst/>
                <a:ea typeface="Times New Roman" panose="02020603050405020304" pitchFamily="18" charset="0"/>
                <a:cs typeface="Arial" panose="020B0604020202020204" pitchFamily="34" charset="0"/>
              </a:rPr>
              <a:t>infant </a:t>
            </a:r>
            <a:r>
              <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eligible for FEED1?</a:t>
            </a:r>
          </a:p>
          <a:p>
            <a:pPr marR="0" lvl="0" algn="ctr" defTabSz="914400" rtl="0" eaLnBrk="0" fontAlgn="base" latinLnBrk="0" hangingPunct="0">
              <a:lnSpc>
                <a:spcPct val="100000"/>
              </a:lnSpc>
              <a:spcBef>
                <a:spcPts val="600"/>
              </a:spcBef>
              <a:spcAft>
                <a:spcPts val="600"/>
              </a:spcAft>
              <a:buClrTx/>
              <a:buSzTx/>
              <a:tabLst/>
            </a:pPr>
            <a:r>
              <a:rPr lang="en-GB" altLang="en-US" sz="2800" dirty="0">
                <a:solidFill>
                  <a:schemeClr val="bg1"/>
                </a:solidFill>
                <a:ea typeface="Times New Roman" panose="02020603050405020304" pitchFamily="18" charset="0"/>
                <a:cs typeface="Arial" panose="020B0604020202020204" pitchFamily="34" charset="0"/>
              </a:rPr>
              <a:t>If yes, w</a:t>
            </a:r>
            <a:r>
              <a:rPr lang="en-GB" altLang="en-US" sz="2800" dirty="0">
                <a:solidFill>
                  <a:schemeClr val="bg1"/>
                </a:solidFill>
                <a:cs typeface="Arial" panose="020B0604020202020204" pitchFamily="34" charset="0"/>
              </a:rPr>
              <a:t>ould you randomise this infant?</a:t>
            </a:r>
            <a:endParaRPr lang="en-GB" altLang="en-US" sz="5400" dirty="0">
              <a:solidFill>
                <a:schemeClr val="bg1"/>
              </a:solidFill>
              <a:cs typeface="Arial" panose="020B0604020202020204" pitchFamily="34" charset="0"/>
            </a:endParaRPr>
          </a:p>
        </p:txBody>
      </p:sp>
    </p:spTree>
    <p:extLst>
      <p:ext uri="{BB962C8B-B14F-4D97-AF65-F5344CB8AC3E}">
        <p14:creationId xmlns:p14="http://schemas.microsoft.com/office/powerpoint/2010/main" val="34011994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476991E-CD8C-FE4E-B32C-DF0C573ECAD5}"/>
              </a:ext>
            </a:extLst>
          </p:cNvPr>
          <p:cNvPicPr>
            <a:picLocks noChangeAspect="1"/>
          </p:cNvPicPr>
          <p:nvPr/>
        </p:nvPicPr>
        <p:blipFill>
          <a:blip r:embed="rId2"/>
          <a:stretch>
            <a:fillRect/>
          </a:stretch>
        </p:blipFill>
        <p:spPr>
          <a:xfrm>
            <a:off x="471028" y="274638"/>
            <a:ext cx="1172612" cy="1143000"/>
          </a:xfrm>
          <a:prstGeom prst="rect">
            <a:avLst/>
          </a:prstGeom>
        </p:spPr>
      </p:pic>
      <p:sp>
        <p:nvSpPr>
          <p:cNvPr id="3" name="TextBox 2">
            <a:extLst>
              <a:ext uri="{FF2B5EF4-FFF2-40B4-BE49-F238E27FC236}">
                <a16:creationId xmlns:a16="http://schemas.microsoft.com/office/drawing/2014/main" id="{F69E2ACD-06F9-E541-92E0-955837E260FC}"/>
              </a:ext>
            </a:extLst>
          </p:cNvPr>
          <p:cNvSpPr txBox="1"/>
          <p:nvPr/>
        </p:nvSpPr>
        <p:spPr>
          <a:xfrm>
            <a:off x="1907704" y="430639"/>
            <a:ext cx="4398961" cy="523220"/>
          </a:xfrm>
          <a:prstGeom prst="rect">
            <a:avLst/>
          </a:prstGeom>
          <a:noFill/>
        </p:spPr>
        <p:txBody>
          <a:bodyPr wrap="none" rtlCol="0">
            <a:spAutoFit/>
          </a:bodyPr>
          <a:lstStyle/>
          <a:p>
            <a:r>
              <a:rPr lang="en-GB" sz="2800" b="1" dirty="0">
                <a:solidFill>
                  <a:schemeClr val="accent1">
                    <a:lumMod val="50000"/>
                  </a:schemeClr>
                </a:solidFill>
                <a:latin typeface="Arial" panose="020B0604020202020204" pitchFamily="34" charset="0"/>
                <a:cs typeface="Arial" panose="020B0604020202020204" pitchFamily="34" charset="0"/>
              </a:rPr>
              <a:t>Potential participant 4 …</a:t>
            </a:r>
          </a:p>
        </p:txBody>
      </p:sp>
      <p:sp>
        <p:nvSpPr>
          <p:cNvPr id="4" name="Rectangle 1">
            <a:extLst>
              <a:ext uri="{FF2B5EF4-FFF2-40B4-BE49-F238E27FC236}">
                <a16:creationId xmlns:a16="http://schemas.microsoft.com/office/drawing/2014/main" id="{FFF2128C-688C-2C47-8FC5-9A492FEDC974}"/>
              </a:ext>
            </a:extLst>
          </p:cNvPr>
          <p:cNvSpPr>
            <a:spLocks noChangeArrowheads="1"/>
          </p:cNvSpPr>
          <p:nvPr/>
        </p:nvSpPr>
        <p:spPr bwMode="auto">
          <a:xfrm>
            <a:off x="844243" y="1570818"/>
            <a:ext cx="7848872"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kumimoji="0" lang="en-GB" altLang="en-US" sz="2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32+4 weeks gestation</a:t>
            </a:r>
          </a:p>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Birth weight 2210 grams</a:t>
            </a:r>
          </a:p>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Breathing in air, no other concerns</a:t>
            </a:r>
            <a:endParaRPr lang="en-GB" altLang="en-US" sz="5400" dirty="0">
              <a:cs typeface="Arial" panose="020B0604020202020204" pitchFamily="34" charset="0"/>
            </a:endParaRPr>
          </a:p>
        </p:txBody>
      </p:sp>
      <p:sp>
        <p:nvSpPr>
          <p:cNvPr id="6" name="Rectangle 1">
            <a:extLst>
              <a:ext uri="{FF2B5EF4-FFF2-40B4-BE49-F238E27FC236}">
                <a16:creationId xmlns:a16="http://schemas.microsoft.com/office/drawing/2014/main" id="{66A98286-B99F-2340-97D6-CA48750A0C62}"/>
              </a:ext>
            </a:extLst>
          </p:cNvPr>
          <p:cNvSpPr>
            <a:spLocks noChangeArrowheads="1"/>
          </p:cNvSpPr>
          <p:nvPr/>
        </p:nvSpPr>
        <p:spPr bwMode="auto">
          <a:xfrm>
            <a:off x="179512" y="3118266"/>
            <a:ext cx="8784976" cy="3139321"/>
          </a:xfrm>
          <a:prstGeom prst="rect">
            <a:avLst/>
          </a:prstGeom>
          <a:solidFill>
            <a:schemeClr val="bg1">
              <a:lumMod val="65000"/>
            </a:schemeClr>
          </a:solidFill>
          <a:ln>
            <a:noFill/>
          </a:ln>
          <a:effec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defTabSz="914400" rtl="0" eaLnBrk="0" fontAlgn="base" latinLnBrk="0" hangingPunct="0">
              <a:lnSpc>
                <a:spcPct val="100000"/>
              </a:lnSpc>
              <a:spcBef>
                <a:spcPts val="600"/>
              </a:spcBef>
              <a:spcAft>
                <a:spcPts val="600"/>
              </a:spcAft>
              <a:buClrTx/>
              <a:buSzTx/>
              <a:tabLst/>
            </a:pPr>
            <a:r>
              <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Consider</a:t>
            </a:r>
          </a:p>
          <a:p>
            <a:pPr marL="457200" lvl="0" indent="-457200">
              <a:spcBef>
                <a:spcPts val="600"/>
              </a:spcBef>
              <a:spcAft>
                <a:spcPts val="600"/>
              </a:spcAft>
              <a:buFontTx/>
              <a:buChar char="-"/>
            </a:pPr>
            <a:r>
              <a:rPr lang="en-GB" altLang="en-US" sz="2800" dirty="0">
                <a:solidFill>
                  <a:schemeClr val="bg1"/>
                </a:solidFill>
                <a:cs typeface="Arial" panose="020B0604020202020204" pitchFamily="34" charset="0"/>
              </a:rPr>
              <a:t>This baby meets the eligibility criteria for FEED1</a:t>
            </a:r>
          </a:p>
          <a:p>
            <a:pPr marL="457200" lvl="0" indent="-457200">
              <a:spcBef>
                <a:spcPts val="600"/>
              </a:spcBef>
              <a:spcAft>
                <a:spcPts val="600"/>
              </a:spcAft>
              <a:buFontTx/>
              <a:buChar char="-"/>
            </a:pPr>
            <a:r>
              <a:rPr lang="en-GB" altLang="en-US" sz="2800" dirty="0">
                <a:solidFill>
                  <a:schemeClr val="bg1"/>
                </a:solidFill>
                <a:cs typeface="Arial" panose="020B0604020202020204" pitchFamily="34" charset="0"/>
              </a:rPr>
              <a:t>However, think equipoise! </a:t>
            </a:r>
          </a:p>
          <a:p>
            <a:pPr lvl="0" algn="ctr">
              <a:spcBef>
                <a:spcPts val="600"/>
              </a:spcBef>
              <a:spcAft>
                <a:spcPts val="600"/>
              </a:spcAft>
            </a:pPr>
            <a:r>
              <a:rPr lang="en-GB" altLang="en-US" sz="2800" dirty="0">
                <a:solidFill>
                  <a:schemeClr val="bg1"/>
                </a:solidFill>
                <a:cs typeface="Arial" panose="020B0604020202020204" pitchFamily="34" charset="0"/>
              </a:rPr>
              <a:t>Would you be happy for the baby to be randomised to EITHER arm of the trial </a:t>
            </a:r>
            <a:br>
              <a:rPr lang="en-GB" altLang="en-US" sz="2800" dirty="0">
                <a:solidFill>
                  <a:schemeClr val="bg1"/>
                </a:solidFill>
                <a:cs typeface="Arial" panose="020B0604020202020204" pitchFamily="34" charset="0"/>
              </a:rPr>
            </a:br>
            <a:r>
              <a:rPr lang="en-GB" altLang="en-US" sz="2800" dirty="0">
                <a:solidFill>
                  <a:schemeClr val="bg1"/>
                </a:solidFill>
                <a:cs typeface="Arial" panose="020B0604020202020204" pitchFamily="34" charset="0"/>
              </a:rPr>
              <a:t>i.e., receive either full milk or gradual feeding? </a:t>
            </a:r>
            <a:endParaRPr lang="en-GB" altLang="en-US" sz="5400" dirty="0">
              <a:solidFill>
                <a:schemeClr val="bg1"/>
              </a:solidFill>
              <a:cs typeface="Arial" panose="020B0604020202020204" pitchFamily="34" charset="0"/>
            </a:endParaRPr>
          </a:p>
        </p:txBody>
      </p:sp>
    </p:spTree>
    <p:extLst>
      <p:ext uri="{BB962C8B-B14F-4D97-AF65-F5344CB8AC3E}">
        <p14:creationId xmlns:p14="http://schemas.microsoft.com/office/powerpoint/2010/main" val="38400217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476991E-CD8C-FE4E-B32C-DF0C573ECAD5}"/>
              </a:ext>
            </a:extLst>
          </p:cNvPr>
          <p:cNvPicPr>
            <a:picLocks noChangeAspect="1"/>
          </p:cNvPicPr>
          <p:nvPr/>
        </p:nvPicPr>
        <p:blipFill>
          <a:blip r:embed="rId2"/>
          <a:stretch>
            <a:fillRect/>
          </a:stretch>
        </p:blipFill>
        <p:spPr>
          <a:xfrm>
            <a:off x="471028" y="274638"/>
            <a:ext cx="1172612" cy="1143000"/>
          </a:xfrm>
          <a:prstGeom prst="rect">
            <a:avLst/>
          </a:prstGeom>
        </p:spPr>
      </p:pic>
      <p:sp>
        <p:nvSpPr>
          <p:cNvPr id="3" name="TextBox 2">
            <a:extLst>
              <a:ext uri="{FF2B5EF4-FFF2-40B4-BE49-F238E27FC236}">
                <a16:creationId xmlns:a16="http://schemas.microsoft.com/office/drawing/2014/main" id="{F69E2ACD-06F9-E541-92E0-955837E260FC}"/>
              </a:ext>
            </a:extLst>
          </p:cNvPr>
          <p:cNvSpPr txBox="1"/>
          <p:nvPr/>
        </p:nvSpPr>
        <p:spPr>
          <a:xfrm>
            <a:off x="1907704" y="430639"/>
            <a:ext cx="4499950" cy="523220"/>
          </a:xfrm>
          <a:prstGeom prst="rect">
            <a:avLst/>
          </a:prstGeom>
          <a:noFill/>
        </p:spPr>
        <p:txBody>
          <a:bodyPr wrap="none" rtlCol="0">
            <a:spAutoFit/>
          </a:bodyPr>
          <a:lstStyle/>
          <a:p>
            <a:r>
              <a:rPr lang="en-GB" sz="2800" b="1" dirty="0">
                <a:solidFill>
                  <a:schemeClr val="accent1">
                    <a:lumMod val="50000"/>
                  </a:schemeClr>
                </a:solidFill>
                <a:latin typeface="Arial" panose="020B0604020202020204" pitchFamily="34" charset="0"/>
                <a:cs typeface="Arial" panose="020B0604020202020204" pitchFamily="34" charset="0"/>
              </a:rPr>
              <a:t>Potential participants 5…</a:t>
            </a:r>
          </a:p>
        </p:txBody>
      </p:sp>
      <p:sp>
        <p:nvSpPr>
          <p:cNvPr id="4" name="Rectangle 1">
            <a:extLst>
              <a:ext uri="{FF2B5EF4-FFF2-40B4-BE49-F238E27FC236}">
                <a16:creationId xmlns:a16="http://schemas.microsoft.com/office/drawing/2014/main" id="{FFF2128C-688C-2C47-8FC5-9A492FEDC974}"/>
              </a:ext>
            </a:extLst>
          </p:cNvPr>
          <p:cNvSpPr>
            <a:spLocks noChangeArrowheads="1"/>
          </p:cNvSpPr>
          <p:nvPr/>
        </p:nvSpPr>
        <p:spPr bwMode="auto">
          <a:xfrm>
            <a:off x="647564" y="1265764"/>
            <a:ext cx="7848872"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kumimoji="0" lang="en-GB" altLang="en-US" sz="2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30+0 weeks gestation</a:t>
            </a:r>
          </a:p>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Birth weight 1230 grams</a:t>
            </a:r>
          </a:p>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No evidence of reversed end-diastolic flow</a:t>
            </a:r>
          </a:p>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Breathing in air, no other concerns</a:t>
            </a:r>
            <a:endParaRPr lang="en-GB" altLang="en-US" sz="5400" dirty="0">
              <a:cs typeface="Arial" panose="020B0604020202020204" pitchFamily="34" charset="0"/>
            </a:endParaRPr>
          </a:p>
        </p:txBody>
      </p:sp>
      <p:sp>
        <p:nvSpPr>
          <p:cNvPr id="6" name="Rectangle 1">
            <a:extLst>
              <a:ext uri="{FF2B5EF4-FFF2-40B4-BE49-F238E27FC236}">
                <a16:creationId xmlns:a16="http://schemas.microsoft.com/office/drawing/2014/main" id="{66A98286-B99F-2340-97D6-CA48750A0C62}"/>
              </a:ext>
            </a:extLst>
          </p:cNvPr>
          <p:cNvSpPr>
            <a:spLocks noChangeArrowheads="1"/>
          </p:cNvSpPr>
          <p:nvPr/>
        </p:nvSpPr>
        <p:spPr bwMode="auto">
          <a:xfrm>
            <a:off x="1349896" y="3776355"/>
            <a:ext cx="6444208" cy="1107996"/>
          </a:xfrm>
          <a:prstGeom prst="rect">
            <a:avLst/>
          </a:prstGeom>
          <a:solidFill>
            <a:schemeClr val="bg1">
              <a:lumMod val="65000"/>
            </a:schemeClr>
          </a:solidFill>
          <a:ln>
            <a:noFill/>
          </a:ln>
          <a:effec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algn="ctr" defTabSz="914400" rtl="0" eaLnBrk="0" fontAlgn="base" latinLnBrk="0" hangingPunct="0">
              <a:lnSpc>
                <a:spcPct val="100000"/>
              </a:lnSpc>
              <a:spcBef>
                <a:spcPts val="600"/>
              </a:spcBef>
              <a:spcAft>
                <a:spcPts val="600"/>
              </a:spcAft>
              <a:buClrTx/>
              <a:buSzTx/>
              <a:tabLst/>
            </a:pPr>
            <a:r>
              <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Is this </a:t>
            </a:r>
            <a:r>
              <a:rPr kumimoji="0" lang="en-GB" altLang="en-US" sz="2800" b="0" i="0" u="none" strike="noStrike" cap="none" normalizeH="0" baseline="0" dirty="0" smtClean="0">
                <a:ln>
                  <a:noFill/>
                </a:ln>
                <a:solidFill>
                  <a:schemeClr val="bg1"/>
                </a:solidFill>
                <a:effectLst/>
                <a:ea typeface="Times New Roman" panose="02020603050405020304" pitchFamily="18" charset="0"/>
                <a:cs typeface="Arial" panose="020B0604020202020204" pitchFamily="34" charset="0"/>
              </a:rPr>
              <a:t>infant </a:t>
            </a:r>
            <a:r>
              <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eligible for FEED1?</a:t>
            </a:r>
          </a:p>
          <a:p>
            <a:pPr marR="0" lvl="0" algn="ctr" defTabSz="914400" rtl="0" eaLnBrk="0" fontAlgn="base" latinLnBrk="0" hangingPunct="0">
              <a:lnSpc>
                <a:spcPct val="100000"/>
              </a:lnSpc>
              <a:spcBef>
                <a:spcPts val="600"/>
              </a:spcBef>
              <a:spcAft>
                <a:spcPts val="600"/>
              </a:spcAft>
              <a:buClrTx/>
              <a:buSzTx/>
              <a:tabLst/>
            </a:pPr>
            <a:r>
              <a:rPr lang="en-GB" altLang="en-US" sz="2800" dirty="0">
                <a:solidFill>
                  <a:schemeClr val="bg1"/>
                </a:solidFill>
                <a:ea typeface="Times New Roman" panose="02020603050405020304" pitchFamily="18" charset="0"/>
                <a:cs typeface="Arial" panose="020B0604020202020204" pitchFamily="34" charset="0"/>
              </a:rPr>
              <a:t>If yes, w</a:t>
            </a:r>
            <a:r>
              <a:rPr lang="en-GB" altLang="en-US" sz="2800" dirty="0">
                <a:solidFill>
                  <a:schemeClr val="bg1"/>
                </a:solidFill>
                <a:cs typeface="Arial" panose="020B0604020202020204" pitchFamily="34" charset="0"/>
              </a:rPr>
              <a:t>ould you randomise this infant?</a:t>
            </a:r>
            <a:endParaRPr lang="en-GB" altLang="en-US" sz="5400" dirty="0">
              <a:solidFill>
                <a:schemeClr val="bg1"/>
              </a:solidFill>
              <a:cs typeface="Arial" panose="020B0604020202020204" pitchFamily="34" charset="0"/>
            </a:endParaRPr>
          </a:p>
        </p:txBody>
      </p:sp>
    </p:spTree>
    <p:extLst>
      <p:ext uri="{BB962C8B-B14F-4D97-AF65-F5344CB8AC3E}">
        <p14:creationId xmlns:p14="http://schemas.microsoft.com/office/powerpoint/2010/main" val="20825677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476991E-CD8C-FE4E-B32C-DF0C573ECAD5}"/>
              </a:ext>
            </a:extLst>
          </p:cNvPr>
          <p:cNvPicPr>
            <a:picLocks noChangeAspect="1"/>
          </p:cNvPicPr>
          <p:nvPr/>
        </p:nvPicPr>
        <p:blipFill>
          <a:blip r:embed="rId2"/>
          <a:stretch>
            <a:fillRect/>
          </a:stretch>
        </p:blipFill>
        <p:spPr>
          <a:xfrm>
            <a:off x="471028" y="274638"/>
            <a:ext cx="1172612" cy="1143000"/>
          </a:xfrm>
          <a:prstGeom prst="rect">
            <a:avLst/>
          </a:prstGeom>
        </p:spPr>
      </p:pic>
      <p:sp>
        <p:nvSpPr>
          <p:cNvPr id="3" name="TextBox 2">
            <a:extLst>
              <a:ext uri="{FF2B5EF4-FFF2-40B4-BE49-F238E27FC236}">
                <a16:creationId xmlns:a16="http://schemas.microsoft.com/office/drawing/2014/main" id="{F69E2ACD-06F9-E541-92E0-955837E260FC}"/>
              </a:ext>
            </a:extLst>
          </p:cNvPr>
          <p:cNvSpPr txBox="1"/>
          <p:nvPr/>
        </p:nvSpPr>
        <p:spPr>
          <a:xfrm>
            <a:off x="1907704" y="430639"/>
            <a:ext cx="4499950" cy="523220"/>
          </a:xfrm>
          <a:prstGeom prst="rect">
            <a:avLst/>
          </a:prstGeom>
          <a:noFill/>
        </p:spPr>
        <p:txBody>
          <a:bodyPr wrap="none" rtlCol="0">
            <a:spAutoFit/>
          </a:bodyPr>
          <a:lstStyle/>
          <a:p>
            <a:r>
              <a:rPr lang="en-GB" sz="2800" b="1" dirty="0">
                <a:solidFill>
                  <a:schemeClr val="accent1">
                    <a:lumMod val="50000"/>
                  </a:schemeClr>
                </a:solidFill>
                <a:latin typeface="Arial" panose="020B0604020202020204" pitchFamily="34" charset="0"/>
                <a:cs typeface="Arial" panose="020B0604020202020204" pitchFamily="34" charset="0"/>
              </a:rPr>
              <a:t>Potential participants 5…</a:t>
            </a:r>
          </a:p>
        </p:txBody>
      </p:sp>
      <p:sp>
        <p:nvSpPr>
          <p:cNvPr id="4" name="Rectangle 1">
            <a:extLst>
              <a:ext uri="{FF2B5EF4-FFF2-40B4-BE49-F238E27FC236}">
                <a16:creationId xmlns:a16="http://schemas.microsoft.com/office/drawing/2014/main" id="{FFF2128C-688C-2C47-8FC5-9A492FEDC974}"/>
              </a:ext>
            </a:extLst>
          </p:cNvPr>
          <p:cNvSpPr>
            <a:spLocks noChangeArrowheads="1"/>
          </p:cNvSpPr>
          <p:nvPr/>
        </p:nvSpPr>
        <p:spPr bwMode="auto">
          <a:xfrm>
            <a:off x="647564" y="1265764"/>
            <a:ext cx="7848872"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kumimoji="0" lang="en-GB" altLang="en-US" sz="2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30+0 weeks gestation</a:t>
            </a:r>
          </a:p>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Birth weight 1230 grams</a:t>
            </a:r>
          </a:p>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No evidence of reversed end-diastolic flow</a:t>
            </a:r>
          </a:p>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Breathing in air, no other concerns</a:t>
            </a:r>
            <a:endParaRPr lang="en-GB" altLang="en-US" sz="5400" dirty="0">
              <a:cs typeface="Arial" panose="020B0604020202020204" pitchFamily="34" charset="0"/>
            </a:endParaRPr>
          </a:p>
        </p:txBody>
      </p:sp>
      <p:sp>
        <p:nvSpPr>
          <p:cNvPr id="6" name="Rectangle 1">
            <a:extLst>
              <a:ext uri="{FF2B5EF4-FFF2-40B4-BE49-F238E27FC236}">
                <a16:creationId xmlns:a16="http://schemas.microsoft.com/office/drawing/2014/main" id="{66A98286-B99F-2340-97D6-CA48750A0C62}"/>
              </a:ext>
            </a:extLst>
          </p:cNvPr>
          <p:cNvSpPr>
            <a:spLocks noChangeArrowheads="1"/>
          </p:cNvSpPr>
          <p:nvPr/>
        </p:nvSpPr>
        <p:spPr bwMode="auto">
          <a:xfrm>
            <a:off x="1349896" y="3576301"/>
            <a:ext cx="6444208" cy="1508105"/>
          </a:xfrm>
          <a:prstGeom prst="rect">
            <a:avLst/>
          </a:prstGeom>
          <a:solidFill>
            <a:schemeClr val="bg1">
              <a:lumMod val="65000"/>
            </a:schemeClr>
          </a:solidFill>
          <a:ln>
            <a:noFill/>
          </a:ln>
          <a:effec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defTabSz="914400" rtl="0" eaLnBrk="0" fontAlgn="base" latinLnBrk="0" hangingPunct="0">
              <a:lnSpc>
                <a:spcPct val="100000"/>
              </a:lnSpc>
              <a:spcBef>
                <a:spcPts val="600"/>
              </a:spcBef>
              <a:spcAft>
                <a:spcPts val="600"/>
              </a:spcAft>
              <a:buClrTx/>
              <a:buSzTx/>
              <a:tabLst/>
            </a:pPr>
            <a:r>
              <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Consider</a:t>
            </a:r>
          </a:p>
          <a:p>
            <a:pPr marL="457200" marR="0" lvl="0" indent="-457200" defTabSz="914400" rtl="0" eaLnBrk="0" fontAlgn="base" latinLnBrk="0" hangingPunct="0">
              <a:lnSpc>
                <a:spcPct val="100000"/>
              </a:lnSpc>
              <a:spcBef>
                <a:spcPts val="600"/>
              </a:spcBef>
              <a:spcAft>
                <a:spcPts val="600"/>
              </a:spcAft>
              <a:buClrTx/>
              <a:buSzTx/>
              <a:buFontTx/>
              <a:buChar char="-"/>
              <a:tabLst/>
            </a:pPr>
            <a:r>
              <a:rPr lang="en-GB" altLang="en-US" sz="2800" dirty="0">
                <a:solidFill>
                  <a:schemeClr val="bg1"/>
                </a:solidFill>
                <a:cs typeface="Arial" panose="020B0604020202020204" pitchFamily="34" charset="0"/>
              </a:rPr>
              <a:t>This baby is eligible</a:t>
            </a:r>
            <a:r>
              <a:rPr lang="en-GB" altLang="en-US" sz="5400" dirty="0">
                <a:solidFill>
                  <a:schemeClr val="bg1"/>
                </a:solidFill>
                <a:cs typeface="Arial" panose="020B0604020202020204" pitchFamily="34" charset="0"/>
              </a:rPr>
              <a:t>!</a:t>
            </a:r>
            <a:endParaRPr lang="en-GB" altLang="en-US" sz="2800" dirty="0">
              <a:solidFill>
                <a:schemeClr val="bg1"/>
              </a:solidFill>
              <a:cs typeface="Arial" panose="020B0604020202020204" pitchFamily="34" charset="0"/>
            </a:endParaRPr>
          </a:p>
        </p:txBody>
      </p:sp>
    </p:spTree>
    <p:extLst>
      <p:ext uri="{BB962C8B-B14F-4D97-AF65-F5344CB8AC3E}">
        <p14:creationId xmlns:p14="http://schemas.microsoft.com/office/powerpoint/2010/main" val="16926994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759BBE1-0D7D-4846-8E88-0BF3DD755AFC}"/>
              </a:ext>
            </a:extLst>
          </p:cNvPr>
          <p:cNvPicPr>
            <a:picLocks noChangeAspect="1"/>
          </p:cNvPicPr>
          <p:nvPr/>
        </p:nvPicPr>
        <p:blipFill>
          <a:blip r:embed="rId3"/>
          <a:stretch>
            <a:fillRect/>
          </a:stretch>
        </p:blipFill>
        <p:spPr>
          <a:xfrm>
            <a:off x="471028" y="274638"/>
            <a:ext cx="1172612" cy="1143000"/>
          </a:xfrm>
          <a:prstGeom prst="rect">
            <a:avLst/>
          </a:prstGeom>
        </p:spPr>
      </p:pic>
      <p:sp>
        <p:nvSpPr>
          <p:cNvPr id="4" name="TextBox 3">
            <a:extLst>
              <a:ext uri="{FF2B5EF4-FFF2-40B4-BE49-F238E27FC236}">
                <a16:creationId xmlns:a16="http://schemas.microsoft.com/office/drawing/2014/main" id="{B1FC971D-6498-9741-A5B9-214EA390E5DE}"/>
              </a:ext>
            </a:extLst>
          </p:cNvPr>
          <p:cNvSpPr txBox="1"/>
          <p:nvPr/>
        </p:nvSpPr>
        <p:spPr>
          <a:xfrm>
            <a:off x="1907704" y="469303"/>
            <a:ext cx="5392823" cy="769441"/>
          </a:xfrm>
          <a:prstGeom prst="rect">
            <a:avLst/>
          </a:prstGeom>
          <a:noFill/>
        </p:spPr>
        <p:txBody>
          <a:bodyPr wrap="none" rtlCol="0">
            <a:spAutoFit/>
          </a:bodyPr>
          <a:lstStyle/>
          <a:p>
            <a:r>
              <a:rPr lang="en-GB" sz="4400" b="1" dirty="0">
                <a:solidFill>
                  <a:schemeClr val="accent1">
                    <a:lumMod val="50000"/>
                  </a:schemeClr>
                </a:solidFill>
                <a:latin typeface="Arial" panose="020B0604020202020204" pitchFamily="34" charset="0"/>
                <a:cs typeface="Arial" panose="020B0604020202020204" pitchFamily="34" charset="0"/>
              </a:rPr>
              <a:t>Key considerations</a:t>
            </a:r>
          </a:p>
        </p:txBody>
      </p:sp>
      <p:sp>
        <p:nvSpPr>
          <p:cNvPr id="5" name="Rectangle 1">
            <a:extLst>
              <a:ext uri="{FF2B5EF4-FFF2-40B4-BE49-F238E27FC236}">
                <a16:creationId xmlns:a16="http://schemas.microsoft.com/office/drawing/2014/main" id="{F1643769-B103-9C4F-BC2A-8E9F0FBEBCE1}"/>
              </a:ext>
            </a:extLst>
          </p:cNvPr>
          <p:cNvSpPr>
            <a:spLocks noChangeArrowheads="1"/>
          </p:cNvSpPr>
          <p:nvPr/>
        </p:nvSpPr>
        <p:spPr bwMode="auto">
          <a:xfrm>
            <a:off x="471028" y="2120949"/>
            <a:ext cx="8205428" cy="2616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marR="0" lvl="0" indent="-3429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pPr>
            <a:r>
              <a:rPr lang="en-GB" altLang="en-US" sz="2400" dirty="0">
                <a:cs typeface="Arial" panose="020B0604020202020204" pitchFamily="34" charset="0"/>
              </a:rPr>
              <a:t>Consider baby’s clinical condition with the stated eligibility criteria</a:t>
            </a:r>
          </a:p>
          <a:p>
            <a:pPr marL="342900" marR="0" lvl="0" indent="-3429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pPr>
            <a:r>
              <a:rPr lang="en-GB" altLang="en-US" sz="2400" dirty="0">
                <a:cs typeface="Arial" panose="020B0604020202020204" pitchFamily="34" charset="0"/>
              </a:rPr>
              <a:t>Most babies born between 30 and 32 weeks will be eligible and can be randomised</a:t>
            </a:r>
          </a:p>
          <a:p>
            <a:pPr marL="342900" marR="0" lvl="0" indent="-342900" algn="l" defTabSz="914400" rtl="0" eaLnBrk="0" fontAlgn="base" latinLnBrk="0" hangingPunct="0">
              <a:lnSpc>
                <a:spcPct val="100000"/>
              </a:lnSpc>
              <a:spcBef>
                <a:spcPts val="600"/>
              </a:spcBef>
              <a:spcAft>
                <a:spcPts val="600"/>
              </a:spcAft>
              <a:buClrTx/>
              <a:buSzTx/>
              <a:buFont typeface="Arial" panose="020B0604020202020204" pitchFamily="34" charset="0"/>
              <a:buChar char="•"/>
              <a:tabLst/>
            </a:pPr>
            <a:r>
              <a:rPr lang="en-GB" altLang="en-US" sz="2400" dirty="0">
                <a:cs typeface="Arial" panose="020B0604020202020204" pitchFamily="34" charset="0"/>
              </a:rPr>
              <a:t>Consider your equipoise for the research question in the context of the individual baby.</a:t>
            </a:r>
          </a:p>
        </p:txBody>
      </p:sp>
    </p:spTree>
    <p:extLst>
      <p:ext uri="{BB962C8B-B14F-4D97-AF65-F5344CB8AC3E}">
        <p14:creationId xmlns:p14="http://schemas.microsoft.com/office/powerpoint/2010/main" val="1468765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59632" y="1052737"/>
            <a:ext cx="7344816" cy="1477328"/>
          </a:xfrm>
          <a:prstGeom prst="rect">
            <a:avLst/>
          </a:prstGeom>
        </p:spPr>
        <p:txBody>
          <a:bodyPr wrap="square">
            <a:spAutoFit/>
          </a:bodyPr>
          <a:lstStyle/>
          <a:p>
            <a:pPr>
              <a:spcBef>
                <a:spcPts val="900"/>
              </a:spcBef>
              <a:spcAft>
                <a:spcPts val="900"/>
              </a:spcAft>
            </a:pPr>
            <a:endParaRPr lang="en-GB" dirty="0">
              <a:cs typeface="Arial" panose="020B0604020202020204" pitchFamily="34" charset="0"/>
            </a:endParaRPr>
          </a:p>
          <a:p>
            <a:pPr>
              <a:spcBef>
                <a:spcPts val="900"/>
              </a:spcBef>
              <a:spcAft>
                <a:spcPts val="900"/>
              </a:spcAft>
            </a:pPr>
            <a:endParaRPr lang="en-GB" sz="2400" b="1" dirty="0">
              <a:latin typeface="+mn-lt"/>
              <a:cs typeface="Arial" panose="020B0604020202020204" pitchFamily="34" charset="0"/>
            </a:endParaRPr>
          </a:p>
          <a:p>
            <a:pPr>
              <a:spcBef>
                <a:spcPts val="900"/>
              </a:spcBef>
              <a:spcAft>
                <a:spcPts val="900"/>
              </a:spcAft>
            </a:pPr>
            <a:endParaRPr lang="en-GB" b="1" dirty="0">
              <a:cs typeface="Arial" panose="020B0604020202020204" pitchFamily="34" charset="0"/>
            </a:endParaRPr>
          </a:p>
        </p:txBody>
      </p:sp>
      <p:pic>
        <p:nvPicPr>
          <p:cNvPr id="3" name="Picture 2"/>
          <p:cNvPicPr>
            <a:picLocks noChangeAspect="1"/>
          </p:cNvPicPr>
          <p:nvPr/>
        </p:nvPicPr>
        <p:blipFill>
          <a:blip r:embed="rId2"/>
          <a:stretch>
            <a:fillRect/>
          </a:stretch>
        </p:blipFill>
        <p:spPr>
          <a:xfrm>
            <a:off x="471028" y="274638"/>
            <a:ext cx="1172612" cy="1143000"/>
          </a:xfrm>
          <a:prstGeom prst="rect">
            <a:avLst/>
          </a:prstGeom>
        </p:spPr>
      </p:pic>
      <p:sp>
        <p:nvSpPr>
          <p:cNvPr id="4" name="Rectangle 3"/>
          <p:cNvSpPr/>
          <p:nvPr/>
        </p:nvSpPr>
        <p:spPr>
          <a:xfrm>
            <a:off x="1871700" y="550421"/>
            <a:ext cx="5400600" cy="646331"/>
          </a:xfrm>
          <a:prstGeom prst="rect">
            <a:avLst/>
          </a:prstGeom>
        </p:spPr>
        <p:txBody>
          <a:bodyPr wrap="square">
            <a:spAutoFit/>
          </a:bodyPr>
          <a:lstStyle/>
          <a:p>
            <a:pPr algn="ctr">
              <a:spcBef>
                <a:spcPts val="900"/>
              </a:spcBef>
              <a:spcAft>
                <a:spcPts val="900"/>
              </a:spcAft>
            </a:pPr>
            <a:r>
              <a:rPr lang="en-GB" sz="3600" b="1" dirty="0">
                <a:latin typeface="Arial" panose="020B0604020202020204" pitchFamily="34" charset="0"/>
                <a:cs typeface="Arial" panose="020B0604020202020204" pitchFamily="34" charset="0"/>
              </a:rPr>
              <a:t>Research question</a:t>
            </a:r>
          </a:p>
        </p:txBody>
      </p:sp>
      <p:graphicFrame>
        <p:nvGraphicFramePr>
          <p:cNvPr id="5" name="Table 4"/>
          <p:cNvGraphicFramePr>
            <a:graphicFrameLocks noGrp="1"/>
          </p:cNvGraphicFramePr>
          <p:nvPr>
            <p:extLst>
              <p:ext uri="{D42A27DB-BD31-4B8C-83A1-F6EECF244321}">
                <p14:modId xmlns:p14="http://schemas.microsoft.com/office/powerpoint/2010/main" val="1903671829"/>
              </p:ext>
            </p:extLst>
          </p:nvPr>
        </p:nvGraphicFramePr>
        <p:xfrm>
          <a:off x="395536" y="1825625"/>
          <a:ext cx="8352928" cy="3718987"/>
        </p:xfrm>
        <a:graphic>
          <a:graphicData uri="http://schemas.openxmlformats.org/drawingml/2006/table">
            <a:tbl>
              <a:tblPr firstRow="1" bandRow="1">
                <a:tableStyleId>{5C22544A-7EE6-4342-B048-85BDC9FD1C3A}</a:tableStyleId>
              </a:tblPr>
              <a:tblGrid>
                <a:gridCol w="2272935">
                  <a:extLst>
                    <a:ext uri="{9D8B030D-6E8A-4147-A177-3AD203B41FA5}">
                      <a16:colId xmlns:a16="http://schemas.microsoft.com/office/drawing/2014/main" val="278603121"/>
                    </a:ext>
                  </a:extLst>
                </a:gridCol>
                <a:gridCol w="6079993">
                  <a:extLst>
                    <a:ext uri="{9D8B030D-6E8A-4147-A177-3AD203B41FA5}">
                      <a16:colId xmlns:a16="http://schemas.microsoft.com/office/drawing/2014/main" val="2909513134"/>
                    </a:ext>
                  </a:extLst>
                </a:gridCol>
              </a:tblGrid>
              <a:tr h="750406">
                <a:tc>
                  <a:txBody>
                    <a:bodyPr/>
                    <a:lstStyle/>
                    <a:p>
                      <a:pPr>
                        <a:spcBef>
                          <a:spcPts val="1200"/>
                        </a:spcBef>
                        <a:spcAft>
                          <a:spcPts val="1200"/>
                        </a:spcAft>
                      </a:pPr>
                      <a:r>
                        <a:rPr lang="en-GB" sz="2400" b="1" dirty="0">
                          <a:solidFill>
                            <a:schemeClr val="tx1"/>
                          </a:solidFill>
                          <a:latin typeface="Arial" panose="020B0604020202020204" pitchFamily="34" charset="0"/>
                          <a:cs typeface="Arial" panose="020B0604020202020204" pitchFamily="34" charset="0"/>
                        </a:rPr>
                        <a:t>Population</a:t>
                      </a:r>
                    </a:p>
                  </a:txBody>
                  <a:tcPr marL="68580" marR="68580" marT="34290" marB="3429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spcBef>
                          <a:spcPts val="1200"/>
                        </a:spcBef>
                        <a:spcAft>
                          <a:spcPts val="1200"/>
                        </a:spcAft>
                      </a:pPr>
                      <a:r>
                        <a:rPr lang="en-GB" sz="2400" b="0" dirty="0">
                          <a:solidFill>
                            <a:schemeClr val="tx1"/>
                          </a:solidFill>
                          <a:latin typeface="Arial" panose="020B0604020202020204" pitchFamily="34" charset="0"/>
                          <a:cs typeface="Arial" panose="020B0604020202020204" pitchFamily="34" charset="0"/>
                        </a:rPr>
                        <a:t>Infants born at 30</a:t>
                      </a:r>
                      <a:r>
                        <a:rPr lang="en-GB" sz="2400" b="0" baseline="30000" dirty="0">
                          <a:solidFill>
                            <a:schemeClr val="tx1"/>
                          </a:solidFill>
                          <a:latin typeface="Arial" panose="020B0604020202020204" pitchFamily="34" charset="0"/>
                          <a:cs typeface="Arial" panose="020B0604020202020204" pitchFamily="34" charset="0"/>
                        </a:rPr>
                        <a:t>+0</a:t>
                      </a:r>
                      <a:r>
                        <a:rPr lang="en-GB" sz="2400" b="0" dirty="0">
                          <a:solidFill>
                            <a:schemeClr val="tx1"/>
                          </a:solidFill>
                          <a:latin typeface="Arial" panose="020B0604020202020204" pitchFamily="34" charset="0"/>
                          <a:cs typeface="Arial" panose="020B0604020202020204" pitchFamily="34" charset="0"/>
                        </a:rPr>
                        <a:t>  to 32</a:t>
                      </a:r>
                      <a:r>
                        <a:rPr lang="en-GB" sz="2400" b="0" baseline="30000" dirty="0">
                          <a:solidFill>
                            <a:schemeClr val="tx1"/>
                          </a:solidFill>
                          <a:latin typeface="Arial" panose="020B0604020202020204" pitchFamily="34" charset="0"/>
                          <a:cs typeface="Arial" panose="020B0604020202020204" pitchFamily="34" charset="0"/>
                        </a:rPr>
                        <a:t>+6</a:t>
                      </a:r>
                      <a:r>
                        <a:rPr lang="en-GB" sz="2400" b="0" dirty="0">
                          <a:solidFill>
                            <a:schemeClr val="tx1"/>
                          </a:solidFill>
                          <a:latin typeface="Arial" panose="020B0604020202020204" pitchFamily="34" charset="0"/>
                          <a:cs typeface="Arial" panose="020B0604020202020204" pitchFamily="34" charset="0"/>
                        </a:rPr>
                        <a:t> weeks gestation, inclusive</a:t>
                      </a:r>
                    </a:p>
                  </a:txBody>
                  <a:tcPr marL="68580" marR="68580" marT="34290" marB="3429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344745994"/>
                  </a:ext>
                </a:extLst>
              </a:tr>
              <a:tr h="750406">
                <a:tc>
                  <a:txBody>
                    <a:bodyPr/>
                    <a:lstStyle/>
                    <a:p>
                      <a:pPr>
                        <a:spcBef>
                          <a:spcPts val="1200"/>
                        </a:spcBef>
                        <a:spcAft>
                          <a:spcPts val="1200"/>
                        </a:spcAft>
                      </a:pPr>
                      <a:r>
                        <a:rPr lang="en-GB" sz="2400" b="1" dirty="0">
                          <a:solidFill>
                            <a:schemeClr val="tx1"/>
                          </a:solidFill>
                          <a:latin typeface="Arial" panose="020B0604020202020204" pitchFamily="34" charset="0"/>
                          <a:cs typeface="Arial" panose="020B0604020202020204" pitchFamily="34" charset="0"/>
                        </a:rPr>
                        <a:t>Intervention</a:t>
                      </a:r>
                    </a:p>
                  </a:txBody>
                  <a:tcPr marL="68580" marR="68580" marT="34290" marB="3429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spcBef>
                          <a:spcPts val="1200"/>
                        </a:spcBef>
                        <a:spcAft>
                          <a:spcPts val="1200"/>
                        </a:spcAft>
                      </a:pPr>
                      <a:r>
                        <a:rPr lang="en-GB" sz="2400" b="0" dirty="0">
                          <a:solidFill>
                            <a:schemeClr val="tx1"/>
                          </a:solidFill>
                          <a:latin typeface="Arial" panose="020B0604020202020204" pitchFamily="34" charset="0"/>
                          <a:cs typeface="Arial" panose="020B0604020202020204" pitchFamily="34" charset="0"/>
                        </a:rPr>
                        <a:t>Full milk feeds from day one</a:t>
                      </a:r>
                    </a:p>
                  </a:txBody>
                  <a:tcPr marL="68580" marR="68580" marT="34290" marB="3429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461867861"/>
                  </a:ext>
                </a:extLst>
              </a:tr>
              <a:tr h="1368381">
                <a:tc>
                  <a:txBody>
                    <a:bodyPr/>
                    <a:lstStyle/>
                    <a:p>
                      <a:pPr>
                        <a:spcBef>
                          <a:spcPts val="1200"/>
                        </a:spcBef>
                        <a:spcAft>
                          <a:spcPts val="1200"/>
                        </a:spcAft>
                      </a:pPr>
                      <a:r>
                        <a:rPr lang="en-GB" sz="2400" b="1" dirty="0">
                          <a:solidFill>
                            <a:schemeClr val="tx1"/>
                          </a:solidFill>
                          <a:latin typeface="Arial" panose="020B0604020202020204" pitchFamily="34" charset="0"/>
                          <a:cs typeface="Arial" panose="020B0604020202020204" pitchFamily="34" charset="0"/>
                        </a:rPr>
                        <a:t>Comparator</a:t>
                      </a:r>
                    </a:p>
                  </a:txBody>
                  <a:tcPr marL="68580" marR="68580" marT="34290" marB="3429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spcBef>
                          <a:spcPts val="1200"/>
                        </a:spcBef>
                        <a:spcAft>
                          <a:spcPts val="1200"/>
                        </a:spcAft>
                      </a:pPr>
                      <a:r>
                        <a:rPr lang="en-GB" sz="2400" b="0" dirty="0">
                          <a:solidFill>
                            <a:schemeClr val="tx1"/>
                          </a:solidFill>
                          <a:latin typeface="Arial" panose="020B0604020202020204" pitchFamily="34" charset="0"/>
                          <a:cs typeface="Arial" panose="020B0604020202020204" pitchFamily="34" charset="0"/>
                        </a:rPr>
                        <a:t>Parenteral</a:t>
                      </a:r>
                      <a:r>
                        <a:rPr lang="en-GB" sz="2400" b="0" baseline="0" dirty="0">
                          <a:solidFill>
                            <a:schemeClr val="tx1"/>
                          </a:solidFill>
                          <a:latin typeface="Arial" panose="020B0604020202020204" pitchFamily="34" charset="0"/>
                          <a:cs typeface="Arial" panose="020B0604020202020204" pitchFamily="34" charset="0"/>
                        </a:rPr>
                        <a:t> nutrition/intravenous fluids with gradual milk feeding as per usual local practice</a:t>
                      </a:r>
                      <a:endParaRPr lang="en-GB" sz="2400" b="0" dirty="0">
                        <a:solidFill>
                          <a:schemeClr val="tx1"/>
                        </a:solidFill>
                        <a:latin typeface="Arial" panose="020B0604020202020204" pitchFamily="34" charset="0"/>
                        <a:cs typeface="Arial" panose="020B0604020202020204" pitchFamily="34" charset="0"/>
                      </a:endParaRPr>
                    </a:p>
                  </a:txBody>
                  <a:tcPr marL="68580" marR="68580" marT="34290" marB="3429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749249357"/>
                  </a:ext>
                </a:extLst>
              </a:tr>
              <a:tr h="750406">
                <a:tc>
                  <a:txBody>
                    <a:bodyPr/>
                    <a:lstStyle/>
                    <a:p>
                      <a:pPr>
                        <a:spcBef>
                          <a:spcPts val="1200"/>
                        </a:spcBef>
                        <a:spcAft>
                          <a:spcPts val="1200"/>
                        </a:spcAft>
                      </a:pPr>
                      <a:r>
                        <a:rPr lang="en-GB" sz="2400" b="1" dirty="0">
                          <a:solidFill>
                            <a:schemeClr val="tx1"/>
                          </a:solidFill>
                          <a:latin typeface="Arial" panose="020B0604020202020204" pitchFamily="34" charset="0"/>
                          <a:cs typeface="Arial" panose="020B0604020202020204" pitchFamily="34" charset="0"/>
                        </a:rPr>
                        <a:t>Primary outcome</a:t>
                      </a:r>
                    </a:p>
                  </a:txBody>
                  <a:tcPr marL="68580" marR="68580" marT="34290" marB="3429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spcBef>
                          <a:spcPts val="1200"/>
                        </a:spcBef>
                        <a:spcAft>
                          <a:spcPts val="1200"/>
                        </a:spcAft>
                      </a:pPr>
                      <a:r>
                        <a:rPr lang="en-GB" sz="2400" b="0" dirty="0">
                          <a:solidFill>
                            <a:schemeClr val="tx1"/>
                          </a:solidFill>
                          <a:latin typeface="Arial" panose="020B0604020202020204" pitchFamily="34" charset="0"/>
                          <a:cs typeface="Arial" panose="020B0604020202020204" pitchFamily="34" charset="0"/>
                        </a:rPr>
                        <a:t>Length of hospital stay</a:t>
                      </a:r>
                    </a:p>
                  </a:txBody>
                  <a:tcPr marL="68580" marR="68580" marT="34290" marB="3429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907303524"/>
                  </a:ext>
                </a:extLst>
              </a:tr>
            </a:tbl>
          </a:graphicData>
        </a:graphic>
      </p:graphicFrame>
    </p:spTree>
    <p:extLst>
      <p:ext uri="{BB962C8B-B14F-4D97-AF65-F5344CB8AC3E}">
        <p14:creationId xmlns:p14="http://schemas.microsoft.com/office/powerpoint/2010/main" val="2515674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95536" y="1503636"/>
            <a:ext cx="8712968" cy="4647426"/>
          </a:xfrm>
          <a:prstGeom prst="rect">
            <a:avLst/>
          </a:prstGeom>
          <a:noFill/>
        </p:spPr>
        <p:txBody>
          <a:bodyPr wrap="square" rtlCol="0">
            <a:spAutoFit/>
          </a:bodyPr>
          <a:lstStyle/>
          <a:p>
            <a:pPr marL="285750" indent="-285750">
              <a:spcBef>
                <a:spcPts val="600"/>
              </a:spcBef>
              <a:spcAft>
                <a:spcPts val="600"/>
              </a:spcAft>
              <a:buFont typeface="Arial" panose="020B0604020202020204" pitchFamily="34" charset="0"/>
              <a:buChar char="•"/>
            </a:pPr>
            <a:r>
              <a:rPr lang="en-GB" sz="2800" dirty="0">
                <a:latin typeface="Arial" panose="020B0604020202020204" pitchFamily="34" charset="0"/>
                <a:cs typeface="Arial" panose="020B0604020202020204" pitchFamily="34" charset="0"/>
              </a:rPr>
              <a:t>Infants are eligible if they are born between </a:t>
            </a: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30 weeks + 0 days and 32 weeks + 6 days gestation, inclusive</a:t>
            </a:r>
          </a:p>
          <a:p>
            <a:pPr marL="285750" indent="-285750">
              <a:spcBef>
                <a:spcPts val="600"/>
              </a:spcBef>
              <a:spcAft>
                <a:spcPts val="600"/>
              </a:spcAft>
              <a:buFont typeface="Arial" panose="020B0604020202020204" pitchFamily="34" charset="0"/>
              <a:buChar char="•"/>
            </a:pPr>
            <a:r>
              <a:rPr lang="en-GB" sz="2800" dirty="0">
                <a:latin typeface="Arial" panose="020B0604020202020204" pitchFamily="34" charset="0"/>
                <a:cs typeface="Arial" panose="020B0604020202020204" pitchFamily="34" charset="0"/>
              </a:rPr>
              <a:t>Randomisation of the mother within 3 hours of the recorded time of birth</a:t>
            </a:r>
          </a:p>
          <a:p>
            <a:pPr>
              <a:spcBef>
                <a:spcPts val="600"/>
              </a:spcBef>
              <a:spcAft>
                <a:spcPts val="600"/>
              </a:spcAft>
            </a:pPr>
            <a:r>
              <a:rPr lang="en-GB" i="1" dirty="0">
                <a:latin typeface="Arial" panose="020B0604020202020204" pitchFamily="34" charset="0"/>
                <a:cs typeface="Arial" panose="020B0604020202020204" pitchFamily="34" charset="0"/>
              </a:rPr>
              <a:t>Should any Infants require respiratory support (such as via continuous positive airway pressure) or other supportive treatments they can be included in the study, if the attending clinician is in equipoise about the infant being randomised to either the ‘full milk’ or ‘gradual milk arm’.</a:t>
            </a:r>
          </a:p>
          <a:p>
            <a:pPr>
              <a:spcBef>
                <a:spcPts val="600"/>
              </a:spcBef>
              <a:spcAft>
                <a:spcPts val="600"/>
              </a:spcAft>
            </a:pPr>
            <a:r>
              <a:rPr lang="en-GB" i="1" dirty="0">
                <a:latin typeface="Arial" panose="020B0604020202020204" pitchFamily="34" charset="0"/>
                <a:cs typeface="Arial" panose="020B0604020202020204" pitchFamily="34" charset="0"/>
              </a:rPr>
              <a:t>Mother’s aged 14 and 15 can be included in the trial if the consenting investigators has assessed the mother and deemed that she is </a:t>
            </a:r>
            <a:r>
              <a:rPr lang="en-GB" i="1" dirty="0" err="1">
                <a:latin typeface="Arial" panose="020B0604020202020204" pitchFamily="34" charset="0"/>
                <a:cs typeface="Arial" panose="020B0604020202020204" pitchFamily="34" charset="0"/>
              </a:rPr>
              <a:t>Gillick</a:t>
            </a:r>
            <a:r>
              <a:rPr lang="en-GB" i="1" dirty="0">
                <a:latin typeface="Arial" panose="020B0604020202020204" pitchFamily="34" charset="0"/>
                <a:cs typeface="Arial" panose="020B0604020202020204" pitchFamily="34" charset="0"/>
              </a:rPr>
              <a:t> Competent prior to inclusion.</a:t>
            </a:r>
          </a:p>
        </p:txBody>
      </p:sp>
      <p:pic>
        <p:nvPicPr>
          <p:cNvPr id="5" name="Picture 4"/>
          <p:cNvPicPr>
            <a:picLocks noChangeAspect="1"/>
          </p:cNvPicPr>
          <p:nvPr/>
        </p:nvPicPr>
        <p:blipFill>
          <a:blip r:embed="rId3"/>
          <a:stretch>
            <a:fillRect/>
          </a:stretch>
        </p:blipFill>
        <p:spPr>
          <a:xfrm>
            <a:off x="471028" y="274638"/>
            <a:ext cx="1172612" cy="1143000"/>
          </a:xfrm>
          <a:prstGeom prst="rect">
            <a:avLst/>
          </a:prstGeom>
        </p:spPr>
      </p:pic>
      <p:sp>
        <p:nvSpPr>
          <p:cNvPr id="6" name="Rectangle 5"/>
          <p:cNvSpPr/>
          <p:nvPr/>
        </p:nvSpPr>
        <p:spPr>
          <a:xfrm>
            <a:off x="1871700" y="550421"/>
            <a:ext cx="6948772" cy="646331"/>
          </a:xfrm>
          <a:prstGeom prst="rect">
            <a:avLst/>
          </a:prstGeom>
        </p:spPr>
        <p:txBody>
          <a:bodyPr wrap="square">
            <a:spAutoFit/>
          </a:bodyPr>
          <a:lstStyle/>
          <a:p>
            <a:pPr algn="ctr">
              <a:spcBef>
                <a:spcPts val="900"/>
              </a:spcBef>
              <a:spcAft>
                <a:spcPts val="900"/>
              </a:spcAft>
            </a:pPr>
            <a:r>
              <a:rPr lang="en-GB" sz="3600" b="1" dirty="0">
                <a:latin typeface="Arial" panose="020B0604020202020204" pitchFamily="34" charset="0"/>
                <a:cs typeface="Arial" panose="020B0604020202020204" pitchFamily="34" charset="0"/>
              </a:rPr>
              <a:t>Eligibility – inclusion criteria</a:t>
            </a:r>
          </a:p>
        </p:txBody>
      </p:sp>
    </p:spTree>
    <p:extLst>
      <p:ext uri="{BB962C8B-B14F-4D97-AF65-F5344CB8AC3E}">
        <p14:creationId xmlns:p14="http://schemas.microsoft.com/office/powerpoint/2010/main" val="2849468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7524" y="1354117"/>
            <a:ext cx="8856476" cy="4647426"/>
          </a:xfrm>
          <a:prstGeom prst="rect">
            <a:avLst/>
          </a:prstGeom>
          <a:noFill/>
        </p:spPr>
        <p:txBody>
          <a:bodyPr wrap="square" rtlCol="0">
            <a:spAutoFit/>
          </a:bodyPr>
          <a:lstStyle/>
          <a:p>
            <a:pPr marL="285750" indent="-285750">
              <a:spcBef>
                <a:spcPts val="600"/>
              </a:spcBef>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Any Infant with known congenital anomalies of the gastrointestinal tract or other congenital conditions that make enteral feeding unsafe</a:t>
            </a:r>
          </a:p>
          <a:p>
            <a:pPr marL="285750" indent="-285750">
              <a:spcBef>
                <a:spcPts val="600"/>
              </a:spcBef>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Infants who are small for gestational age (birth weight &lt;10</a:t>
            </a:r>
            <a:r>
              <a:rPr lang="en-GB" sz="2400" baseline="30000" dirty="0">
                <a:latin typeface="Arial" panose="020B0604020202020204" pitchFamily="34" charset="0"/>
                <a:cs typeface="Arial" panose="020B0604020202020204" pitchFamily="34" charset="0"/>
              </a:rPr>
              <a:t>th</a:t>
            </a:r>
            <a:r>
              <a:rPr lang="en-GB" sz="2400" dirty="0">
                <a:latin typeface="Arial" panose="020B0604020202020204" pitchFamily="34" charset="0"/>
                <a:cs typeface="Arial" panose="020B0604020202020204" pitchFamily="34" charset="0"/>
              </a:rPr>
              <a:t> centile) AND evidence of reversed end-diastolic flow on antenatal umbilical artery Doppler ultrasound</a:t>
            </a:r>
            <a:r>
              <a:rPr lang="en-GB" sz="2400" baseline="30000" dirty="0">
                <a:latin typeface="Arial" panose="020B0604020202020204" pitchFamily="34" charset="0"/>
                <a:cs typeface="Arial" panose="020B0604020202020204" pitchFamily="34" charset="0"/>
              </a:rPr>
              <a:t>*</a:t>
            </a:r>
          </a:p>
          <a:p>
            <a:pPr marL="285750" indent="-285750">
              <a:spcBef>
                <a:spcPts val="600"/>
              </a:spcBef>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Mother has participated in the trial during a previous pregnancy</a:t>
            </a:r>
            <a:r>
              <a:rPr lang="en-GB" sz="2400" baseline="30000" dirty="0">
                <a:latin typeface="Arial" panose="020B0604020202020204" pitchFamily="34" charset="0"/>
                <a:cs typeface="Arial" panose="020B0604020202020204" pitchFamily="34" charset="0"/>
              </a:rPr>
              <a:t>#</a:t>
            </a:r>
          </a:p>
          <a:p>
            <a:pPr>
              <a:spcBef>
                <a:spcPts val="600"/>
              </a:spcBef>
              <a:spcAft>
                <a:spcPts val="600"/>
              </a:spcAft>
            </a:pPr>
            <a:r>
              <a:rPr lang="en-GB" sz="1600" i="1" dirty="0">
                <a:latin typeface="Arial" panose="020B0604020202020204" pitchFamily="34" charset="0"/>
                <a:cs typeface="Arial" panose="020B0604020202020204" pitchFamily="34" charset="0"/>
              </a:rPr>
              <a:t>* Small for gestational age infants with antenatal Doppler ultrasound scan showing absent umbilical artery flow or whose mother’s did not have antenatal umbilical Doppler ultrasound may be eligible for the trial if they meet the other inclusion criteria</a:t>
            </a:r>
          </a:p>
          <a:p>
            <a:pPr>
              <a:spcBef>
                <a:spcPts val="600"/>
              </a:spcBef>
              <a:spcAft>
                <a:spcPts val="600"/>
              </a:spcAft>
            </a:pPr>
            <a:r>
              <a:rPr lang="en-GB" sz="1600" i="1" baseline="30000" dirty="0">
                <a:latin typeface="Arial" panose="020B0604020202020204" pitchFamily="34" charset="0"/>
                <a:cs typeface="Arial" panose="020B0604020202020204" pitchFamily="34" charset="0"/>
              </a:rPr>
              <a:t>#</a:t>
            </a:r>
            <a:r>
              <a:rPr lang="en-GB" sz="1600" i="1" dirty="0">
                <a:latin typeface="Arial" panose="020B0604020202020204" pitchFamily="34" charset="0"/>
                <a:cs typeface="Arial" panose="020B0604020202020204" pitchFamily="34" charset="0"/>
              </a:rPr>
              <a:t> To avoid bias due to the experience of previous participation. </a:t>
            </a:r>
          </a:p>
        </p:txBody>
      </p:sp>
      <p:pic>
        <p:nvPicPr>
          <p:cNvPr id="7" name="Picture 6"/>
          <p:cNvPicPr>
            <a:picLocks noChangeAspect="1"/>
          </p:cNvPicPr>
          <p:nvPr/>
        </p:nvPicPr>
        <p:blipFill>
          <a:blip r:embed="rId2"/>
          <a:stretch>
            <a:fillRect/>
          </a:stretch>
        </p:blipFill>
        <p:spPr>
          <a:xfrm>
            <a:off x="471028" y="274638"/>
            <a:ext cx="1172612" cy="1143000"/>
          </a:xfrm>
          <a:prstGeom prst="rect">
            <a:avLst/>
          </a:prstGeom>
        </p:spPr>
      </p:pic>
      <p:sp>
        <p:nvSpPr>
          <p:cNvPr id="8" name="Rectangle 7"/>
          <p:cNvSpPr/>
          <p:nvPr/>
        </p:nvSpPr>
        <p:spPr>
          <a:xfrm>
            <a:off x="1871700" y="550421"/>
            <a:ext cx="6948772" cy="646331"/>
          </a:xfrm>
          <a:prstGeom prst="rect">
            <a:avLst/>
          </a:prstGeom>
        </p:spPr>
        <p:txBody>
          <a:bodyPr wrap="square">
            <a:spAutoFit/>
          </a:bodyPr>
          <a:lstStyle/>
          <a:p>
            <a:pPr algn="ctr">
              <a:spcBef>
                <a:spcPts val="900"/>
              </a:spcBef>
              <a:spcAft>
                <a:spcPts val="900"/>
              </a:spcAft>
            </a:pPr>
            <a:r>
              <a:rPr lang="en-GB" sz="3600" b="1" dirty="0">
                <a:latin typeface="Arial" panose="020B0604020202020204" pitchFamily="34" charset="0"/>
                <a:cs typeface="Arial" panose="020B0604020202020204" pitchFamily="34" charset="0"/>
              </a:rPr>
              <a:t>Eligibility – exclusion criteria</a:t>
            </a:r>
          </a:p>
        </p:txBody>
      </p:sp>
    </p:spTree>
    <p:extLst>
      <p:ext uri="{BB962C8B-B14F-4D97-AF65-F5344CB8AC3E}">
        <p14:creationId xmlns:p14="http://schemas.microsoft.com/office/powerpoint/2010/main" val="665077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1340768"/>
            <a:ext cx="8229600" cy="4525963"/>
          </a:xfrm>
          <a:prstGeom prst="rect">
            <a:avLst/>
          </a:prstGeom>
        </p:spPr>
        <p:txBody>
          <a:bodyPr/>
          <a:lstStyle/>
          <a:p>
            <a:pPr marL="0" indent="0" algn="ctr">
              <a:spcBef>
                <a:spcPts val="600"/>
              </a:spcBef>
              <a:spcAft>
                <a:spcPts val="600"/>
              </a:spcAft>
              <a:buNone/>
            </a:pPr>
            <a:r>
              <a:rPr lang="en-GB" b="1" i="1" dirty="0">
                <a:latin typeface="Arial" panose="020B0604020202020204" pitchFamily="34" charset="0"/>
                <a:cs typeface="Arial" panose="020B0604020202020204" pitchFamily="34" charset="0"/>
              </a:rPr>
              <a:t>“A true state of equipoise exists when one has no good basis for a choice </a:t>
            </a:r>
            <a:br>
              <a:rPr lang="en-GB" b="1" i="1" dirty="0">
                <a:latin typeface="Arial" panose="020B0604020202020204" pitchFamily="34" charset="0"/>
                <a:cs typeface="Arial" panose="020B0604020202020204" pitchFamily="34" charset="0"/>
              </a:rPr>
            </a:br>
            <a:r>
              <a:rPr lang="en-GB" b="1" i="1" dirty="0">
                <a:latin typeface="Arial" panose="020B0604020202020204" pitchFamily="34" charset="0"/>
                <a:cs typeface="Arial" panose="020B0604020202020204" pitchFamily="34" charset="0"/>
              </a:rPr>
              <a:t>between two or more care options.”</a:t>
            </a:r>
          </a:p>
          <a:p>
            <a:pPr marL="1077913" indent="-358775">
              <a:spcBef>
                <a:spcPts val="600"/>
              </a:spcBef>
              <a:spcAft>
                <a:spcPts val="600"/>
              </a:spcAft>
            </a:pPr>
            <a:r>
              <a:rPr lang="en-GB" sz="2800" dirty="0">
                <a:latin typeface="Arial" panose="020B0604020202020204" pitchFamily="34" charset="0"/>
                <a:cs typeface="Arial" panose="020B0604020202020204" pitchFamily="34" charset="0"/>
              </a:rPr>
              <a:t>Important that clinicians are in equipoise</a:t>
            </a:r>
          </a:p>
          <a:p>
            <a:pPr marL="1077913" indent="-358775">
              <a:spcBef>
                <a:spcPts val="600"/>
              </a:spcBef>
              <a:spcAft>
                <a:spcPts val="600"/>
              </a:spcAft>
            </a:pPr>
            <a:r>
              <a:rPr lang="en-GB" sz="2800" dirty="0">
                <a:latin typeface="Arial" panose="020B0604020202020204" pitchFamily="34" charset="0"/>
                <a:cs typeface="Arial" panose="020B0604020202020204" pitchFamily="34" charset="0"/>
              </a:rPr>
              <a:t>We do not know whether starting infants born between 30</a:t>
            </a:r>
            <a:r>
              <a:rPr lang="en-GB" sz="2800" baseline="30000" dirty="0">
                <a:latin typeface="Arial" panose="020B0604020202020204" pitchFamily="34" charset="0"/>
                <a:cs typeface="Arial" panose="020B0604020202020204" pitchFamily="34" charset="0"/>
              </a:rPr>
              <a:t>+0</a:t>
            </a:r>
            <a:r>
              <a:rPr lang="en-GB" sz="2800" dirty="0">
                <a:latin typeface="Arial" panose="020B0604020202020204" pitchFamily="34" charset="0"/>
                <a:cs typeface="Arial" panose="020B0604020202020204" pitchFamily="34" charset="0"/>
              </a:rPr>
              <a:t> and 32</a:t>
            </a:r>
            <a:r>
              <a:rPr lang="en-GB" sz="2800" baseline="30000" dirty="0">
                <a:latin typeface="Arial" panose="020B0604020202020204" pitchFamily="34" charset="0"/>
                <a:cs typeface="Arial" panose="020B0604020202020204" pitchFamily="34" charset="0"/>
              </a:rPr>
              <a:t>+6</a:t>
            </a:r>
            <a:r>
              <a:rPr lang="en-GB" sz="2800" dirty="0">
                <a:latin typeface="Arial" panose="020B0604020202020204" pitchFamily="34" charset="0"/>
                <a:cs typeface="Arial" panose="020B0604020202020204" pitchFamily="34" charset="0"/>
              </a:rPr>
              <a:t> weeks gestation will be of benefit </a:t>
            </a:r>
          </a:p>
          <a:p>
            <a:pPr marL="1077913" indent="-358775">
              <a:spcBef>
                <a:spcPts val="600"/>
              </a:spcBef>
              <a:spcAft>
                <a:spcPts val="600"/>
              </a:spcAft>
            </a:pPr>
            <a:r>
              <a:rPr lang="en-GB" sz="2800" dirty="0">
                <a:latin typeface="Arial" panose="020B0604020202020204" pitchFamily="34" charset="0"/>
                <a:cs typeface="Arial" panose="020B0604020202020204" pitchFamily="34" charset="0"/>
              </a:rPr>
              <a:t>That is why we are conducting the trial!</a:t>
            </a:r>
          </a:p>
        </p:txBody>
      </p:sp>
      <p:pic>
        <p:nvPicPr>
          <p:cNvPr id="5" name="Picture 4"/>
          <p:cNvPicPr>
            <a:picLocks noChangeAspect="1"/>
          </p:cNvPicPr>
          <p:nvPr/>
        </p:nvPicPr>
        <p:blipFill>
          <a:blip r:embed="rId3"/>
          <a:stretch>
            <a:fillRect/>
          </a:stretch>
        </p:blipFill>
        <p:spPr>
          <a:xfrm>
            <a:off x="471028" y="274638"/>
            <a:ext cx="1172612" cy="1143000"/>
          </a:xfrm>
          <a:prstGeom prst="rect">
            <a:avLst/>
          </a:prstGeom>
        </p:spPr>
      </p:pic>
      <p:sp>
        <p:nvSpPr>
          <p:cNvPr id="6" name="Rectangle 5"/>
          <p:cNvSpPr/>
          <p:nvPr/>
        </p:nvSpPr>
        <p:spPr>
          <a:xfrm>
            <a:off x="1871700" y="550421"/>
            <a:ext cx="5400600" cy="646331"/>
          </a:xfrm>
          <a:prstGeom prst="rect">
            <a:avLst/>
          </a:prstGeom>
        </p:spPr>
        <p:txBody>
          <a:bodyPr wrap="square">
            <a:spAutoFit/>
          </a:bodyPr>
          <a:lstStyle/>
          <a:p>
            <a:pPr algn="ctr">
              <a:spcBef>
                <a:spcPts val="900"/>
              </a:spcBef>
              <a:spcAft>
                <a:spcPts val="900"/>
              </a:spcAft>
            </a:pPr>
            <a:r>
              <a:rPr lang="en-GB" sz="3600" b="1" dirty="0">
                <a:latin typeface="Arial" panose="020B0604020202020204" pitchFamily="34" charset="0"/>
                <a:cs typeface="Arial" panose="020B0604020202020204" pitchFamily="34" charset="0"/>
              </a:rPr>
              <a:t>Equipoise</a:t>
            </a:r>
          </a:p>
        </p:txBody>
      </p:sp>
    </p:spTree>
    <p:extLst>
      <p:ext uri="{BB962C8B-B14F-4D97-AF65-F5344CB8AC3E}">
        <p14:creationId xmlns:p14="http://schemas.microsoft.com/office/powerpoint/2010/main" val="92498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57334" y="2708920"/>
            <a:ext cx="6987939" cy="830997"/>
          </a:xfrm>
          <a:prstGeom prst="rect">
            <a:avLst/>
          </a:prstGeom>
          <a:noFill/>
        </p:spPr>
        <p:txBody>
          <a:bodyPr wrap="none" rtlCol="0">
            <a:spAutoFit/>
          </a:bodyPr>
          <a:lstStyle/>
          <a:p>
            <a:r>
              <a:rPr lang="en-GB" sz="4800" b="1" dirty="0">
                <a:solidFill>
                  <a:schemeClr val="accent1">
                    <a:lumMod val="50000"/>
                  </a:schemeClr>
                </a:solidFill>
                <a:latin typeface="Arial" panose="020B0604020202020204" pitchFamily="34" charset="0"/>
                <a:cs typeface="Arial" panose="020B0604020202020204" pitchFamily="34" charset="0"/>
              </a:rPr>
              <a:t>Would you randomise?</a:t>
            </a:r>
          </a:p>
        </p:txBody>
      </p:sp>
      <p:pic>
        <p:nvPicPr>
          <p:cNvPr id="6" name="Picture 5"/>
          <p:cNvPicPr>
            <a:picLocks noChangeAspect="1"/>
          </p:cNvPicPr>
          <p:nvPr/>
        </p:nvPicPr>
        <p:blipFill>
          <a:blip r:embed="rId2"/>
          <a:stretch>
            <a:fillRect/>
          </a:stretch>
        </p:blipFill>
        <p:spPr>
          <a:xfrm>
            <a:off x="471028" y="274638"/>
            <a:ext cx="1172612" cy="1143000"/>
          </a:xfrm>
          <a:prstGeom prst="rect">
            <a:avLst/>
          </a:prstGeom>
        </p:spPr>
      </p:pic>
    </p:spTree>
    <p:extLst>
      <p:ext uri="{BB962C8B-B14F-4D97-AF65-F5344CB8AC3E}">
        <p14:creationId xmlns:p14="http://schemas.microsoft.com/office/powerpoint/2010/main" val="3691393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476991E-CD8C-FE4E-B32C-DF0C573ECAD5}"/>
              </a:ext>
            </a:extLst>
          </p:cNvPr>
          <p:cNvPicPr>
            <a:picLocks noChangeAspect="1"/>
          </p:cNvPicPr>
          <p:nvPr/>
        </p:nvPicPr>
        <p:blipFill>
          <a:blip r:embed="rId3"/>
          <a:stretch>
            <a:fillRect/>
          </a:stretch>
        </p:blipFill>
        <p:spPr>
          <a:xfrm>
            <a:off x="471028" y="274638"/>
            <a:ext cx="1172612" cy="1143000"/>
          </a:xfrm>
          <a:prstGeom prst="rect">
            <a:avLst/>
          </a:prstGeom>
        </p:spPr>
      </p:pic>
      <p:sp>
        <p:nvSpPr>
          <p:cNvPr id="3" name="TextBox 2">
            <a:extLst>
              <a:ext uri="{FF2B5EF4-FFF2-40B4-BE49-F238E27FC236}">
                <a16:creationId xmlns:a16="http://schemas.microsoft.com/office/drawing/2014/main" id="{F69E2ACD-06F9-E541-92E0-955837E260FC}"/>
              </a:ext>
            </a:extLst>
          </p:cNvPr>
          <p:cNvSpPr txBox="1"/>
          <p:nvPr/>
        </p:nvSpPr>
        <p:spPr>
          <a:xfrm>
            <a:off x="1907704" y="430639"/>
            <a:ext cx="4299575" cy="523220"/>
          </a:xfrm>
          <a:prstGeom prst="rect">
            <a:avLst/>
          </a:prstGeom>
          <a:noFill/>
        </p:spPr>
        <p:txBody>
          <a:bodyPr wrap="none" rtlCol="0">
            <a:spAutoFit/>
          </a:bodyPr>
          <a:lstStyle/>
          <a:p>
            <a:r>
              <a:rPr lang="en-GB" sz="2800" b="1" dirty="0">
                <a:solidFill>
                  <a:schemeClr val="accent1">
                    <a:lumMod val="50000"/>
                  </a:schemeClr>
                </a:solidFill>
                <a:latin typeface="Arial" panose="020B0604020202020204" pitchFamily="34" charset="0"/>
                <a:cs typeface="Arial" panose="020B0604020202020204" pitchFamily="34" charset="0"/>
              </a:rPr>
              <a:t>Potential participant 1…</a:t>
            </a:r>
          </a:p>
        </p:txBody>
      </p:sp>
      <p:sp>
        <p:nvSpPr>
          <p:cNvPr id="4" name="Rectangle 1">
            <a:extLst>
              <a:ext uri="{FF2B5EF4-FFF2-40B4-BE49-F238E27FC236}">
                <a16:creationId xmlns:a16="http://schemas.microsoft.com/office/drawing/2014/main" id="{FFF2128C-688C-2C47-8FC5-9A492FEDC974}"/>
              </a:ext>
            </a:extLst>
          </p:cNvPr>
          <p:cNvSpPr>
            <a:spLocks noChangeArrowheads="1"/>
          </p:cNvSpPr>
          <p:nvPr/>
        </p:nvSpPr>
        <p:spPr bwMode="auto">
          <a:xfrm>
            <a:off x="657267" y="1417431"/>
            <a:ext cx="7848872"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kumimoji="0" lang="en-GB" altLang="en-US" sz="2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30+1 weeks gestation</a:t>
            </a:r>
          </a:p>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Birth weight 1350 grams</a:t>
            </a:r>
          </a:p>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2 hours old</a:t>
            </a:r>
          </a:p>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Had surfactant, now on CPAP in 0.3 FiO</a:t>
            </a:r>
            <a:r>
              <a:rPr lang="en-GB" altLang="en-US" sz="2800" baseline="-25000" dirty="0">
                <a:cs typeface="Arial" panose="020B0604020202020204" pitchFamily="34" charset="0"/>
              </a:rPr>
              <a:t>2</a:t>
            </a:r>
          </a:p>
        </p:txBody>
      </p:sp>
      <p:sp>
        <p:nvSpPr>
          <p:cNvPr id="5" name="Rectangle 1">
            <a:extLst>
              <a:ext uri="{FF2B5EF4-FFF2-40B4-BE49-F238E27FC236}">
                <a16:creationId xmlns:a16="http://schemas.microsoft.com/office/drawing/2014/main" id="{81EED5A0-0C6A-E44D-82DC-44E74AA3B76D}"/>
              </a:ext>
            </a:extLst>
          </p:cNvPr>
          <p:cNvSpPr>
            <a:spLocks noChangeArrowheads="1"/>
          </p:cNvSpPr>
          <p:nvPr/>
        </p:nvSpPr>
        <p:spPr bwMode="auto">
          <a:xfrm>
            <a:off x="655452" y="3933056"/>
            <a:ext cx="7848872" cy="1107996"/>
          </a:xfrm>
          <a:prstGeom prst="rect">
            <a:avLst/>
          </a:prstGeom>
          <a:solidFill>
            <a:schemeClr val="bg1">
              <a:lumMod val="65000"/>
            </a:schemeClr>
          </a:solidFill>
          <a:ln>
            <a:noFill/>
          </a:ln>
          <a:effec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algn="ctr" defTabSz="914400" rtl="0" eaLnBrk="0" fontAlgn="base" latinLnBrk="0" hangingPunct="0">
              <a:lnSpc>
                <a:spcPct val="100000"/>
              </a:lnSpc>
              <a:spcBef>
                <a:spcPts val="600"/>
              </a:spcBef>
              <a:spcAft>
                <a:spcPts val="600"/>
              </a:spcAft>
              <a:buClrTx/>
              <a:buSzTx/>
              <a:tabLst/>
            </a:pPr>
            <a:r>
              <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Is this </a:t>
            </a:r>
            <a:r>
              <a:rPr kumimoji="0" lang="en-GB" altLang="en-US" sz="2800" b="0" i="0" u="none" strike="noStrike" cap="none" normalizeH="0" baseline="0" dirty="0" smtClean="0">
                <a:ln>
                  <a:noFill/>
                </a:ln>
                <a:solidFill>
                  <a:schemeClr val="bg1"/>
                </a:solidFill>
                <a:effectLst/>
                <a:ea typeface="Times New Roman" panose="02020603050405020304" pitchFamily="18" charset="0"/>
                <a:cs typeface="Arial" panose="020B0604020202020204" pitchFamily="34" charset="0"/>
              </a:rPr>
              <a:t>infant </a:t>
            </a:r>
            <a:r>
              <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eligible for FEED1?</a:t>
            </a:r>
          </a:p>
          <a:p>
            <a:pPr marR="0" lvl="0" algn="ctr" defTabSz="914400" rtl="0" eaLnBrk="0" fontAlgn="base" latinLnBrk="0" hangingPunct="0">
              <a:lnSpc>
                <a:spcPct val="100000"/>
              </a:lnSpc>
              <a:spcBef>
                <a:spcPts val="600"/>
              </a:spcBef>
              <a:spcAft>
                <a:spcPts val="600"/>
              </a:spcAft>
              <a:buClrTx/>
              <a:buSzTx/>
              <a:tabLst/>
            </a:pPr>
            <a:r>
              <a:rPr lang="en-GB" altLang="en-US" sz="2800" dirty="0">
                <a:solidFill>
                  <a:schemeClr val="bg1"/>
                </a:solidFill>
                <a:ea typeface="Times New Roman" panose="02020603050405020304" pitchFamily="18" charset="0"/>
                <a:cs typeface="Arial" panose="020B0604020202020204" pitchFamily="34" charset="0"/>
              </a:rPr>
              <a:t>If yes, w</a:t>
            </a:r>
            <a:r>
              <a:rPr lang="en-GB" altLang="en-US" sz="2800" dirty="0">
                <a:solidFill>
                  <a:schemeClr val="bg1"/>
                </a:solidFill>
                <a:cs typeface="Arial" panose="020B0604020202020204" pitchFamily="34" charset="0"/>
              </a:rPr>
              <a:t>ould you randomise this infant?</a:t>
            </a:r>
            <a:endParaRPr lang="en-GB" altLang="en-US" sz="5400" dirty="0">
              <a:solidFill>
                <a:schemeClr val="bg1"/>
              </a:solidFill>
              <a:cs typeface="Arial" panose="020B0604020202020204" pitchFamily="34" charset="0"/>
            </a:endParaRPr>
          </a:p>
        </p:txBody>
      </p:sp>
    </p:spTree>
    <p:extLst>
      <p:ext uri="{BB962C8B-B14F-4D97-AF65-F5344CB8AC3E}">
        <p14:creationId xmlns:p14="http://schemas.microsoft.com/office/powerpoint/2010/main" val="1891265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476991E-CD8C-FE4E-B32C-DF0C573ECAD5}"/>
              </a:ext>
            </a:extLst>
          </p:cNvPr>
          <p:cNvPicPr>
            <a:picLocks noChangeAspect="1"/>
          </p:cNvPicPr>
          <p:nvPr/>
        </p:nvPicPr>
        <p:blipFill>
          <a:blip r:embed="rId3"/>
          <a:stretch>
            <a:fillRect/>
          </a:stretch>
        </p:blipFill>
        <p:spPr>
          <a:xfrm>
            <a:off x="471028" y="274638"/>
            <a:ext cx="1172612" cy="1143000"/>
          </a:xfrm>
          <a:prstGeom prst="rect">
            <a:avLst/>
          </a:prstGeom>
        </p:spPr>
      </p:pic>
      <p:sp>
        <p:nvSpPr>
          <p:cNvPr id="3" name="TextBox 2">
            <a:extLst>
              <a:ext uri="{FF2B5EF4-FFF2-40B4-BE49-F238E27FC236}">
                <a16:creationId xmlns:a16="http://schemas.microsoft.com/office/drawing/2014/main" id="{F69E2ACD-06F9-E541-92E0-955837E260FC}"/>
              </a:ext>
            </a:extLst>
          </p:cNvPr>
          <p:cNvSpPr txBox="1"/>
          <p:nvPr/>
        </p:nvSpPr>
        <p:spPr>
          <a:xfrm>
            <a:off x="1907704" y="430639"/>
            <a:ext cx="5698996" cy="523220"/>
          </a:xfrm>
          <a:prstGeom prst="rect">
            <a:avLst/>
          </a:prstGeom>
          <a:noFill/>
        </p:spPr>
        <p:txBody>
          <a:bodyPr wrap="none" rtlCol="0">
            <a:spAutoFit/>
          </a:bodyPr>
          <a:lstStyle/>
          <a:p>
            <a:r>
              <a:rPr lang="en-GB" sz="2800" b="1" dirty="0">
                <a:solidFill>
                  <a:schemeClr val="accent1">
                    <a:lumMod val="50000"/>
                  </a:schemeClr>
                </a:solidFill>
                <a:latin typeface="Arial" panose="020B0604020202020204" pitchFamily="34" charset="0"/>
                <a:cs typeface="Arial" panose="020B0604020202020204" pitchFamily="34" charset="0"/>
              </a:rPr>
              <a:t>Potential participant 1: answers</a:t>
            </a:r>
          </a:p>
        </p:txBody>
      </p:sp>
      <p:sp>
        <p:nvSpPr>
          <p:cNvPr id="5" name="Rectangle 1">
            <a:extLst>
              <a:ext uri="{FF2B5EF4-FFF2-40B4-BE49-F238E27FC236}">
                <a16:creationId xmlns:a16="http://schemas.microsoft.com/office/drawing/2014/main" id="{81EED5A0-0C6A-E44D-82DC-44E74AA3B76D}"/>
              </a:ext>
            </a:extLst>
          </p:cNvPr>
          <p:cNvSpPr>
            <a:spLocks noChangeArrowheads="1"/>
          </p:cNvSpPr>
          <p:nvPr/>
        </p:nvSpPr>
        <p:spPr bwMode="auto">
          <a:xfrm>
            <a:off x="688988" y="3563132"/>
            <a:ext cx="7848872" cy="1877437"/>
          </a:xfrm>
          <a:prstGeom prst="rect">
            <a:avLst/>
          </a:prstGeom>
          <a:solidFill>
            <a:schemeClr val="bg1">
              <a:lumMod val="65000"/>
            </a:schemeClr>
          </a:solidFill>
          <a:ln>
            <a:noFill/>
          </a:ln>
          <a:effec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defTabSz="914400" rtl="0" eaLnBrk="0" fontAlgn="base" latinLnBrk="0" hangingPunct="0">
              <a:lnSpc>
                <a:spcPct val="100000"/>
              </a:lnSpc>
              <a:spcBef>
                <a:spcPts val="600"/>
              </a:spcBef>
              <a:spcAft>
                <a:spcPts val="600"/>
              </a:spcAft>
              <a:buClrTx/>
              <a:buSzTx/>
              <a:tabLst/>
            </a:pPr>
            <a:r>
              <a:rPr kumimoji="0" lang="en-GB" altLang="en-US" sz="24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Consider</a:t>
            </a:r>
          </a:p>
          <a:p>
            <a:pPr marR="0" lvl="0" defTabSz="914400" rtl="0" eaLnBrk="0" fontAlgn="base" latinLnBrk="0" hangingPunct="0">
              <a:lnSpc>
                <a:spcPct val="100000"/>
              </a:lnSpc>
              <a:spcBef>
                <a:spcPts val="600"/>
              </a:spcBef>
              <a:spcAft>
                <a:spcPts val="600"/>
              </a:spcAft>
              <a:buClrTx/>
              <a:buSzTx/>
              <a:tabLst/>
            </a:pPr>
            <a:r>
              <a:rPr kumimoji="0" lang="en-GB" altLang="en-US" sz="24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 This </a:t>
            </a:r>
            <a:r>
              <a:rPr lang="en-GB" altLang="en-US" sz="2400" dirty="0">
                <a:solidFill>
                  <a:schemeClr val="bg1"/>
                </a:solidFill>
                <a:ea typeface="Times New Roman" panose="02020603050405020304" pitchFamily="18" charset="0"/>
                <a:cs typeface="Arial" panose="020B0604020202020204" pitchFamily="34" charset="0"/>
              </a:rPr>
              <a:t>baby is eligible.</a:t>
            </a:r>
          </a:p>
          <a:p>
            <a:pPr marR="0" lvl="0" defTabSz="914400" rtl="0" eaLnBrk="0" fontAlgn="base" latinLnBrk="0" hangingPunct="0">
              <a:lnSpc>
                <a:spcPct val="100000"/>
              </a:lnSpc>
              <a:spcBef>
                <a:spcPts val="600"/>
              </a:spcBef>
              <a:spcAft>
                <a:spcPts val="600"/>
              </a:spcAft>
              <a:buClrTx/>
              <a:buSzTx/>
              <a:tabLst/>
            </a:pPr>
            <a:r>
              <a:rPr lang="en-GB" altLang="en-US" sz="2400" dirty="0">
                <a:solidFill>
                  <a:schemeClr val="bg1"/>
                </a:solidFill>
                <a:cs typeface="Arial" panose="020B0604020202020204" pitchFamily="34" charset="0"/>
              </a:rPr>
              <a:t>- Babies with respiratory distress syndrome may not have feeding problems. </a:t>
            </a:r>
            <a:endParaRPr lang="en-GB" altLang="en-US" sz="4800" dirty="0">
              <a:solidFill>
                <a:schemeClr val="bg1"/>
              </a:solidFill>
              <a:cs typeface="Arial" panose="020B0604020202020204" pitchFamily="34" charset="0"/>
            </a:endParaRPr>
          </a:p>
        </p:txBody>
      </p:sp>
      <p:sp>
        <p:nvSpPr>
          <p:cNvPr id="6" name="Rectangle 1">
            <a:extLst>
              <a:ext uri="{FF2B5EF4-FFF2-40B4-BE49-F238E27FC236}">
                <a16:creationId xmlns:a16="http://schemas.microsoft.com/office/drawing/2014/main" id="{77025F52-8A6C-2249-A59D-719185BDD469}"/>
              </a:ext>
            </a:extLst>
          </p:cNvPr>
          <p:cNvSpPr>
            <a:spLocks noChangeArrowheads="1"/>
          </p:cNvSpPr>
          <p:nvPr/>
        </p:nvSpPr>
        <p:spPr bwMode="auto">
          <a:xfrm>
            <a:off x="657267" y="1417431"/>
            <a:ext cx="7848872"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kumimoji="0" lang="en-GB" altLang="en-US" sz="2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30+1 weeks gestation</a:t>
            </a:r>
          </a:p>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Birth weight 1350 grams</a:t>
            </a:r>
          </a:p>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2 hours old</a:t>
            </a:r>
          </a:p>
          <a:p>
            <a:pPr marL="342900" marR="0" lvl="0" indent="-342900" algn="l" defTabSz="914400" rtl="0" eaLnBrk="0" fontAlgn="base" latinLnBrk="0" hangingPunct="0">
              <a:lnSpc>
                <a:spcPct val="100000"/>
              </a:lnSpc>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Had surfactant, now on CPAP in 0.3 FiO</a:t>
            </a:r>
            <a:r>
              <a:rPr lang="en-GB" altLang="en-US" sz="2800" baseline="-25000" dirty="0">
                <a:cs typeface="Arial" panose="020B0604020202020204" pitchFamily="34" charset="0"/>
              </a:rPr>
              <a:t>2</a:t>
            </a:r>
          </a:p>
        </p:txBody>
      </p:sp>
    </p:spTree>
    <p:extLst>
      <p:ext uri="{BB962C8B-B14F-4D97-AF65-F5344CB8AC3E}">
        <p14:creationId xmlns:p14="http://schemas.microsoft.com/office/powerpoint/2010/main" val="1450858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476991E-CD8C-FE4E-B32C-DF0C573ECAD5}"/>
              </a:ext>
            </a:extLst>
          </p:cNvPr>
          <p:cNvPicPr>
            <a:picLocks noChangeAspect="1"/>
          </p:cNvPicPr>
          <p:nvPr/>
        </p:nvPicPr>
        <p:blipFill>
          <a:blip r:embed="rId3"/>
          <a:stretch>
            <a:fillRect/>
          </a:stretch>
        </p:blipFill>
        <p:spPr>
          <a:xfrm>
            <a:off x="471028" y="274638"/>
            <a:ext cx="1172612" cy="1143000"/>
          </a:xfrm>
          <a:prstGeom prst="rect">
            <a:avLst/>
          </a:prstGeom>
        </p:spPr>
      </p:pic>
      <p:sp>
        <p:nvSpPr>
          <p:cNvPr id="3" name="TextBox 2">
            <a:extLst>
              <a:ext uri="{FF2B5EF4-FFF2-40B4-BE49-F238E27FC236}">
                <a16:creationId xmlns:a16="http://schemas.microsoft.com/office/drawing/2014/main" id="{F69E2ACD-06F9-E541-92E0-955837E260FC}"/>
              </a:ext>
            </a:extLst>
          </p:cNvPr>
          <p:cNvSpPr txBox="1"/>
          <p:nvPr/>
        </p:nvSpPr>
        <p:spPr>
          <a:xfrm>
            <a:off x="1907704" y="430639"/>
            <a:ext cx="4299575" cy="523220"/>
          </a:xfrm>
          <a:prstGeom prst="rect">
            <a:avLst/>
          </a:prstGeom>
          <a:noFill/>
        </p:spPr>
        <p:txBody>
          <a:bodyPr wrap="none" rtlCol="0">
            <a:spAutoFit/>
          </a:bodyPr>
          <a:lstStyle/>
          <a:p>
            <a:r>
              <a:rPr lang="en-GB" sz="2800" b="1" dirty="0">
                <a:solidFill>
                  <a:schemeClr val="accent1">
                    <a:lumMod val="50000"/>
                  </a:schemeClr>
                </a:solidFill>
                <a:latin typeface="Arial" panose="020B0604020202020204" pitchFamily="34" charset="0"/>
                <a:cs typeface="Arial" panose="020B0604020202020204" pitchFamily="34" charset="0"/>
              </a:rPr>
              <a:t>Potential participant 2…</a:t>
            </a:r>
          </a:p>
        </p:txBody>
      </p:sp>
      <p:sp>
        <p:nvSpPr>
          <p:cNvPr id="4" name="Rectangle 1">
            <a:extLst>
              <a:ext uri="{FF2B5EF4-FFF2-40B4-BE49-F238E27FC236}">
                <a16:creationId xmlns:a16="http://schemas.microsoft.com/office/drawing/2014/main" id="{FFF2128C-688C-2C47-8FC5-9A492FEDC974}"/>
              </a:ext>
            </a:extLst>
          </p:cNvPr>
          <p:cNvSpPr>
            <a:spLocks noChangeArrowheads="1"/>
          </p:cNvSpPr>
          <p:nvPr/>
        </p:nvSpPr>
        <p:spPr bwMode="auto">
          <a:xfrm>
            <a:off x="611560" y="1411885"/>
            <a:ext cx="8172908"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marR="0" lvl="0" indent="-342900" algn="l" defTabSz="914400" rtl="0" eaLnBrk="0" fontAlgn="base" latinLnBrk="0" hangingPunct="0">
              <a:spcBef>
                <a:spcPts val="0"/>
              </a:spcBef>
              <a:spcAft>
                <a:spcPts val="0"/>
              </a:spcAft>
              <a:buClrTx/>
              <a:buSzTx/>
              <a:buFont typeface="Arial" panose="020B0604020202020204" pitchFamily="34" charset="0"/>
              <a:buChar char="•"/>
              <a:tabLst/>
            </a:pPr>
            <a:r>
              <a:rPr kumimoji="0" lang="en-GB" altLang="en-US" sz="2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31+3 weeks gestation</a:t>
            </a:r>
          </a:p>
          <a:p>
            <a:pPr marL="342900" marR="0" lvl="0" indent="-342900" algn="l" defTabSz="914400" rtl="0" eaLnBrk="0" fontAlgn="base" latinLnBrk="0" hangingPunct="0">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Birth weight 1700 grams</a:t>
            </a:r>
          </a:p>
          <a:p>
            <a:pPr marL="342900" marR="0" lvl="0" indent="-342900" algn="l" defTabSz="914400" rtl="0" eaLnBrk="0" fontAlgn="base" latinLnBrk="0" hangingPunct="0">
              <a:spcBef>
                <a:spcPts val="0"/>
              </a:spcBef>
              <a:spcAft>
                <a:spcPts val="0"/>
              </a:spcAft>
              <a:buClrTx/>
              <a:buSzTx/>
              <a:buFont typeface="Arial" panose="020B0604020202020204" pitchFamily="34" charset="0"/>
              <a:buChar char="•"/>
              <a:tabLst/>
            </a:pPr>
            <a:r>
              <a:rPr lang="en-GB" altLang="en-US" sz="2800" dirty="0">
                <a:cs typeface="Arial" panose="020B0604020202020204" pitchFamily="34" charset="0"/>
              </a:rPr>
              <a:t>1 hours old</a:t>
            </a:r>
          </a:p>
          <a:p>
            <a:pPr marL="342900" lvl="0" indent="-342900">
              <a:spcBef>
                <a:spcPts val="0"/>
              </a:spcBef>
              <a:spcAft>
                <a:spcPts val="0"/>
              </a:spcAft>
              <a:buFont typeface="Arial" panose="020B0604020202020204" pitchFamily="34" charset="0"/>
              <a:buChar char="•"/>
            </a:pPr>
            <a:r>
              <a:rPr lang="en-GB" altLang="en-US" sz="2800" dirty="0">
                <a:cs typeface="Arial" panose="020B0604020202020204" pitchFamily="34" charset="0"/>
              </a:rPr>
              <a:t>Ventilated in 0.50 FiO</a:t>
            </a:r>
            <a:r>
              <a:rPr lang="en-GB" altLang="en-US" sz="2800" baseline="-25000" dirty="0">
                <a:cs typeface="Arial" panose="020B0604020202020204" pitchFamily="34" charset="0"/>
              </a:rPr>
              <a:t>2</a:t>
            </a:r>
            <a:r>
              <a:rPr lang="en-GB" altLang="en-US" sz="2800" dirty="0">
                <a:cs typeface="Arial" panose="020B0604020202020204" pitchFamily="34" charset="0"/>
              </a:rPr>
              <a:t>, on inotropes, antibiotics</a:t>
            </a:r>
          </a:p>
        </p:txBody>
      </p:sp>
      <p:sp>
        <p:nvSpPr>
          <p:cNvPr id="5" name="Rectangle 1">
            <a:extLst>
              <a:ext uri="{FF2B5EF4-FFF2-40B4-BE49-F238E27FC236}">
                <a16:creationId xmlns:a16="http://schemas.microsoft.com/office/drawing/2014/main" id="{81EED5A0-0C6A-E44D-82DC-44E74AA3B76D}"/>
              </a:ext>
            </a:extLst>
          </p:cNvPr>
          <p:cNvSpPr>
            <a:spLocks noChangeArrowheads="1"/>
          </p:cNvSpPr>
          <p:nvPr/>
        </p:nvSpPr>
        <p:spPr bwMode="auto">
          <a:xfrm>
            <a:off x="1187624" y="3630234"/>
            <a:ext cx="6444208" cy="1107996"/>
          </a:xfrm>
          <a:prstGeom prst="rect">
            <a:avLst/>
          </a:prstGeom>
          <a:solidFill>
            <a:schemeClr val="bg1">
              <a:lumMod val="65000"/>
            </a:schemeClr>
          </a:solidFill>
          <a:ln>
            <a:noFill/>
          </a:ln>
          <a:effec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algn="ctr" defTabSz="914400" rtl="0" eaLnBrk="0" fontAlgn="base" latinLnBrk="0" hangingPunct="0">
              <a:lnSpc>
                <a:spcPct val="100000"/>
              </a:lnSpc>
              <a:spcBef>
                <a:spcPts val="600"/>
              </a:spcBef>
              <a:spcAft>
                <a:spcPts val="600"/>
              </a:spcAft>
              <a:buClrTx/>
              <a:buSzTx/>
              <a:tabLst/>
            </a:pPr>
            <a:r>
              <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Is this </a:t>
            </a:r>
            <a:r>
              <a:rPr kumimoji="0" lang="en-GB" altLang="en-US" sz="2800" b="0" i="0" u="none" strike="noStrike" cap="none" normalizeH="0" baseline="0" dirty="0" smtClean="0">
                <a:ln>
                  <a:noFill/>
                </a:ln>
                <a:solidFill>
                  <a:schemeClr val="bg1"/>
                </a:solidFill>
                <a:effectLst/>
                <a:ea typeface="Times New Roman" panose="02020603050405020304" pitchFamily="18" charset="0"/>
                <a:cs typeface="Arial" panose="020B0604020202020204" pitchFamily="34" charset="0"/>
              </a:rPr>
              <a:t>infant </a:t>
            </a:r>
            <a:r>
              <a:rPr kumimoji="0" lang="en-GB" altLang="en-US" sz="2800" b="0" i="0" u="none" strike="noStrike" cap="none" normalizeH="0" baseline="0" dirty="0">
                <a:ln>
                  <a:noFill/>
                </a:ln>
                <a:solidFill>
                  <a:schemeClr val="bg1"/>
                </a:solidFill>
                <a:effectLst/>
                <a:ea typeface="Times New Roman" panose="02020603050405020304" pitchFamily="18" charset="0"/>
                <a:cs typeface="Arial" panose="020B0604020202020204" pitchFamily="34" charset="0"/>
              </a:rPr>
              <a:t>eligible for FEED1?</a:t>
            </a:r>
          </a:p>
          <a:p>
            <a:pPr marR="0" lvl="0" algn="ctr" defTabSz="914400" rtl="0" eaLnBrk="0" fontAlgn="base" latinLnBrk="0" hangingPunct="0">
              <a:lnSpc>
                <a:spcPct val="100000"/>
              </a:lnSpc>
              <a:spcBef>
                <a:spcPts val="600"/>
              </a:spcBef>
              <a:spcAft>
                <a:spcPts val="600"/>
              </a:spcAft>
              <a:buClrTx/>
              <a:buSzTx/>
              <a:tabLst/>
            </a:pPr>
            <a:r>
              <a:rPr lang="en-GB" altLang="en-US" sz="2800" dirty="0">
                <a:solidFill>
                  <a:schemeClr val="bg1"/>
                </a:solidFill>
                <a:ea typeface="Times New Roman" panose="02020603050405020304" pitchFamily="18" charset="0"/>
                <a:cs typeface="Arial" panose="020B0604020202020204" pitchFamily="34" charset="0"/>
              </a:rPr>
              <a:t>If yes, w</a:t>
            </a:r>
            <a:r>
              <a:rPr lang="en-GB" altLang="en-US" sz="2800" dirty="0">
                <a:solidFill>
                  <a:schemeClr val="bg1"/>
                </a:solidFill>
                <a:cs typeface="Arial" panose="020B0604020202020204" pitchFamily="34" charset="0"/>
              </a:rPr>
              <a:t>ould you randomise this infant?</a:t>
            </a:r>
            <a:endParaRPr lang="en-GB" altLang="en-US" sz="5400" dirty="0">
              <a:solidFill>
                <a:schemeClr val="bg1"/>
              </a:solidFill>
              <a:cs typeface="Arial" panose="020B0604020202020204" pitchFamily="34" charset="0"/>
            </a:endParaRPr>
          </a:p>
        </p:txBody>
      </p:sp>
    </p:spTree>
    <p:extLst>
      <p:ext uri="{BB962C8B-B14F-4D97-AF65-F5344CB8AC3E}">
        <p14:creationId xmlns:p14="http://schemas.microsoft.com/office/powerpoint/2010/main" val="15484479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57573F99DE79145B2C4B20841E12603" ma:contentTypeVersion="12" ma:contentTypeDescription="Create a new document." ma:contentTypeScope="" ma:versionID="960e56b497ddcffed243a82948025f72">
  <xsd:schema xmlns:xsd="http://www.w3.org/2001/XMLSchema" xmlns:xs="http://www.w3.org/2001/XMLSchema" xmlns:p="http://schemas.microsoft.com/office/2006/metadata/properties" xmlns:ns3="0c1e910d-4918-42f1-af2c-ed1101d63abc" xmlns:ns4="786e620f-b1da-4f59-878c-ef7546d25bf1" targetNamespace="http://schemas.microsoft.com/office/2006/metadata/properties" ma:root="true" ma:fieldsID="7bfedd2ed49e267f67c782e12aa58279" ns3:_="" ns4:_="">
    <xsd:import namespace="0c1e910d-4918-42f1-af2c-ed1101d63abc"/>
    <xsd:import namespace="786e620f-b1da-4f59-878c-ef7546d25bf1"/>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1e910d-4918-42f1-af2c-ed1101d63abc"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86e620f-b1da-4f59-878c-ef7546d25bf1"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4CCE911-D37D-4126-B52A-89C328DA8A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c1e910d-4918-42f1-af2c-ed1101d63abc"/>
    <ds:schemaRef ds:uri="786e620f-b1da-4f59-878c-ef7546d25bf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94C9D40-2A1D-426B-ACEA-709A341A324F}">
  <ds:schemaRefs>
    <ds:schemaRef ds:uri="http://schemas.microsoft.com/office/infopath/2007/PartnerControls"/>
    <ds:schemaRef ds:uri="http://schemas.microsoft.com/office/2006/documentManagement/types"/>
    <ds:schemaRef ds:uri="http://schemas.openxmlformats.org/package/2006/metadata/core-properties"/>
    <ds:schemaRef ds:uri="http://www.w3.org/XML/1998/namespace"/>
    <ds:schemaRef ds:uri="http://purl.org/dc/dcmitype/"/>
    <ds:schemaRef ds:uri="786e620f-b1da-4f59-878c-ef7546d25bf1"/>
    <ds:schemaRef ds:uri="0c1e910d-4918-42f1-af2c-ed1101d63abc"/>
    <ds:schemaRef ds:uri="http://schemas.microsoft.com/office/2006/metadata/properties"/>
    <ds:schemaRef ds:uri="http://purl.org/dc/terms/"/>
    <ds:schemaRef ds:uri="http://purl.org/dc/elements/1.1/"/>
  </ds:schemaRefs>
</ds:datastoreItem>
</file>

<file path=customXml/itemProps3.xml><?xml version="1.0" encoding="utf-8"?>
<ds:datastoreItem xmlns:ds="http://schemas.openxmlformats.org/officeDocument/2006/customXml" ds:itemID="{A69AE1B6-F6D6-4731-8213-0726BB8C195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34247</TotalTime>
  <Words>860</Words>
  <Application>Microsoft Office PowerPoint</Application>
  <PresentationFormat>On-screen Show (4:3)</PresentationFormat>
  <Paragraphs>120</Paragraphs>
  <Slides>17</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University of Nottingham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Click to add title</dc:title>
  <dc:creator>Information Services</dc:creator>
  <cp:lastModifiedBy>Sarah McClure</cp:lastModifiedBy>
  <cp:revision>390</cp:revision>
  <cp:lastPrinted>2016-12-02T16:19:29Z</cp:lastPrinted>
  <dcterms:created xsi:type="dcterms:W3CDTF">2012-01-09T09:42:51Z</dcterms:created>
  <dcterms:modified xsi:type="dcterms:W3CDTF">2021-08-05T15:35:34Z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0x010100F57573F99DE79145B2C4B20841E12603</vt:lpwstr>
  </property>
</Properties>
</file>