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handoutMasterIdLst>
    <p:handoutMasterId r:id="rId31"/>
  </p:handoutMasterIdLst>
  <p:sldIdLst>
    <p:sldId id="302" r:id="rId5"/>
    <p:sldId id="403" r:id="rId6"/>
    <p:sldId id="419" r:id="rId7"/>
    <p:sldId id="425" r:id="rId8"/>
    <p:sldId id="442" r:id="rId9"/>
    <p:sldId id="432" r:id="rId10"/>
    <p:sldId id="443" r:id="rId11"/>
    <p:sldId id="433" r:id="rId12"/>
    <p:sldId id="444" r:id="rId13"/>
    <p:sldId id="437" r:id="rId14"/>
    <p:sldId id="414" r:id="rId15"/>
    <p:sldId id="446" r:id="rId16"/>
    <p:sldId id="445" r:id="rId17"/>
    <p:sldId id="426" r:id="rId18"/>
    <p:sldId id="447" r:id="rId19"/>
    <p:sldId id="448" r:id="rId20"/>
    <p:sldId id="441" r:id="rId21"/>
    <p:sldId id="439" r:id="rId22"/>
    <p:sldId id="449" r:id="rId23"/>
    <p:sldId id="440" r:id="rId24"/>
    <p:sldId id="450" r:id="rId25"/>
    <p:sldId id="451" r:id="rId26"/>
    <p:sldId id="435" r:id="rId27"/>
    <p:sldId id="452" r:id="rId28"/>
    <p:sldId id="453" r:id="rId29"/>
  </p:sldIdLst>
  <p:sldSz cx="9144000" cy="6858000" type="screen4x3"/>
  <p:notesSz cx="6810375" cy="99425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mithson Jennifer" initials="SJ"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30" autoAdjust="0"/>
    <p:restoredTop sz="74689" autoAdjust="0"/>
  </p:normalViewPr>
  <p:slideViewPr>
    <p:cSldViewPr>
      <p:cViewPr varScale="1">
        <p:scale>
          <a:sx n="122" d="100"/>
          <a:sy n="122" d="100"/>
        </p:scale>
        <p:origin x="3180" y="102"/>
      </p:cViewPr>
      <p:guideLst>
        <p:guide orient="horz" pos="2160"/>
        <p:guide pos="2880"/>
      </p:guideLst>
    </p:cSldViewPr>
  </p:slideViewPr>
  <p:outlineViewPr>
    <p:cViewPr>
      <p:scale>
        <a:sx n="33" d="100"/>
        <a:sy n="33" d="100"/>
      </p:scale>
      <p:origin x="0" y="-24288"/>
    </p:cViewPr>
  </p:outlineViewPr>
  <p:notesTextViewPr>
    <p:cViewPr>
      <p:scale>
        <a:sx n="100" d="100"/>
        <a:sy n="100" d="100"/>
      </p:scale>
      <p:origin x="0" y="0"/>
    </p:cViewPr>
  </p:notesTextViewPr>
  <p:sorterViewPr>
    <p:cViewPr>
      <p:scale>
        <a:sx n="1" d="1"/>
        <a:sy n="1" d="1"/>
      </p:scale>
      <p:origin x="0" y="-19068"/>
    </p:cViewPr>
  </p:sorterViewPr>
  <p:notesViewPr>
    <p:cSldViewPr>
      <p:cViewPr varScale="1">
        <p:scale>
          <a:sx n="75" d="100"/>
          <a:sy n="75" d="100"/>
        </p:scale>
        <p:origin x="2184"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8852"/>
          </a:xfrm>
          <a:prstGeom prst="rect">
            <a:avLst/>
          </a:prstGeom>
        </p:spPr>
        <p:txBody>
          <a:bodyPr vert="horz" lIns="91440" tIns="45720" rIns="91440" bIns="45720" rtlCol="0"/>
          <a:lstStyle>
            <a:lvl1pPr algn="r">
              <a:defRPr sz="1200"/>
            </a:lvl1pPr>
          </a:lstStyle>
          <a:p>
            <a:fld id="{1BA301A4-90B1-4DFE-A5EB-C3F32F5F34A0}" type="datetimeFigureOut">
              <a:rPr lang="en-GB" smtClean="0"/>
              <a:t>05/08/2021</a:t>
            </a:fld>
            <a:endParaRPr lang="en-GB"/>
          </a:p>
        </p:txBody>
      </p:sp>
      <p:sp>
        <p:nvSpPr>
          <p:cNvPr id="4" name="Footer Placeholder 3"/>
          <p:cNvSpPr>
            <a:spLocks noGrp="1"/>
          </p:cNvSpPr>
          <p:nvPr>
            <p:ph type="ftr" sz="quarter" idx="2"/>
          </p:nvPr>
        </p:nvSpPr>
        <p:spPr>
          <a:xfrm>
            <a:off x="0" y="9443662"/>
            <a:ext cx="2951163" cy="49885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8851"/>
          </a:xfrm>
          <a:prstGeom prst="rect">
            <a:avLst/>
          </a:prstGeom>
        </p:spPr>
        <p:txBody>
          <a:bodyPr vert="horz" lIns="91440" tIns="45720" rIns="91440" bIns="45720" rtlCol="0" anchor="b"/>
          <a:lstStyle>
            <a:lvl1pPr algn="r">
              <a:defRPr sz="1200"/>
            </a:lvl1pPr>
          </a:lstStyle>
          <a:p>
            <a:fld id="{51142D6E-562B-4811-BC7E-F232661E9074}" type="slidenum">
              <a:rPr lang="en-GB" smtClean="0"/>
              <a:t>‹#›</a:t>
            </a:fld>
            <a:endParaRPr lang="en-GB"/>
          </a:p>
        </p:txBody>
      </p:sp>
    </p:spTree>
    <p:extLst>
      <p:ext uri="{BB962C8B-B14F-4D97-AF65-F5344CB8AC3E}">
        <p14:creationId xmlns:p14="http://schemas.microsoft.com/office/powerpoint/2010/main" val="675270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BF7A2543-71CA-4F7E-8890-57C766BDDAA4}" type="datetimeFigureOut">
              <a:rPr lang="en-GB" smtClean="0"/>
              <a:t>05/08/2021</a:t>
            </a:fld>
            <a:endParaRPr lang="en-GB"/>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9F063467-3E49-4DA4-BAFB-933989FECB1C}" type="slidenum">
              <a:rPr lang="en-GB" smtClean="0"/>
              <a:t>‹#›</a:t>
            </a:fld>
            <a:endParaRPr lang="en-GB"/>
          </a:p>
        </p:txBody>
      </p:sp>
    </p:spTree>
    <p:extLst>
      <p:ext uri="{BB962C8B-B14F-4D97-AF65-F5344CB8AC3E}">
        <p14:creationId xmlns:p14="http://schemas.microsoft.com/office/powerpoint/2010/main" val="1257145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F063467-3E49-4DA4-BAFB-933989FECB1C}" type="slidenum">
              <a:rPr lang="en-GB" smtClean="0"/>
              <a:t>1</a:t>
            </a:fld>
            <a:endParaRPr lang="en-GB"/>
          </a:p>
        </p:txBody>
      </p:sp>
    </p:spTree>
    <p:extLst>
      <p:ext uri="{BB962C8B-B14F-4D97-AF65-F5344CB8AC3E}">
        <p14:creationId xmlns:p14="http://schemas.microsoft.com/office/powerpoint/2010/main" val="1782169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18</a:t>
            </a:fld>
            <a:endParaRPr lang="en-GB"/>
          </a:p>
        </p:txBody>
      </p:sp>
    </p:spTree>
    <p:extLst>
      <p:ext uri="{BB962C8B-B14F-4D97-AF65-F5344CB8AC3E}">
        <p14:creationId xmlns:p14="http://schemas.microsoft.com/office/powerpoint/2010/main" val="24388943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19</a:t>
            </a:fld>
            <a:endParaRPr lang="en-GB"/>
          </a:p>
        </p:txBody>
      </p:sp>
    </p:spTree>
    <p:extLst>
      <p:ext uri="{BB962C8B-B14F-4D97-AF65-F5344CB8AC3E}">
        <p14:creationId xmlns:p14="http://schemas.microsoft.com/office/powerpoint/2010/main" val="3762607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20</a:t>
            </a:fld>
            <a:endParaRPr lang="en-GB"/>
          </a:p>
        </p:txBody>
      </p:sp>
    </p:spTree>
    <p:extLst>
      <p:ext uri="{BB962C8B-B14F-4D97-AF65-F5344CB8AC3E}">
        <p14:creationId xmlns:p14="http://schemas.microsoft.com/office/powerpoint/2010/main" val="25810693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21</a:t>
            </a:fld>
            <a:endParaRPr lang="en-GB"/>
          </a:p>
        </p:txBody>
      </p:sp>
    </p:spTree>
    <p:extLst>
      <p:ext uri="{BB962C8B-B14F-4D97-AF65-F5344CB8AC3E}">
        <p14:creationId xmlns:p14="http://schemas.microsoft.com/office/powerpoint/2010/main" val="27937588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22</a:t>
            </a:fld>
            <a:endParaRPr lang="en-GB"/>
          </a:p>
        </p:txBody>
      </p:sp>
    </p:spTree>
    <p:extLst>
      <p:ext uri="{BB962C8B-B14F-4D97-AF65-F5344CB8AC3E}">
        <p14:creationId xmlns:p14="http://schemas.microsoft.com/office/powerpoint/2010/main" val="2157066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063467-3E49-4DA4-BAFB-933989FECB1C}" type="slidenum">
              <a:rPr lang="en-GB" smtClean="0"/>
              <a:t>23</a:t>
            </a:fld>
            <a:endParaRPr lang="en-GB"/>
          </a:p>
        </p:txBody>
      </p:sp>
    </p:spTree>
    <p:extLst>
      <p:ext uri="{BB962C8B-B14F-4D97-AF65-F5344CB8AC3E}">
        <p14:creationId xmlns:p14="http://schemas.microsoft.com/office/powerpoint/2010/main" val="14577429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063467-3E49-4DA4-BAFB-933989FECB1C}" type="slidenum">
              <a:rPr lang="en-GB" smtClean="0"/>
              <a:t>24</a:t>
            </a:fld>
            <a:endParaRPr lang="en-GB"/>
          </a:p>
        </p:txBody>
      </p:sp>
    </p:spTree>
    <p:extLst>
      <p:ext uri="{BB962C8B-B14F-4D97-AF65-F5344CB8AC3E}">
        <p14:creationId xmlns:p14="http://schemas.microsoft.com/office/powerpoint/2010/main" val="9208608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063467-3E49-4DA4-BAFB-933989FECB1C}" type="slidenum">
              <a:rPr lang="en-GB" smtClean="0"/>
              <a:t>25</a:t>
            </a:fld>
            <a:endParaRPr lang="en-GB"/>
          </a:p>
        </p:txBody>
      </p:sp>
    </p:spTree>
    <p:extLst>
      <p:ext uri="{BB962C8B-B14F-4D97-AF65-F5344CB8AC3E}">
        <p14:creationId xmlns:p14="http://schemas.microsoft.com/office/powerpoint/2010/main" val="2658686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possible that infants allocated to a feeding arm may not be adherent to the assignment. For example an infant in the full milk arm may not tolerate the milk volumes, or may have hypoglycaemia requiring intravenous glucose. In all such situations, infants must be treated as per their clinical needs which must take priority over any trial protocols. </a:t>
            </a:r>
          </a:p>
          <a:p>
            <a:r>
              <a:rPr lang="en-GB" dirty="0"/>
              <a:t>An infant will be considered to be compliant to full milk arm if they have received ….</a:t>
            </a:r>
          </a:p>
          <a:p>
            <a:r>
              <a:rPr lang="en-GB" dirty="0"/>
              <a:t>Similarly, an infant in the gradual milk arm will be considered adherent if they have receive ….</a:t>
            </a:r>
          </a:p>
          <a:p>
            <a:r>
              <a:rPr lang="en-GB" dirty="0"/>
              <a:t>The data on adherence to treatment allocation will be reported for both groups but  analyses will be as per the intention to treat principle. </a:t>
            </a:r>
          </a:p>
        </p:txBody>
      </p:sp>
      <p:sp>
        <p:nvSpPr>
          <p:cNvPr id="4" name="Slide Number Placeholder 3"/>
          <p:cNvSpPr>
            <a:spLocks noGrp="1"/>
          </p:cNvSpPr>
          <p:nvPr>
            <p:ph type="sldNum" sz="quarter" idx="5"/>
          </p:nvPr>
        </p:nvSpPr>
        <p:spPr/>
        <p:txBody>
          <a:bodyPr/>
          <a:lstStyle/>
          <a:p>
            <a:fld id="{0AA310FD-6B69-4AF1-A434-9CE65E432204}" type="slidenum">
              <a:rPr lang="en-GB" smtClean="0"/>
              <a:t>3</a:t>
            </a:fld>
            <a:endParaRPr lang="en-GB"/>
          </a:p>
        </p:txBody>
      </p:sp>
    </p:spTree>
    <p:extLst>
      <p:ext uri="{BB962C8B-B14F-4D97-AF65-F5344CB8AC3E}">
        <p14:creationId xmlns:p14="http://schemas.microsoft.com/office/powerpoint/2010/main" val="4003569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5</a:t>
            </a:fld>
            <a:endParaRPr lang="en-GB"/>
          </a:p>
        </p:txBody>
      </p:sp>
    </p:spTree>
    <p:extLst>
      <p:ext uri="{BB962C8B-B14F-4D97-AF65-F5344CB8AC3E}">
        <p14:creationId xmlns:p14="http://schemas.microsoft.com/office/powerpoint/2010/main" val="186106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9</a:t>
            </a:fld>
            <a:endParaRPr lang="en-GB"/>
          </a:p>
        </p:txBody>
      </p:sp>
    </p:spTree>
    <p:extLst>
      <p:ext uri="{BB962C8B-B14F-4D97-AF65-F5344CB8AC3E}">
        <p14:creationId xmlns:p14="http://schemas.microsoft.com/office/powerpoint/2010/main" val="2914269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12</a:t>
            </a:fld>
            <a:endParaRPr lang="en-GB"/>
          </a:p>
        </p:txBody>
      </p:sp>
    </p:spTree>
    <p:extLst>
      <p:ext uri="{BB962C8B-B14F-4D97-AF65-F5344CB8AC3E}">
        <p14:creationId xmlns:p14="http://schemas.microsoft.com/office/powerpoint/2010/main" val="72763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13</a:t>
            </a:fld>
            <a:endParaRPr lang="en-GB"/>
          </a:p>
        </p:txBody>
      </p:sp>
    </p:spTree>
    <p:extLst>
      <p:ext uri="{BB962C8B-B14F-4D97-AF65-F5344CB8AC3E}">
        <p14:creationId xmlns:p14="http://schemas.microsoft.com/office/powerpoint/2010/main" val="2612907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14</a:t>
            </a:fld>
            <a:endParaRPr lang="en-GB"/>
          </a:p>
        </p:txBody>
      </p:sp>
    </p:spTree>
    <p:extLst>
      <p:ext uri="{BB962C8B-B14F-4D97-AF65-F5344CB8AC3E}">
        <p14:creationId xmlns:p14="http://schemas.microsoft.com/office/powerpoint/2010/main" val="2972554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15</a:t>
            </a:fld>
            <a:endParaRPr lang="en-GB"/>
          </a:p>
        </p:txBody>
      </p:sp>
    </p:spTree>
    <p:extLst>
      <p:ext uri="{BB962C8B-B14F-4D97-AF65-F5344CB8AC3E}">
        <p14:creationId xmlns:p14="http://schemas.microsoft.com/office/powerpoint/2010/main" val="1317937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17</a:t>
            </a:fld>
            <a:endParaRPr lang="en-GB"/>
          </a:p>
        </p:txBody>
      </p:sp>
    </p:spTree>
    <p:extLst>
      <p:ext uri="{BB962C8B-B14F-4D97-AF65-F5344CB8AC3E}">
        <p14:creationId xmlns:p14="http://schemas.microsoft.com/office/powerpoint/2010/main" val="5999637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pPr>
              <a:defRPr/>
            </a:pPr>
            <a:fld id="{BE9D1689-B638-45F3-9040-C616D2C5C4BF}" type="datetimeFigureOut">
              <a:rPr lang="en-GB"/>
              <a:pPr>
                <a:defRPr/>
              </a:pPr>
              <a:t>05/08/2021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E636F0C-F297-4C46-8F68-04C6FEE80EF7}" type="slidenum">
              <a:rPr lang="en-GB"/>
              <a:pPr>
                <a:defRPr/>
              </a:pPr>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813" y="5990600"/>
            <a:ext cx="1560458" cy="731499"/>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84477" y="6027045"/>
            <a:ext cx="2002323" cy="63205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45A6828C-1ADF-4172-9E7F-48900A489259}" type="datetimeFigureOut">
              <a:rPr lang="en-GB"/>
              <a:pPr>
                <a:defRPr/>
              </a:pPr>
              <a:t>05/08/2021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BFA0D8B-F34D-4843-A0AD-A018EF44E200}" type="slidenum">
              <a:rPr lang="en-GB"/>
              <a:pPr>
                <a:defRPr/>
              </a:pPr>
              <a:t>‹#›</a:t>
            </a:fld>
            <a:endParaRPr lang="en-GB"/>
          </a:p>
        </p:txBody>
      </p:sp>
      <p:pic>
        <p:nvPicPr>
          <p:cNvPr id="9" name="Picture 9" descr="UoN-UK-C-M_BlueRGB.jpg"/>
          <p:cNvPicPr>
            <a:picLocks noChangeAspect="1"/>
          </p:cNvPicPr>
          <p:nvPr userDrawn="1"/>
        </p:nvPicPr>
        <p:blipFill>
          <a:blip r:embed="rId2" cstate="print"/>
          <a:srcRect/>
          <a:stretch>
            <a:fillRect/>
          </a:stretch>
        </p:blipFill>
        <p:spPr bwMode="auto">
          <a:xfrm>
            <a:off x="7308304" y="6093296"/>
            <a:ext cx="1493513" cy="663898"/>
          </a:xfrm>
          <a:prstGeom prst="rect">
            <a:avLst/>
          </a:prstGeom>
          <a:noFill/>
          <a:ln w="9525">
            <a:noFill/>
            <a:miter lim="800000"/>
            <a:headEnd/>
            <a:tailEnd/>
          </a:ln>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9" y="6165304"/>
            <a:ext cx="1305740" cy="612094"/>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pPr>
              <a:defRPr/>
            </a:pPr>
            <a:fld id="{5A8B0129-84EE-4B7C-A1F2-89D5B0407095}" type="datetimeFigureOut">
              <a:rPr lang="en-GB"/>
              <a:pPr>
                <a:defRPr/>
              </a:pPr>
              <a:t>05/08/2021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EE3F40C-8C5F-4607-A2E9-3CD5DFAE1852}" type="slidenum">
              <a:rPr lang="en-GB"/>
              <a:pPr>
                <a:defRPr/>
              </a:pPr>
              <a:t>‹#›</a:t>
            </a:fld>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19" y="6165304"/>
            <a:ext cx="1305740" cy="612094"/>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18838" y="6170403"/>
            <a:ext cx="2002323" cy="63205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B2B6DA9-C7C0-4413-B825-C6668FBCCBD0}" type="datetimeFigureOut">
              <a:rPr lang="en-GB"/>
              <a:pPr>
                <a:defRPr/>
              </a:pPr>
              <a:t>05/08/2021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F06B008-94F6-49A5-ACEC-8F9086B741A0}" type="slidenum">
              <a:rPr lang="en-GB"/>
              <a:pPr>
                <a:defRPr/>
              </a:pPr>
              <a:t>‹#›</a:t>
            </a:fld>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19" y="188640"/>
            <a:ext cx="2304149" cy="1080120"/>
          </a:xfrm>
          <a:prstGeom prst="rect">
            <a:avLst/>
          </a:prstGeom>
        </p:spPr>
      </p:pic>
      <p:pic>
        <p:nvPicPr>
          <p:cNvPr id="9" name="Picture 9" descr="UoN-UK-C-M_BlueRGB.jpg"/>
          <p:cNvPicPr>
            <a:picLocks noChangeAspect="1"/>
          </p:cNvPicPr>
          <p:nvPr userDrawn="1"/>
        </p:nvPicPr>
        <p:blipFill>
          <a:blip r:embed="rId3" cstate="print"/>
          <a:srcRect/>
          <a:stretch>
            <a:fillRect/>
          </a:stretch>
        </p:blipFill>
        <p:spPr bwMode="auto">
          <a:xfrm>
            <a:off x="7308304" y="6093296"/>
            <a:ext cx="1493513" cy="663898"/>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C027035-F40D-451E-9A46-BE50EB94D6AB}" type="datetimeFigureOut">
              <a:rPr lang="en-GB"/>
              <a:pPr>
                <a:defRPr/>
              </a:pPr>
              <a:t>05/08/2021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22A1C9A-78E0-4B1D-BDFD-8120480267CE}" type="slidenum">
              <a:rPr lang="en-GB"/>
              <a:pPr>
                <a:defRPr/>
              </a:pPr>
              <a:t>‹#›</a:t>
            </a:fld>
            <a:endParaRPr lang="en-GB"/>
          </a:p>
        </p:txBody>
      </p:sp>
      <p:pic>
        <p:nvPicPr>
          <p:cNvPr id="10" name="Picture 9" descr="UoN-UK-C-M_BlueRGB.jpg"/>
          <p:cNvPicPr>
            <a:picLocks noChangeAspect="1"/>
          </p:cNvPicPr>
          <p:nvPr userDrawn="1"/>
        </p:nvPicPr>
        <p:blipFill>
          <a:blip r:embed="rId2" cstate="print"/>
          <a:srcRect/>
          <a:stretch>
            <a:fillRect/>
          </a:stretch>
        </p:blipFill>
        <p:spPr bwMode="auto">
          <a:xfrm>
            <a:off x="7308304" y="6093296"/>
            <a:ext cx="1493513" cy="663898"/>
          </a:xfrm>
          <a:prstGeom prst="rect">
            <a:avLst/>
          </a:prstGeom>
          <a:noFill/>
          <a:ln w="9525">
            <a:noFill/>
            <a:miter lim="800000"/>
            <a:headEnd/>
            <a:tailEnd/>
          </a:ln>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9" y="6165304"/>
            <a:ext cx="1343494" cy="629792"/>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DC981BC9-92BF-4CA7-A928-861703F72EF7}" type="datetimeFigureOut">
              <a:rPr lang="en-GB"/>
              <a:pPr>
                <a:defRPr/>
              </a:pPr>
              <a:t>05/08/2021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8FDB55F2-08A8-4FC3-BF14-A7E93F1800F3}" type="slidenum">
              <a:rPr lang="en-GB"/>
              <a:pPr>
                <a:defRPr/>
              </a:pPr>
              <a:t>‹#›</a:t>
            </a:fld>
            <a:endParaRPr lang="en-GB"/>
          </a:p>
        </p:txBody>
      </p:sp>
      <p:pic>
        <p:nvPicPr>
          <p:cNvPr id="12" name="Picture 9" descr="UoN-UK-C-M_BlueRGB.jpg"/>
          <p:cNvPicPr>
            <a:picLocks noChangeAspect="1"/>
          </p:cNvPicPr>
          <p:nvPr userDrawn="1"/>
        </p:nvPicPr>
        <p:blipFill>
          <a:blip r:embed="rId2" cstate="print"/>
          <a:srcRect/>
          <a:stretch>
            <a:fillRect/>
          </a:stretch>
        </p:blipFill>
        <p:spPr bwMode="auto">
          <a:xfrm>
            <a:off x="7308304" y="6093296"/>
            <a:ext cx="1493513" cy="663898"/>
          </a:xfrm>
          <a:prstGeom prst="rect">
            <a:avLst/>
          </a:prstGeom>
          <a:noFill/>
          <a:ln w="9525">
            <a:noFill/>
            <a:miter lim="800000"/>
            <a:headEnd/>
            <a:tailEnd/>
          </a:ln>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9" y="6165304"/>
            <a:ext cx="1305740" cy="612094"/>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4A47430-CBA5-44F5-B7B2-98F6EAAFEEDE}" type="datetimeFigureOut">
              <a:rPr lang="en-GB"/>
              <a:pPr>
                <a:defRPr/>
              </a:pPr>
              <a:t>05/08/2021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E74B8529-4297-4B8A-A4D8-E741F7C60B68}" type="slidenum">
              <a:rPr lang="en-GB"/>
              <a:pPr>
                <a:defRPr/>
              </a:pPr>
              <a:t>‹#›</a:t>
            </a:fld>
            <a:endParaRPr lang="en-GB"/>
          </a:p>
        </p:txBody>
      </p:sp>
      <p:pic>
        <p:nvPicPr>
          <p:cNvPr id="7" name="Picture 9" descr="UoN-UK-C-M_BlueRGB.jpg"/>
          <p:cNvPicPr>
            <a:picLocks noChangeAspect="1"/>
          </p:cNvPicPr>
          <p:nvPr userDrawn="1"/>
        </p:nvPicPr>
        <p:blipFill>
          <a:blip r:embed="rId2" cstate="print"/>
          <a:srcRect/>
          <a:stretch>
            <a:fillRect/>
          </a:stretch>
        </p:blipFill>
        <p:spPr bwMode="auto">
          <a:xfrm>
            <a:off x="7308304" y="6093296"/>
            <a:ext cx="1493513" cy="663898"/>
          </a:xfrm>
          <a:prstGeom prst="rect">
            <a:avLst/>
          </a:prstGeom>
          <a:noFill/>
          <a:ln w="9525">
            <a:noFill/>
            <a:miter lim="800000"/>
            <a:headEnd/>
            <a:tailEnd/>
          </a:ln>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9" y="6165304"/>
            <a:ext cx="1305740" cy="612094"/>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DBC3227-B8B1-400A-891B-9010D0E714A6}" type="datetimeFigureOut">
              <a:rPr lang="en-GB"/>
              <a:pPr>
                <a:defRPr/>
              </a:pPr>
              <a:t>05/08/2021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806719A-04F0-4256-A525-03CEE29B2BE9}" type="slidenum">
              <a:rPr lang="en-GB"/>
              <a:pPr>
                <a:defRPr/>
              </a:pPr>
              <a:t>‹#›</a:t>
            </a:fld>
            <a:endParaRPr lang="en-GB"/>
          </a:p>
        </p:txBody>
      </p:sp>
      <p:pic>
        <p:nvPicPr>
          <p:cNvPr id="10" name="Picture 9" descr="UoN-UK-C-M_BlueRGB.jpg"/>
          <p:cNvPicPr>
            <a:picLocks noChangeAspect="1"/>
          </p:cNvPicPr>
          <p:nvPr userDrawn="1"/>
        </p:nvPicPr>
        <p:blipFill>
          <a:blip r:embed="rId2" cstate="print"/>
          <a:srcRect/>
          <a:stretch>
            <a:fillRect/>
          </a:stretch>
        </p:blipFill>
        <p:spPr bwMode="auto">
          <a:xfrm>
            <a:off x="7308304" y="6093296"/>
            <a:ext cx="1493513" cy="663898"/>
          </a:xfrm>
          <a:prstGeom prst="rect">
            <a:avLst/>
          </a:prstGeom>
          <a:noFill/>
          <a:ln w="9525">
            <a:noFill/>
            <a:miter lim="800000"/>
            <a:headEnd/>
            <a:tailEnd/>
          </a:ln>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9" y="6165304"/>
            <a:ext cx="1305740" cy="612094"/>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B95BC36-41F8-439C-9995-DD196C695D47}" type="datetimeFigureOut">
              <a:rPr lang="en-GB"/>
              <a:pPr>
                <a:defRPr/>
              </a:pPr>
              <a:t>05/08/2021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9547311-C74F-4D38-82E5-9B9330CAF784}" type="slidenum">
              <a:rPr lang="en-GB"/>
              <a:pPr>
                <a:defRPr/>
              </a:pPr>
              <a:t>‹#›</a:t>
            </a:fld>
            <a:endParaRPr lang="en-GB"/>
          </a:p>
        </p:txBody>
      </p:sp>
      <p:pic>
        <p:nvPicPr>
          <p:cNvPr id="10" name="Picture 9" descr="UoN-UK-C-M_BlueRGB.jpg"/>
          <p:cNvPicPr>
            <a:picLocks noChangeAspect="1"/>
          </p:cNvPicPr>
          <p:nvPr userDrawn="1"/>
        </p:nvPicPr>
        <p:blipFill>
          <a:blip r:embed="rId2" cstate="print"/>
          <a:srcRect/>
          <a:stretch>
            <a:fillRect/>
          </a:stretch>
        </p:blipFill>
        <p:spPr bwMode="auto">
          <a:xfrm>
            <a:off x="7308304" y="6093296"/>
            <a:ext cx="1493513" cy="663898"/>
          </a:xfrm>
          <a:prstGeom prst="rect">
            <a:avLst/>
          </a:prstGeom>
          <a:noFill/>
          <a:ln w="9525">
            <a:noFill/>
            <a:miter lim="800000"/>
            <a:headEnd/>
            <a:tailEnd/>
          </a:ln>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8" y="6136047"/>
            <a:ext cx="1368153" cy="641351"/>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744F66B9-1E41-4CB6-8C46-21C01789C062}" type="datetimeFigureOut">
              <a:rPr lang="en-GB"/>
              <a:pPr>
                <a:defRPr/>
              </a:pPr>
              <a:t>05/08/2021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76C5BD7-2F60-4F20-9D60-5F684BE531DB}" type="slidenum">
              <a:rPr lang="en-GB"/>
              <a:pPr>
                <a:defRPr/>
              </a:pPr>
              <a:t>‹#›</a:t>
            </a:fld>
            <a:endParaRPr lang="en-GB"/>
          </a:p>
        </p:txBody>
      </p:sp>
      <p:pic>
        <p:nvPicPr>
          <p:cNvPr id="9" name="Picture 9" descr="UoN-UK-C-M_BlueRGB.jpg"/>
          <p:cNvPicPr>
            <a:picLocks noChangeAspect="1"/>
          </p:cNvPicPr>
          <p:nvPr userDrawn="1"/>
        </p:nvPicPr>
        <p:blipFill>
          <a:blip r:embed="rId2" cstate="print"/>
          <a:srcRect/>
          <a:stretch>
            <a:fillRect/>
          </a:stretch>
        </p:blipFill>
        <p:spPr bwMode="auto">
          <a:xfrm>
            <a:off x="7308304" y="6093296"/>
            <a:ext cx="1493513" cy="663898"/>
          </a:xfrm>
          <a:prstGeom prst="rect">
            <a:avLst/>
          </a:prstGeom>
          <a:noFill/>
          <a:ln w="9525">
            <a:noFill/>
            <a:miter lim="800000"/>
            <a:headEnd/>
            <a:tailEnd/>
          </a:ln>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8" y="6136047"/>
            <a:ext cx="1368153" cy="641351"/>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988966F-169E-4DDB-8DFE-BA3A12459F6B}" type="datetimeFigureOut">
              <a:rPr lang="en-GB"/>
              <a:pPr>
                <a:defRPr/>
              </a:pPr>
              <a:t>05/08/2021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958BCFC-66DD-4AEB-AF17-6F212D1F108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1"/>
          <p:cNvSpPr txBox="1">
            <a:spLocks noChangeArrowheads="1"/>
          </p:cNvSpPr>
          <p:nvPr/>
        </p:nvSpPr>
        <p:spPr>
          <a:xfrm flipV="1">
            <a:off x="8532813" y="6093296"/>
            <a:ext cx="381000" cy="215429"/>
          </a:xfrm>
          <a:prstGeom prst="rect">
            <a:avLst/>
          </a:prstGeom>
        </p:spPr>
        <p:txBody>
          <a:bodyPr anchor="ctr"/>
          <a:lstStyle/>
          <a:p>
            <a:pPr algn="ctr" fontAlgn="auto">
              <a:spcBef>
                <a:spcPts val="0"/>
              </a:spcBef>
              <a:spcAft>
                <a:spcPts val="0"/>
              </a:spcAft>
              <a:defRPr/>
            </a:pPr>
            <a:fld id="{A9C7C501-5609-49CC-AFD1-D9F19A9CCA44}" type="slidenum">
              <a:rPr lang="en-US" sz="1200">
                <a:solidFill>
                  <a:schemeClr val="tx1">
                    <a:tint val="75000"/>
                  </a:schemeClr>
                </a:solidFill>
                <a:latin typeface="+mn-lt"/>
              </a:rPr>
              <a:pPr algn="ctr" fontAlgn="auto">
                <a:spcBef>
                  <a:spcPts val="0"/>
                </a:spcBef>
                <a:spcAft>
                  <a:spcPts val="0"/>
                </a:spcAft>
                <a:defRPr/>
              </a:pPr>
              <a:t>1</a:t>
            </a:fld>
            <a:endParaRPr lang="en-US" sz="1200" dirty="0">
              <a:solidFill>
                <a:schemeClr val="tx1">
                  <a:tint val="75000"/>
                </a:schemeClr>
              </a:solidFill>
              <a:latin typeface="+mn-lt"/>
            </a:endParaRPr>
          </a:p>
        </p:txBody>
      </p:sp>
      <p:sp>
        <p:nvSpPr>
          <p:cNvPr id="9" name="Rectangle 19"/>
          <p:cNvSpPr>
            <a:spLocks noGrp="1" noChangeArrowheads="1"/>
          </p:cNvSpPr>
          <p:nvPr>
            <p:ph type="dt" sz="half" idx="10"/>
          </p:nvPr>
        </p:nvSpPr>
        <p:spPr/>
        <p:txBody>
          <a:bodyPr/>
          <a:lstStyle/>
          <a:p>
            <a:pPr>
              <a:defRPr/>
            </a:pPr>
            <a:r>
              <a:rPr lang="en-US" dirty="0"/>
              <a:t>July 2019</a:t>
            </a:r>
          </a:p>
        </p:txBody>
      </p:sp>
      <p:sp>
        <p:nvSpPr>
          <p:cNvPr id="2" name="Rectangle 1"/>
          <p:cNvSpPr/>
          <p:nvPr/>
        </p:nvSpPr>
        <p:spPr>
          <a:xfrm>
            <a:off x="323528" y="1916832"/>
            <a:ext cx="8712968" cy="3816429"/>
          </a:xfrm>
          <a:prstGeom prst="rect">
            <a:avLst/>
          </a:prstGeom>
        </p:spPr>
        <p:txBody>
          <a:bodyPr wrap="square">
            <a:spAutoFit/>
          </a:bodyPr>
          <a:lstStyle/>
          <a:p>
            <a:pPr algn="ctr"/>
            <a:r>
              <a:rPr lang="en-GB" sz="2800" b="1" dirty="0">
                <a:latin typeface="Arial" panose="020B0604020202020204" pitchFamily="34" charset="0"/>
                <a:cs typeface="Arial" panose="020B0604020202020204" pitchFamily="34" charset="0"/>
              </a:rPr>
              <a:t>A randomised controlled trial of </a:t>
            </a:r>
            <a:br>
              <a:rPr lang="en-GB" sz="2800" b="1"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full milk feeds </a:t>
            </a:r>
            <a:br>
              <a:rPr lang="en-GB" sz="2800" b="1"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versus </a:t>
            </a:r>
            <a:br>
              <a:rPr lang="en-GB" sz="2800" b="1"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intravenous nutrition with gradual feeding </a:t>
            </a:r>
            <a:br>
              <a:rPr lang="en-GB" sz="2800" b="1"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for preterm infants </a:t>
            </a:r>
            <a:br>
              <a:rPr lang="en-GB" sz="2800" b="1"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(30</a:t>
            </a:r>
            <a:r>
              <a:rPr lang="en-GB" sz="2800" b="1" baseline="30000" dirty="0">
                <a:latin typeface="Arial" panose="020B0604020202020204" pitchFamily="34" charset="0"/>
                <a:cs typeface="Arial" panose="020B0604020202020204" pitchFamily="34" charset="0"/>
              </a:rPr>
              <a:t>+0</a:t>
            </a:r>
            <a:r>
              <a:rPr lang="en-GB" sz="2800" b="1" dirty="0">
                <a:latin typeface="Arial" panose="020B0604020202020204" pitchFamily="34" charset="0"/>
                <a:cs typeface="Arial" panose="020B0604020202020204" pitchFamily="34" charset="0"/>
              </a:rPr>
              <a:t> to 32</a:t>
            </a:r>
            <a:r>
              <a:rPr lang="en-GB" sz="2800" b="1" baseline="30000" dirty="0">
                <a:latin typeface="Arial" panose="020B0604020202020204" pitchFamily="34" charset="0"/>
                <a:cs typeface="Arial" panose="020B0604020202020204" pitchFamily="34" charset="0"/>
              </a:rPr>
              <a:t>+6</a:t>
            </a:r>
            <a:r>
              <a:rPr lang="en-GB" sz="2800" b="1" dirty="0">
                <a:latin typeface="Arial" panose="020B0604020202020204" pitchFamily="34" charset="0"/>
                <a:cs typeface="Arial" panose="020B0604020202020204" pitchFamily="34" charset="0"/>
              </a:rPr>
              <a:t> weeks gestational age)</a:t>
            </a:r>
          </a:p>
          <a:p>
            <a:pPr algn="ctr"/>
            <a:endParaRPr lang="en-GB" dirty="0">
              <a:latin typeface="Arial" panose="020B0604020202020204" pitchFamily="34" charset="0"/>
              <a:cs typeface="Arial" panose="020B0604020202020204" pitchFamily="34" charset="0"/>
            </a:endParaRPr>
          </a:p>
          <a:p>
            <a:pPr algn="ctr"/>
            <a:r>
              <a:rPr lang="en-GB" sz="2800" b="1" dirty="0">
                <a:solidFill>
                  <a:schemeClr val="accent4"/>
                </a:solidFill>
                <a:latin typeface="Arial" panose="020B0604020202020204" pitchFamily="34" charset="0"/>
                <a:cs typeface="Arial" panose="020B0604020202020204" pitchFamily="34" charset="0"/>
              </a:rPr>
              <a:t>Clinical scenarios</a:t>
            </a:r>
            <a:br>
              <a:rPr lang="en-GB" sz="2800" b="1" dirty="0">
                <a:solidFill>
                  <a:schemeClr val="accent4"/>
                </a:solidFill>
                <a:latin typeface="Arial" panose="020B0604020202020204" pitchFamily="34" charset="0"/>
                <a:cs typeface="Arial" panose="020B0604020202020204" pitchFamily="34" charset="0"/>
              </a:rPr>
            </a:br>
            <a:r>
              <a:rPr lang="en-GB" sz="2800" b="1" dirty="0">
                <a:solidFill>
                  <a:schemeClr val="accent4"/>
                </a:solidFill>
                <a:latin typeface="Arial" panose="020B0604020202020204" pitchFamily="34" charset="0"/>
                <a:cs typeface="Arial" panose="020B0604020202020204" pitchFamily="34" charset="0"/>
              </a:rPr>
              <a:t>Managing patients as per trial arm </a:t>
            </a:r>
            <a:r>
              <a:rPr lang="en-GB" sz="2800" b="1" dirty="0" smtClean="0">
                <a:solidFill>
                  <a:schemeClr val="accent4"/>
                </a:solidFill>
                <a:latin typeface="Arial" panose="020B0604020202020204" pitchFamily="34" charset="0"/>
                <a:cs typeface="Arial" panose="020B0604020202020204" pitchFamily="34" charset="0"/>
              </a:rPr>
              <a:t>allocation</a:t>
            </a:r>
            <a:endParaRPr lang="en-GB" b="1" dirty="0">
              <a:solidFill>
                <a:schemeClr val="accent4"/>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90424" y="44624"/>
            <a:ext cx="3979176" cy="1793472"/>
          </a:xfrm>
          <a:prstGeom prst="rect">
            <a:avLst/>
          </a:prstGeom>
        </p:spPr>
      </p:pic>
    </p:spTree>
    <p:extLst>
      <p:ext uri="{BB962C8B-B14F-4D97-AF65-F5344CB8AC3E}">
        <p14:creationId xmlns:p14="http://schemas.microsoft.com/office/powerpoint/2010/main" val="1889191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2"/>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9F61F3F4-2A85-B84E-85F1-BC7136AAF688}"/>
              </a:ext>
            </a:extLst>
          </p:cNvPr>
          <p:cNvSpPr txBox="1"/>
          <p:nvPr/>
        </p:nvSpPr>
        <p:spPr>
          <a:xfrm>
            <a:off x="1907704" y="430639"/>
            <a:ext cx="6588732" cy="954107"/>
          </a:xfrm>
          <a:prstGeom prst="rect">
            <a:avLst/>
          </a:prstGeom>
          <a:noFill/>
        </p:spPr>
        <p:txBody>
          <a:bodyPr wrap="square" rtlCol="0">
            <a:spAutoFit/>
          </a:bodyPr>
          <a:lstStyle/>
          <a:p>
            <a:pPr algn="ctr"/>
            <a:r>
              <a:rPr lang="en-GB" sz="2800" b="1" dirty="0">
                <a:solidFill>
                  <a:schemeClr val="accent1">
                    <a:lumMod val="50000"/>
                  </a:schemeClr>
                </a:solidFill>
                <a:latin typeface="Arial" panose="020B0604020202020204" pitchFamily="34" charset="0"/>
                <a:cs typeface="Arial" panose="020B0604020202020204" pitchFamily="34" charset="0"/>
              </a:rPr>
              <a:t>Scenario 1: summary</a:t>
            </a:r>
            <a:br>
              <a:rPr lang="en-GB" sz="2800" b="1" dirty="0">
                <a:solidFill>
                  <a:schemeClr val="accent1">
                    <a:lumMod val="50000"/>
                  </a:schemeClr>
                </a:solidFill>
                <a:latin typeface="Arial" panose="020B0604020202020204" pitchFamily="34" charset="0"/>
                <a:cs typeface="Arial" panose="020B0604020202020204" pitchFamily="34" charset="0"/>
              </a:rPr>
            </a:br>
            <a:r>
              <a:rPr lang="en-GB" sz="2800" b="1" dirty="0">
                <a:solidFill>
                  <a:schemeClr val="accent1">
                    <a:lumMod val="50000"/>
                  </a:schemeClr>
                </a:solidFill>
                <a:latin typeface="Arial" panose="020B0604020202020204" pitchFamily="34" charset="0"/>
                <a:cs typeface="Arial" panose="020B0604020202020204" pitchFamily="34" charset="0"/>
              </a:rPr>
              <a:t>baby just delivered - may be eligible</a:t>
            </a:r>
          </a:p>
        </p:txBody>
      </p:sp>
      <p:sp>
        <p:nvSpPr>
          <p:cNvPr id="5" name="Rectangle 1">
            <a:extLst>
              <a:ext uri="{FF2B5EF4-FFF2-40B4-BE49-F238E27FC236}">
                <a16:creationId xmlns:a16="http://schemas.microsoft.com/office/drawing/2014/main" id="{07254C91-C45A-B241-B0F5-EAA14ED9E9A2}"/>
              </a:ext>
            </a:extLst>
          </p:cNvPr>
          <p:cNvSpPr>
            <a:spLocks noChangeArrowheads="1"/>
          </p:cNvSpPr>
          <p:nvPr/>
        </p:nvSpPr>
        <p:spPr bwMode="auto">
          <a:xfrm>
            <a:off x="433282" y="1440302"/>
            <a:ext cx="8277436" cy="3724096"/>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ctr"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If blood glucose remains low, give IV fluids and start some milk</a:t>
            </a:r>
            <a:endParaRPr lang="en-GB" altLang="en-US" sz="2800" dirty="0">
              <a:solidFill>
                <a:schemeClr val="bg1"/>
              </a:solidFill>
              <a:ea typeface="Times New Roman" panose="02020603050405020304" pitchFamily="18" charset="0"/>
              <a:cs typeface="Arial" panose="020B0604020202020204" pitchFamily="34" charset="0"/>
            </a:endParaRPr>
          </a:p>
          <a:p>
            <a:pPr marR="0" lvl="0" algn="ctr"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try to get the </a:t>
            </a:r>
            <a:r>
              <a:rPr lang="en-GB" altLang="en-US" sz="2800" dirty="0">
                <a:solidFill>
                  <a:schemeClr val="bg1"/>
                </a:solidFill>
                <a:ea typeface="Times New Roman" panose="02020603050405020304" pitchFamily="18" charset="0"/>
                <a:cs typeface="Arial" panose="020B0604020202020204" pitchFamily="34" charset="0"/>
              </a:rPr>
              <a:t>baby to “full milk” as soon as possible</a:t>
            </a:r>
          </a:p>
          <a:p>
            <a:pPr marL="457200" marR="0" lvl="0" indent="-457200" defTabSz="914400" rtl="0" eaLnBrk="0" fontAlgn="base" latinLnBrk="0" hangingPunct="0">
              <a:lnSpc>
                <a:spcPct val="100000"/>
              </a:lnSpc>
              <a:spcBef>
                <a:spcPts val="600"/>
              </a:spcBef>
              <a:spcAft>
                <a:spcPts val="600"/>
              </a:spcAft>
              <a:buClrTx/>
              <a:buSzTx/>
              <a:buFontTx/>
              <a:buChar char="-"/>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Consider hourly feeds</a:t>
            </a:r>
          </a:p>
          <a:p>
            <a:pPr marL="457200" marR="0" lvl="0" indent="-457200" defTabSz="914400" rtl="0" eaLnBrk="0" fontAlgn="base" latinLnBrk="0" hangingPunct="0">
              <a:lnSpc>
                <a:spcPct val="100000"/>
              </a:lnSpc>
              <a:spcBef>
                <a:spcPts val="600"/>
              </a:spcBef>
              <a:spcAft>
                <a:spcPts val="600"/>
              </a:spcAft>
              <a:buClrTx/>
              <a:buSzTx/>
              <a:buFontTx/>
              <a:buChar char="-"/>
              <a:tabLst/>
            </a:pPr>
            <a:r>
              <a:rPr lang="en-GB" altLang="en-US" sz="2800" dirty="0">
                <a:solidFill>
                  <a:schemeClr val="bg1"/>
                </a:solidFill>
                <a:ea typeface="Times New Roman" panose="02020603050405020304" pitchFamily="18" charset="0"/>
                <a:cs typeface="Arial" panose="020B0604020202020204" pitchFamily="34" charset="0"/>
              </a:rPr>
              <a:t>Consider larger volumes, if tolerated</a:t>
            </a:r>
          </a:p>
          <a:p>
            <a:pPr marR="0" lvl="0" defTabSz="914400" rtl="0" eaLnBrk="0" fontAlgn="base" latinLnBrk="0" hangingPunct="0">
              <a:lnSpc>
                <a:spcPct val="100000"/>
              </a:lnSpc>
              <a:spcBef>
                <a:spcPts val="600"/>
              </a:spcBef>
              <a:spcAft>
                <a:spcPts val="600"/>
              </a:spcAft>
              <a:buClrTx/>
              <a:buSzTx/>
              <a:tabLst/>
            </a:pPr>
            <a:r>
              <a:rPr lang="en-GB" altLang="en-US" sz="2800" dirty="0">
                <a:solidFill>
                  <a:schemeClr val="bg1"/>
                </a:solidFill>
                <a:ea typeface="Times New Roman" panose="02020603050405020304" pitchFamily="18" charset="0"/>
                <a:cs typeface="Arial" panose="020B0604020202020204" pitchFamily="34" charset="0"/>
              </a:rPr>
              <a:t>Always do what is safe for best clinical care but try to adhere to trial allocation</a:t>
            </a:r>
          </a:p>
        </p:txBody>
      </p:sp>
      <p:sp>
        <p:nvSpPr>
          <p:cNvPr id="4" name="Rectangle 3">
            <a:extLst>
              <a:ext uri="{FF2B5EF4-FFF2-40B4-BE49-F238E27FC236}">
                <a16:creationId xmlns:a16="http://schemas.microsoft.com/office/drawing/2014/main" id="{66AC5128-18F6-F842-92B1-4B98248F14A5}"/>
              </a:ext>
            </a:extLst>
          </p:cNvPr>
          <p:cNvSpPr/>
          <p:nvPr/>
        </p:nvSpPr>
        <p:spPr>
          <a:xfrm>
            <a:off x="1475656" y="5194484"/>
            <a:ext cx="5760640" cy="1200329"/>
          </a:xfrm>
          <a:prstGeom prst="rect">
            <a:avLst/>
          </a:prstGeom>
        </p:spPr>
        <p:txBody>
          <a:bodyPr wrap="square">
            <a:spAutoFit/>
          </a:bodyPr>
          <a:lstStyle/>
          <a:p>
            <a:pPr lvl="0" algn="ctr">
              <a:spcBef>
                <a:spcPts val="600"/>
              </a:spcBef>
              <a:spcAft>
                <a:spcPts val="600"/>
              </a:spcAft>
            </a:pPr>
            <a:r>
              <a:rPr lang="en-GB" altLang="en-US" sz="2400" b="1" dirty="0">
                <a:ea typeface="Times New Roman" panose="02020603050405020304" pitchFamily="18" charset="0"/>
                <a:cs typeface="Arial" panose="020B0604020202020204" pitchFamily="34" charset="0"/>
              </a:rPr>
              <a:t>Baby will be adherent to full milk arm if they receive </a:t>
            </a:r>
            <a:r>
              <a:rPr lang="en-GB" sz="2400" b="1" dirty="0">
                <a:cs typeface="Arial" panose="020B0604020202020204" pitchFamily="34" charset="0"/>
              </a:rPr>
              <a:t>≤24 hours of IV until they reach 140ml/kg/d</a:t>
            </a:r>
            <a:endParaRPr lang="en-GB" altLang="en-US" sz="2400" b="1"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08288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31840" y="2598003"/>
            <a:ext cx="3302507" cy="830997"/>
          </a:xfrm>
          <a:prstGeom prst="rect">
            <a:avLst/>
          </a:prstGeom>
          <a:noFill/>
        </p:spPr>
        <p:txBody>
          <a:bodyPr wrap="none" rtlCol="0">
            <a:spAutoFit/>
          </a:bodyPr>
          <a:lstStyle/>
          <a:p>
            <a:r>
              <a:rPr lang="en-GB" sz="4800" b="1" dirty="0">
                <a:solidFill>
                  <a:schemeClr val="accent1">
                    <a:lumMod val="50000"/>
                  </a:schemeClr>
                </a:solidFill>
                <a:latin typeface="Arial" panose="020B0604020202020204" pitchFamily="34" charset="0"/>
                <a:cs typeface="Arial" panose="020B0604020202020204" pitchFamily="34" charset="0"/>
              </a:rPr>
              <a:t>Scenario 2</a:t>
            </a:r>
          </a:p>
        </p:txBody>
      </p:sp>
      <p:pic>
        <p:nvPicPr>
          <p:cNvPr id="6" name="Picture 5"/>
          <p:cNvPicPr>
            <a:picLocks noChangeAspect="1"/>
          </p:cNvPicPr>
          <p:nvPr/>
        </p:nvPicPr>
        <p:blipFill>
          <a:blip r:embed="rId2"/>
          <a:stretch>
            <a:fillRect/>
          </a:stretch>
        </p:blipFill>
        <p:spPr>
          <a:xfrm>
            <a:off x="471028" y="274638"/>
            <a:ext cx="1172612" cy="1143000"/>
          </a:xfrm>
          <a:prstGeom prst="rect">
            <a:avLst/>
          </a:prstGeom>
        </p:spPr>
      </p:pic>
    </p:spTree>
    <p:extLst>
      <p:ext uri="{BB962C8B-B14F-4D97-AF65-F5344CB8AC3E}">
        <p14:creationId xmlns:p14="http://schemas.microsoft.com/office/powerpoint/2010/main" val="3691393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F69E2ACD-06F9-E541-92E0-955837E260FC}"/>
              </a:ext>
            </a:extLst>
          </p:cNvPr>
          <p:cNvSpPr txBox="1"/>
          <p:nvPr/>
        </p:nvSpPr>
        <p:spPr>
          <a:xfrm>
            <a:off x="1547664" y="430639"/>
            <a:ext cx="7488832" cy="584775"/>
          </a:xfrm>
          <a:prstGeom prst="rect">
            <a:avLst/>
          </a:prstGeom>
          <a:noFill/>
        </p:spPr>
        <p:txBody>
          <a:bodyPr wrap="square" rtlCol="0">
            <a:spAutoFit/>
          </a:bodyPr>
          <a:lstStyle/>
          <a:p>
            <a:r>
              <a:rPr lang="en-GB" sz="3200" b="1" dirty="0">
                <a:solidFill>
                  <a:schemeClr val="accent1">
                    <a:lumMod val="50000"/>
                  </a:schemeClr>
                </a:solidFill>
                <a:latin typeface="Arial" panose="020B0604020202020204" pitchFamily="34" charset="0"/>
                <a:cs typeface="Arial" panose="020B0604020202020204" pitchFamily="34" charset="0"/>
              </a:rPr>
              <a:t>Scenario 2a: Baby in the full milk arm</a:t>
            </a:r>
          </a:p>
        </p:txBody>
      </p:sp>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1650391" y="1015414"/>
            <a:ext cx="7170081"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31+2 weeks gestation</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26 hours old</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receiving full milk at 80ml/kg/day</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2 large vomits….No suspicion of NEC</a:t>
            </a:r>
          </a:p>
        </p:txBody>
      </p:sp>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647564" y="3284984"/>
            <a:ext cx="7848872" cy="1692771"/>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Will you stop feeds?</a:t>
            </a:r>
          </a:p>
          <a:p>
            <a:pPr marL="514350" marR="0" lvl="0" indent="-514350" defTabSz="914400" rtl="0" eaLnBrk="0" fontAlgn="base" latinLnBrk="0" hangingPunct="0">
              <a:lnSpc>
                <a:spcPct val="100000"/>
              </a:lnSpc>
              <a:spcBef>
                <a:spcPts val="600"/>
              </a:spcBef>
              <a:spcAft>
                <a:spcPts val="600"/>
              </a:spcAft>
              <a:buClrTx/>
              <a:buSzTx/>
              <a:buAutoNum type="arabicPeriod"/>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Yes </a:t>
            </a:r>
          </a:p>
          <a:p>
            <a:pPr marL="514350" marR="0" lvl="0" indent="-514350" defTabSz="914400" rtl="0" eaLnBrk="0" fontAlgn="base" latinLnBrk="0" hangingPunct="0">
              <a:lnSpc>
                <a:spcPct val="100000"/>
              </a:lnSpc>
              <a:spcBef>
                <a:spcPts val="600"/>
              </a:spcBef>
              <a:spcAft>
                <a:spcPts val="600"/>
              </a:spcAft>
              <a:buClrTx/>
              <a:buSzTx/>
              <a:buAutoNum type="arabicPeriod"/>
              <a:tabLst/>
            </a:pPr>
            <a:r>
              <a:rPr lang="en-GB" altLang="en-US" sz="2800" dirty="0">
                <a:solidFill>
                  <a:schemeClr val="bg1"/>
                </a:solidFill>
                <a:cs typeface="Arial" panose="020B0604020202020204" pitchFamily="34" charset="0"/>
              </a:rPr>
              <a:t>No</a:t>
            </a:r>
            <a:endParaRPr lang="en-GB" altLang="en-US" sz="5400" dirty="0">
              <a:solidFill>
                <a:schemeClr val="bg1"/>
              </a:solidFill>
              <a:cs typeface="Arial" panose="020B0604020202020204" pitchFamily="34" charset="0"/>
            </a:endParaRPr>
          </a:p>
        </p:txBody>
      </p:sp>
    </p:spTree>
    <p:extLst>
      <p:ext uri="{BB962C8B-B14F-4D97-AF65-F5344CB8AC3E}">
        <p14:creationId xmlns:p14="http://schemas.microsoft.com/office/powerpoint/2010/main" val="3895761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F69E2ACD-06F9-E541-92E0-955837E260FC}"/>
              </a:ext>
            </a:extLst>
          </p:cNvPr>
          <p:cNvSpPr txBox="1"/>
          <p:nvPr/>
        </p:nvSpPr>
        <p:spPr>
          <a:xfrm>
            <a:off x="1547664" y="430639"/>
            <a:ext cx="7488832" cy="584775"/>
          </a:xfrm>
          <a:prstGeom prst="rect">
            <a:avLst/>
          </a:prstGeom>
          <a:noFill/>
        </p:spPr>
        <p:txBody>
          <a:bodyPr wrap="square" rtlCol="0">
            <a:spAutoFit/>
          </a:bodyPr>
          <a:lstStyle/>
          <a:p>
            <a:r>
              <a:rPr lang="en-GB" sz="3200" b="1" dirty="0">
                <a:solidFill>
                  <a:schemeClr val="accent1">
                    <a:lumMod val="50000"/>
                  </a:schemeClr>
                </a:solidFill>
                <a:latin typeface="Arial" panose="020B0604020202020204" pitchFamily="34" charset="0"/>
                <a:cs typeface="Arial" panose="020B0604020202020204" pitchFamily="34" charset="0"/>
              </a:rPr>
              <a:t>Scenario 2a: Answer</a:t>
            </a:r>
          </a:p>
        </p:txBody>
      </p:sp>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1650391" y="1015414"/>
            <a:ext cx="7170081"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31+2 weeks gestation</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26 hours old</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receiving full milk at 80ml/kg/day</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2 large vomits…. No suspicion of NEC</a:t>
            </a:r>
          </a:p>
        </p:txBody>
      </p:sp>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647564" y="3509719"/>
            <a:ext cx="7848872" cy="2123658"/>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Will you stop feeds?</a:t>
            </a:r>
          </a:p>
          <a:p>
            <a:pPr marR="0" lvl="0" defTabSz="914400" rtl="0" eaLnBrk="0" fontAlgn="base" latinLnBrk="0" hangingPunct="0">
              <a:lnSpc>
                <a:spcPct val="100000"/>
              </a:lnSpc>
              <a:spcBef>
                <a:spcPts val="600"/>
              </a:spcBef>
              <a:spcAft>
                <a:spcPts val="600"/>
              </a:spcAft>
              <a:buClrTx/>
              <a:buSzTx/>
              <a:tabLst/>
            </a:pPr>
            <a:r>
              <a:rPr lang="en-GB" altLang="en-US" sz="2800" dirty="0">
                <a:solidFill>
                  <a:schemeClr val="bg1"/>
                </a:solidFill>
                <a:cs typeface="Arial" panose="020B0604020202020204" pitchFamily="34" charset="0"/>
              </a:rPr>
              <a:t>… either are reasonable</a:t>
            </a:r>
          </a:p>
          <a:p>
            <a:pPr marR="0" lvl="0" defTabSz="914400" rtl="0" eaLnBrk="0" fontAlgn="base" latinLnBrk="0" hangingPunct="0">
              <a:lnSpc>
                <a:spcPct val="100000"/>
              </a:lnSpc>
              <a:spcBef>
                <a:spcPts val="600"/>
              </a:spcBef>
              <a:spcAft>
                <a:spcPts val="600"/>
              </a:spcAft>
              <a:buClrTx/>
              <a:buSzTx/>
              <a:tabLst/>
            </a:pPr>
            <a:r>
              <a:rPr lang="en-GB" altLang="en-US" sz="2800" dirty="0">
                <a:solidFill>
                  <a:schemeClr val="bg1"/>
                </a:solidFill>
                <a:cs typeface="Arial" panose="020B0604020202020204" pitchFamily="34" charset="0"/>
              </a:rPr>
              <a:t>If you stop feeds, consider how you can get back to full feeds as soon as possible</a:t>
            </a:r>
            <a:endParaRPr lang="en-GB" altLang="en-US" sz="5400" dirty="0">
              <a:solidFill>
                <a:schemeClr val="bg1"/>
              </a:solidFill>
              <a:cs typeface="Arial" panose="020B0604020202020204" pitchFamily="34" charset="0"/>
            </a:endParaRPr>
          </a:p>
        </p:txBody>
      </p:sp>
    </p:spTree>
    <p:extLst>
      <p:ext uri="{BB962C8B-B14F-4D97-AF65-F5344CB8AC3E}">
        <p14:creationId xmlns:p14="http://schemas.microsoft.com/office/powerpoint/2010/main" val="4174552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647564" y="2996952"/>
            <a:ext cx="8028892" cy="3108543"/>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ts val="0"/>
              </a:spcBef>
              <a:spcAft>
                <a:spcPts val="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What ar</a:t>
            </a:r>
            <a:r>
              <a:rPr lang="en-GB" altLang="en-US" sz="2800" dirty="0">
                <a:solidFill>
                  <a:schemeClr val="bg1"/>
                </a:solidFill>
                <a:ea typeface="Times New Roman" panose="02020603050405020304" pitchFamily="18" charset="0"/>
                <a:cs typeface="Arial" panose="020B0604020202020204" pitchFamily="34" charset="0"/>
              </a:rPr>
              <a:t>e the alternatives to stopping fees? </a:t>
            </a:r>
          </a:p>
          <a:p>
            <a:pPr marR="0" lvl="0" defTabSz="914400" rtl="0" eaLnBrk="0" fontAlgn="base" latinLnBrk="0" hangingPunct="0">
              <a:lnSpc>
                <a:spcPct val="100000"/>
              </a:lnSpc>
              <a:spcBef>
                <a:spcPts val="0"/>
              </a:spcBef>
              <a:spcAft>
                <a:spcPts val="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(multiple ans</a:t>
            </a:r>
            <a:r>
              <a:rPr lang="en-GB" altLang="en-US" sz="2800" dirty="0">
                <a:solidFill>
                  <a:schemeClr val="bg1"/>
                </a:solidFill>
                <a:ea typeface="Times New Roman" panose="02020603050405020304" pitchFamily="18" charset="0"/>
                <a:cs typeface="Arial" panose="020B0604020202020204" pitchFamily="34" charset="0"/>
              </a:rPr>
              <a:t>wers possible!)</a:t>
            </a:r>
            <a:endPar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endParaRP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dirty="0">
                <a:solidFill>
                  <a:schemeClr val="bg1"/>
                </a:solidFill>
                <a:cs typeface="Arial" panose="020B0604020202020204" pitchFamily="34" charset="0"/>
              </a:rPr>
              <a:t>Just continue feeds – babies vomit!</a:t>
            </a: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dirty="0">
                <a:solidFill>
                  <a:schemeClr val="bg1"/>
                </a:solidFill>
                <a:cs typeface="Arial" panose="020B0604020202020204" pitchFamily="34" charset="0"/>
              </a:rPr>
              <a:t>Reduce total feeds e.g., to 60 ml/kg/d </a:t>
            </a: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dirty="0">
                <a:solidFill>
                  <a:schemeClr val="bg1"/>
                </a:solidFill>
                <a:cs typeface="Arial" panose="020B0604020202020204" pitchFamily="34" charset="0"/>
              </a:rPr>
              <a:t>Try smaller volume frequent feeds e.g., hourly</a:t>
            </a: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dirty="0">
                <a:solidFill>
                  <a:schemeClr val="bg1"/>
                </a:solidFill>
                <a:cs typeface="Arial" panose="020B0604020202020204" pitchFamily="34" charset="0"/>
              </a:rPr>
              <a:t>Try half IV-half feeds and build back to full feeds over the next 2-3 feeds</a:t>
            </a:r>
          </a:p>
        </p:txBody>
      </p:sp>
      <p:sp>
        <p:nvSpPr>
          <p:cNvPr id="6" name="TextBox 5">
            <a:extLst>
              <a:ext uri="{FF2B5EF4-FFF2-40B4-BE49-F238E27FC236}">
                <a16:creationId xmlns:a16="http://schemas.microsoft.com/office/drawing/2014/main" id="{306570A4-0A78-5048-8383-04CA4B67E7FA}"/>
              </a:ext>
            </a:extLst>
          </p:cNvPr>
          <p:cNvSpPr txBox="1"/>
          <p:nvPr/>
        </p:nvSpPr>
        <p:spPr>
          <a:xfrm>
            <a:off x="1547664" y="430639"/>
            <a:ext cx="7488832" cy="584775"/>
          </a:xfrm>
          <a:prstGeom prst="rect">
            <a:avLst/>
          </a:prstGeom>
          <a:noFill/>
        </p:spPr>
        <p:txBody>
          <a:bodyPr wrap="square" rtlCol="0">
            <a:spAutoFit/>
          </a:bodyPr>
          <a:lstStyle/>
          <a:p>
            <a:r>
              <a:rPr lang="en-GB" sz="3200" b="1" dirty="0">
                <a:solidFill>
                  <a:schemeClr val="accent1">
                    <a:lumMod val="50000"/>
                  </a:schemeClr>
                </a:solidFill>
                <a:latin typeface="Arial" panose="020B0604020202020204" pitchFamily="34" charset="0"/>
                <a:cs typeface="Arial" panose="020B0604020202020204" pitchFamily="34" charset="0"/>
              </a:rPr>
              <a:t>Scenario 2b: Baby in the full milk arm</a:t>
            </a:r>
          </a:p>
        </p:txBody>
      </p:sp>
      <p:sp>
        <p:nvSpPr>
          <p:cNvPr id="7" name="Rectangle 1">
            <a:extLst>
              <a:ext uri="{FF2B5EF4-FFF2-40B4-BE49-F238E27FC236}">
                <a16:creationId xmlns:a16="http://schemas.microsoft.com/office/drawing/2014/main" id="{98B5B119-8A44-7B45-AAF9-816E2A338B11}"/>
              </a:ext>
            </a:extLst>
          </p:cNvPr>
          <p:cNvSpPr>
            <a:spLocks noChangeArrowheads="1"/>
          </p:cNvSpPr>
          <p:nvPr/>
        </p:nvSpPr>
        <p:spPr bwMode="auto">
          <a:xfrm>
            <a:off x="1650391" y="1015414"/>
            <a:ext cx="7170081"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31+2 weeks gestation</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26 hours old</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receiving full milk at 80ml/kg/day</a:t>
            </a:r>
          </a:p>
          <a:p>
            <a:pPr marL="342900" lvl="0" indent="-342900">
              <a:spcBef>
                <a:spcPts val="0"/>
              </a:spcBef>
              <a:spcAft>
                <a:spcPts val="0"/>
              </a:spcAft>
              <a:buFont typeface="Arial" panose="020B0604020202020204" pitchFamily="34" charset="0"/>
              <a:buChar char="•"/>
            </a:pPr>
            <a:r>
              <a:rPr lang="en-GB" altLang="en-US" sz="2800" dirty="0">
                <a:cs typeface="Arial" panose="020B0604020202020204" pitchFamily="34" charset="0"/>
              </a:rPr>
              <a:t>2 large vomits…. No suspicion of NEC</a:t>
            </a:r>
          </a:p>
        </p:txBody>
      </p:sp>
    </p:spTree>
    <p:extLst>
      <p:ext uri="{BB962C8B-B14F-4D97-AF65-F5344CB8AC3E}">
        <p14:creationId xmlns:p14="http://schemas.microsoft.com/office/powerpoint/2010/main" val="1891265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647564" y="3212395"/>
            <a:ext cx="8028892" cy="2677656"/>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ts val="0"/>
              </a:spcBef>
              <a:spcAft>
                <a:spcPts val="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All these are correct options….</a:t>
            </a: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dirty="0">
                <a:solidFill>
                  <a:schemeClr val="bg1"/>
                </a:solidFill>
                <a:cs typeface="Arial" panose="020B0604020202020204" pitchFamily="34" charset="0"/>
              </a:rPr>
              <a:t>Just continue feeds – babies vomit!</a:t>
            </a: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dirty="0">
                <a:solidFill>
                  <a:schemeClr val="bg1"/>
                </a:solidFill>
                <a:cs typeface="Arial" panose="020B0604020202020204" pitchFamily="34" charset="0"/>
              </a:rPr>
              <a:t>Reduce total feeds e.g., to 60 ml/kg/d </a:t>
            </a: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dirty="0">
                <a:solidFill>
                  <a:schemeClr val="bg1"/>
                </a:solidFill>
                <a:cs typeface="Arial" panose="020B0604020202020204" pitchFamily="34" charset="0"/>
              </a:rPr>
              <a:t>Try smaller volume frequent feeds e.g., hourly</a:t>
            </a: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dirty="0">
                <a:solidFill>
                  <a:schemeClr val="bg1"/>
                </a:solidFill>
                <a:cs typeface="Arial" panose="020B0604020202020204" pitchFamily="34" charset="0"/>
              </a:rPr>
              <a:t>Try half IV-half feeds and build back to full feeds over the next 2-3 feeds</a:t>
            </a:r>
          </a:p>
        </p:txBody>
      </p:sp>
      <p:sp>
        <p:nvSpPr>
          <p:cNvPr id="6" name="TextBox 5">
            <a:extLst>
              <a:ext uri="{FF2B5EF4-FFF2-40B4-BE49-F238E27FC236}">
                <a16:creationId xmlns:a16="http://schemas.microsoft.com/office/drawing/2014/main" id="{306570A4-0A78-5048-8383-04CA4B67E7FA}"/>
              </a:ext>
            </a:extLst>
          </p:cNvPr>
          <p:cNvSpPr txBox="1"/>
          <p:nvPr/>
        </p:nvSpPr>
        <p:spPr>
          <a:xfrm>
            <a:off x="1547664" y="430639"/>
            <a:ext cx="7488832" cy="584775"/>
          </a:xfrm>
          <a:prstGeom prst="rect">
            <a:avLst/>
          </a:prstGeom>
          <a:noFill/>
        </p:spPr>
        <p:txBody>
          <a:bodyPr wrap="square" rtlCol="0">
            <a:spAutoFit/>
          </a:bodyPr>
          <a:lstStyle/>
          <a:p>
            <a:r>
              <a:rPr lang="en-GB" sz="3200" b="1" dirty="0">
                <a:solidFill>
                  <a:schemeClr val="accent1">
                    <a:lumMod val="50000"/>
                  </a:schemeClr>
                </a:solidFill>
                <a:latin typeface="Arial" panose="020B0604020202020204" pitchFamily="34" charset="0"/>
                <a:cs typeface="Arial" panose="020B0604020202020204" pitchFamily="34" charset="0"/>
              </a:rPr>
              <a:t>Scenario 2b: Answer(s)</a:t>
            </a:r>
          </a:p>
        </p:txBody>
      </p:sp>
      <p:sp>
        <p:nvSpPr>
          <p:cNvPr id="7" name="Rectangle 1">
            <a:extLst>
              <a:ext uri="{FF2B5EF4-FFF2-40B4-BE49-F238E27FC236}">
                <a16:creationId xmlns:a16="http://schemas.microsoft.com/office/drawing/2014/main" id="{98B5B119-8A44-7B45-AAF9-816E2A338B11}"/>
              </a:ext>
            </a:extLst>
          </p:cNvPr>
          <p:cNvSpPr>
            <a:spLocks noChangeArrowheads="1"/>
          </p:cNvSpPr>
          <p:nvPr/>
        </p:nvSpPr>
        <p:spPr bwMode="auto">
          <a:xfrm>
            <a:off x="1650391" y="1015414"/>
            <a:ext cx="7170081"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31+2 weeks gestation</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26 hours old</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receiving full milk at 80ml/kg/day</a:t>
            </a:r>
          </a:p>
          <a:p>
            <a:pPr marL="342900" lvl="0" indent="-342900">
              <a:spcBef>
                <a:spcPts val="0"/>
              </a:spcBef>
              <a:spcAft>
                <a:spcPts val="0"/>
              </a:spcAft>
              <a:buFont typeface="Arial" panose="020B0604020202020204" pitchFamily="34" charset="0"/>
              <a:buChar char="•"/>
            </a:pPr>
            <a:r>
              <a:rPr lang="en-GB" altLang="en-US" sz="2800" dirty="0">
                <a:cs typeface="Arial" panose="020B0604020202020204" pitchFamily="34" charset="0"/>
              </a:rPr>
              <a:t>2 large vomits…. No suspicion of NEC</a:t>
            </a:r>
          </a:p>
        </p:txBody>
      </p:sp>
    </p:spTree>
    <p:extLst>
      <p:ext uri="{BB962C8B-B14F-4D97-AF65-F5344CB8AC3E}">
        <p14:creationId xmlns:p14="http://schemas.microsoft.com/office/powerpoint/2010/main" val="1482290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2"/>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9F61F3F4-2A85-B84E-85F1-BC7136AAF688}"/>
              </a:ext>
            </a:extLst>
          </p:cNvPr>
          <p:cNvSpPr txBox="1"/>
          <p:nvPr/>
        </p:nvSpPr>
        <p:spPr>
          <a:xfrm>
            <a:off x="1907704" y="430639"/>
            <a:ext cx="6588732" cy="954107"/>
          </a:xfrm>
          <a:prstGeom prst="rect">
            <a:avLst/>
          </a:prstGeom>
          <a:noFill/>
        </p:spPr>
        <p:txBody>
          <a:bodyPr wrap="square" rtlCol="0">
            <a:spAutoFit/>
          </a:bodyPr>
          <a:lstStyle/>
          <a:p>
            <a:pPr algn="ctr"/>
            <a:r>
              <a:rPr lang="en-GB" sz="2800" b="1" dirty="0">
                <a:solidFill>
                  <a:schemeClr val="accent1">
                    <a:lumMod val="50000"/>
                  </a:schemeClr>
                </a:solidFill>
                <a:latin typeface="Arial" panose="020B0604020202020204" pitchFamily="34" charset="0"/>
                <a:cs typeface="Arial" panose="020B0604020202020204" pitchFamily="34" charset="0"/>
              </a:rPr>
              <a:t>Scenario 2: summary</a:t>
            </a:r>
            <a:br>
              <a:rPr lang="en-GB" sz="2800" b="1" dirty="0">
                <a:solidFill>
                  <a:schemeClr val="accent1">
                    <a:lumMod val="50000"/>
                  </a:schemeClr>
                </a:solidFill>
                <a:latin typeface="Arial" panose="020B0604020202020204" pitchFamily="34" charset="0"/>
                <a:cs typeface="Arial" panose="020B0604020202020204" pitchFamily="34" charset="0"/>
              </a:rPr>
            </a:br>
            <a:r>
              <a:rPr lang="en-GB" sz="2800" b="1" dirty="0">
                <a:solidFill>
                  <a:schemeClr val="accent1">
                    <a:lumMod val="50000"/>
                  </a:schemeClr>
                </a:solidFill>
                <a:latin typeface="Arial" panose="020B0604020202020204" pitchFamily="34" charset="0"/>
                <a:cs typeface="Arial" panose="020B0604020202020204" pitchFamily="34" charset="0"/>
              </a:rPr>
              <a:t>baby in full milk arm with vomiting</a:t>
            </a:r>
          </a:p>
        </p:txBody>
      </p:sp>
      <p:sp>
        <p:nvSpPr>
          <p:cNvPr id="5" name="Rectangle 1">
            <a:extLst>
              <a:ext uri="{FF2B5EF4-FFF2-40B4-BE49-F238E27FC236}">
                <a16:creationId xmlns:a16="http://schemas.microsoft.com/office/drawing/2014/main" id="{07254C91-C45A-B241-B0F5-EAA14ED9E9A2}"/>
              </a:ext>
            </a:extLst>
          </p:cNvPr>
          <p:cNvSpPr>
            <a:spLocks noChangeArrowheads="1"/>
          </p:cNvSpPr>
          <p:nvPr/>
        </p:nvSpPr>
        <p:spPr bwMode="auto">
          <a:xfrm>
            <a:off x="683568" y="1614347"/>
            <a:ext cx="8277436" cy="3416320"/>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spcBef>
                <a:spcPts val="0"/>
              </a:spcBef>
              <a:spcAft>
                <a:spcPts val="0"/>
              </a:spcAft>
              <a:buClrTx/>
              <a:buSzTx/>
              <a:tabLst/>
            </a:pPr>
            <a:r>
              <a:rPr kumimoji="0" lang="en-GB" altLang="en-US" sz="24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Some babies will have feeding difficulties</a:t>
            </a:r>
          </a:p>
          <a:p>
            <a:pPr marR="0" lvl="0" defTabSz="914400" rtl="0" eaLnBrk="0" fontAlgn="base" latinLnBrk="0" hangingPunct="0">
              <a:spcBef>
                <a:spcPts val="0"/>
              </a:spcBef>
              <a:spcAft>
                <a:spcPts val="0"/>
              </a:spcAft>
              <a:buClrTx/>
              <a:buSzTx/>
              <a:tabLst/>
            </a:pPr>
            <a:r>
              <a:rPr lang="en-GB" altLang="en-US" sz="2400" dirty="0">
                <a:solidFill>
                  <a:schemeClr val="bg1"/>
                </a:solidFill>
                <a:ea typeface="Times New Roman" panose="02020603050405020304" pitchFamily="18" charset="0"/>
                <a:cs typeface="Arial" panose="020B0604020202020204" pitchFamily="34" charset="0"/>
              </a:rPr>
              <a:t>Examine and check baby is otherwise well</a:t>
            </a:r>
          </a:p>
          <a:p>
            <a:pPr marR="0" lvl="0" defTabSz="914400" rtl="0" eaLnBrk="0" fontAlgn="base" latinLnBrk="0" hangingPunct="0">
              <a:spcBef>
                <a:spcPts val="0"/>
              </a:spcBef>
              <a:spcAft>
                <a:spcPts val="0"/>
              </a:spcAft>
              <a:buClrTx/>
              <a:buSzTx/>
              <a:tabLst/>
            </a:pPr>
            <a:r>
              <a:rPr lang="en-GB" altLang="en-US" sz="2400" dirty="0">
                <a:solidFill>
                  <a:schemeClr val="bg1"/>
                </a:solidFill>
                <a:ea typeface="Times New Roman" panose="02020603050405020304" pitchFamily="18" charset="0"/>
                <a:cs typeface="Arial" panose="020B0604020202020204" pitchFamily="34" charset="0"/>
              </a:rPr>
              <a:t>Reasonable to continue with feeds </a:t>
            </a:r>
          </a:p>
          <a:p>
            <a:pPr lvl="0">
              <a:spcBef>
                <a:spcPts val="0"/>
              </a:spcBef>
              <a:spcAft>
                <a:spcPts val="0"/>
              </a:spcAft>
            </a:pPr>
            <a:r>
              <a:rPr lang="en-GB" altLang="en-US" sz="2400" dirty="0">
                <a:solidFill>
                  <a:schemeClr val="bg1"/>
                </a:solidFill>
                <a:ea typeface="Times New Roman" panose="02020603050405020304" pitchFamily="18" charset="0"/>
                <a:cs typeface="Arial" panose="020B0604020202020204" pitchFamily="34" charset="0"/>
              </a:rPr>
              <a:t>If needed, give a brief period of IV or reduced feeds with some IV fluids</a:t>
            </a:r>
          </a:p>
          <a:p>
            <a:pPr lvl="0">
              <a:spcBef>
                <a:spcPts val="0"/>
              </a:spcBef>
              <a:spcAft>
                <a:spcPts val="0"/>
              </a:spcAft>
            </a:pPr>
            <a:r>
              <a:rPr lang="en-GB" altLang="en-US" sz="2400" dirty="0">
                <a:solidFill>
                  <a:schemeClr val="bg1"/>
                </a:solidFill>
                <a:ea typeface="Times New Roman" panose="02020603050405020304" pitchFamily="18" charset="0"/>
                <a:cs typeface="Arial" panose="020B0604020202020204" pitchFamily="34" charset="0"/>
              </a:rPr>
              <a:t>Try to get the baby to “full milk” as soon as possible</a:t>
            </a:r>
          </a:p>
          <a:p>
            <a:pPr marL="457200" lvl="0" indent="-457200">
              <a:spcBef>
                <a:spcPts val="0"/>
              </a:spcBef>
              <a:spcAft>
                <a:spcPts val="0"/>
              </a:spcAft>
              <a:buFontTx/>
              <a:buChar char="-"/>
            </a:pPr>
            <a:r>
              <a:rPr lang="en-GB" altLang="en-US" sz="2400" dirty="0">
                <a:solidFill>
                  <a:schemeClr val="bg1"/>
                </a:solidFill>
                <a:ea typeface="Times New Roman" panose="02020603050405020304" pitchFamily="18" charset="0"/>
                <a:cs typeface="Arial" panose="020B0604020202020204" pitchFamily="34" charset="0"/>
              </a:rPr>
              <a:t>Consider more frequent, smaller volume feeds</a:t>
            </a:r>
          </a:p>
          <a:p>
            <a:pPr lvl="0">
              <a:spcBef>
                <a:spcPts val="0"/>
              </a:spcBef>
              <a:spcAft>
                <a:spcPts val="0"/>
              </a:spcAft>
            </a:pPr>
            <a:r>
              <a:rPr lang="en-GB" altLang="en-US" sz="2400" dirty="0">
                <a:solidFill>
                  <a:schemeClr val="bg1"/>
                </a:solidFill>
                <a:ea typeface="Times New Roman" panose="02020603050405020304" pitchFamily="18" charset="0"/>
                <a:cs typeface="Arial" panose="020B0604020202020204" pitchFamily="34" charset="0"/>
              </a:rPr>
              <a:t>Always do what is safe for best clinical care but try to adhere to trial allocation</a:t>
            </a:r>
          </a:p>
        </p:txBody>
      </p:sp>
      <p:sp>
        <p:nvSpPr>
          <p:cNvPr id="4" name="Rectangle 3">
            <a:extLst>
              <a:ext uri="{FF2B5EF4-FFF2-40B4-BE49-F238E27FC236}">
                <a16:creationId xmlns:a16="http://schemas.microsoft.com/office/drawing/2014/main" id="{66AC5128-18F6-F842-92B1-4B98248F14A5}"/>
              </a:ext>
            </a:extLst>
          </p:cNvPr>
          <p:cNvSpPr/>
          <p:nvPr/>
        </p:nvSpPr>
        <p:spPr>
          <a:xfrm>
            <a:off x="1475656" y="5194484"/>
            <a:ext cx="5760640" cy="1200329"/>
          </a:xfrm>
          <a:prstGeom prst="rect">
            <a:avLst/>
          </a:prstGeom>
        </p:spPr>
        <p:txBody>
          <a:bodyPr wrap="square">
            <a:spAutoFit/>
          </a:bodyPr>
          <a:lstStyle/>
          <a:p>
            <a:pPr lvl="0" algn="ctr">
              <a:spcBef>
                <a:spcPts val="600"/>
              </a:spcBef>
              <a:spcAft>
                <a:spcPts val="600"/>
              </a:spcAft>
            </a:pPr>
            <a:r>
              <a:rPr lang="en-GB" altLang="en-US" sz="2400" b="1" dirty="0">
                <a:ea typeface="Times New Roman" panose="02020603050405020304" pitchFamily="18" charset="0"/>
                <a:cs typeface="Arial" panose="020B0604020202020204" pitchFamily="34" charset="0"/>
              </a:rPr>
              <a:t>Baby will be adherent to full milk arm if they receive </a:t>
            </a:r>
            <a:r>
              <a:rPr lang="en-GB" sz="2400" b="1" dirty="0">
                <a:cs typeface="Arial" panose="020B0604020202020204" pitchFamily="34" charset="0"/>
              </a:rPr>
              <a:t>≤24 hours of IV until they reach 140ml/kg/d</a:t>
            </a:r>
            <a:endParaRPr lang="en-GB" altLang="en-US" sz="2400" b="1"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04551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31840" y="2598003"/>
            <a:ext cx="3302507" cy="830997"/>
          </a:xfrm>
          <a:prstGeom prst="rect">
            <a:avLst/>
          </a:prstGeom>
          <a:noFill/>
        </p:spPr>
        <p:txBody>
          <a:bodyPr wrap="none" rtlCol="0">
            <a:spAutoFit/>
          </a:bodyPr>
          <a:lstStyle/>
          <a:p>
            <a:r>
              <a:rPr lang="en-GB" sz="4800" b="1" dirty="0">
                <a:solidFill>
                  <a:schemeClr val="accent1">
                    <a:lumMod val="50000"/>
                  </a:schemeClr>
                </a:solidFill>
                <a:latin typeface="Arial" panose="020B0604020202020204" pitchFamily="34" charset="0"/>
                <a:cs typeface="Arial" panose="020B0604020202020204" pitchFamily="34" charset="0"/>
              </a:rPr>
              <a:t>Scenario 3</a:t>
            </a:r>
          </a:p>
        </p:txBody>
      </p:sp>
      <p:pic>
        <p:nvPicPr>
          <p:cNvPr id="6" name="Picture 5"/>
          <p:cNvPicPr>
            <a:picLocks noChangeAspect="1"/>
          </p:cNvPicPr>
          <p:nvPr/>
        </p:nvPicPr>
        <p:blipFill>
          <a:blip r:embed="rId3"/>
          <a:stretch>
            <a:fillRect/>
          </a:stretch>
        </p:blipFill>
        <p:spPr>
          <a:xfrm>
            <a:off x="471028" y="274638"/>
            <a:ext cx="1172612" cy="1143000"/>
          </a:xfrm>
          <a:prstGeom prst="rect">
            <a:avLst/>
          </a:prstGeom>
        </p:spPr>
      </p:pic>
    </p:spTree>
    <p:extLst>
      <p:ext uri="{BB962C8B-B14F-4D97-AF65-F5344CB8AC3E}">
        <p14:creationId xmlns:p14="http://schemas.microsoft.com/office/powerpoint/2010/main" val="2547595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1293567" y="1230003"/>
            <a:ext cx="78488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30+2 weeks gestation</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4 hours old, on CPAP</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Randomised to full milk at 30 min </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Given first feed at 1 hour of age</a:t>
            </a:r>
          </a:p>
        </p:txBody>
      </p:sp>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827584" y="3260474"/>
            <a:ext cx="7848872" cy="2708434"/>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Respiratory distress in getting worse, FiO</a:t>
            </a:r>
            <a:r>
              <a:rPr kumimoji="0" lang="en-GB" altLang="en-US" sz="2800" b="0" i="0" u="none" strike="noStrike" cap="none" normalizeH="0" baseline="-25000" dirty="0">
                <a:ln>
                  <a:noFill/>
                </a:ln>
                <a:solidFill>
                  <a:schemeClr val="bg1"/>
                </a:solidFill>
                <a:effectLst/>
                <a:ea typeface="Times New Roman" panose="02020603050405020304" pitchFamily="18" charset="0"/>
                <a:cs typeface="Arial" panose="020B0604020202020204" pitchFamily="34" charset="0"/>
              </a:rPr>
              <a:t>2 </a:t>
            </a:r>
            <a:r>
              <a:rPr kumimoji="0" lang="en-GB" altLang="en-US" sz="2800" b="0" i="0" u="none" strike="noStrike" cap="none" normalizeH="0" dirty="0">
                <a:ln>
                  <a:noFill/>
                </a:ln>
                <a:solidFill>
                  <a:schemeClr val="bg1"/>
                </a:solidFill>
                <a:effectLst/>
                <a:ea typeface="Times New Roman" panose="02020603050405020304" pitchFamily="18" charset="0"/>
                <a:cs typeface="Arial" panose="020B0604020202020204" pitchFamily="34" charset="0"/>
              </a:rPr>
              <a:t> 0.4, you decide to give surfactant and ventilate…</a:t>
            </a:r>
            <a:endPar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endParaRPr>
          </a:p>
          <a:p>
            <a:pPr lvl="0">
              <a:spcBef>
                <a:spcPts val="600"/>
              </a:spcBef>
              <a:spcAft>
                <a:spcPts val="600"/>
              </a:spcAft>
            </a:pPr>
            <a:r>
              <a:rPr lang="en-GB" altLang="en-US" sz="2800" dirty="0">
                <a:solidFill>
                  <a:schemeClr val="bg1"/>
                </a:solidFill>
                <a:ea typeface="Times New Roman" panose="02020603050405020304" pitchFamily="18" charset="0"/>
                <a:cs typeface="Arial" panose="020B0604020202020204" pitchFamily="34" charset="0"/>
              </a:rPr>
              <a:t>Will you stop feeds?</a:t>
            </a:r>
          </a:p>
          <a:p>
            <a:pPr marL="514350" lvl="0" indent="-514350">
              <a:spcBef>
                <a:spcPts val="600"/>
              </a:spcBef>
              <a:spcAft>
                <a:spcPts val="600"/>
              </a:spcAft>
              <a:buAutoNum type="arabicPeriod"/>
            </a:pPr>
            <a:r>
              <a:rPr lang="en-GB" altLang="en-US" sz="2800" dirty="0">
                <a:solidFill>
                  <a:schemeClr val="bg1"/>
                </a:solidFill>
                <a:ea typeface="Times New Roman" panose="02020603050405020304" pitchFamily="18" charset="0"/>
                <a:cs typeface="Arial" panose="020B0604020202020204" pitchFamily="34" charset="0"/>
              </a:rPr>
              <a:t>Yes </a:t>
            </a:r>
          </a:p>
          <a:p>
            <a:pPr marL="514350" lvl="0" indent="-514350">
              <a:spcBef>
                <a:spcPts val="600"/>
              </a:spcBef>
              <a:spcAft>
                <a:spcPts val="600"/>
              </a:spcAft>
              <a:buAutoNum type="arabicPeriod"/>
            </a:pPr>
            <a:r>
              <a:rPr lang="en-GB" altLang="en-US" sz="2800" dirty="0">
                <a:solidFill>
                  <a:schemeClr val="bg1"/>
                </a:solidFill>
                <a:cs typeface="Arial" panose="020B0604020202020204" pitchFamily="34" charset="0"/>
              </a:rPr>
              <a:t>No</a:t>
            </a:r>
            <a:endParaRPr lang="en-GB" altLang="en-US" sz="5400" dirty="0">
              <a:solidFill>
                <a:schemeClr val="bg1"/>
              </a:solidFill>
              <a:cs typeface="Arial" panose="020B0604020202020204" pitchFamily="34" charset="0"/>
            </a:endParaRPr>
          </a:p>
        </p:txBody>
      </p:sp>
      <p:sp>
        <p:nvSpPr>
          <p:cNvPr id="6" name="TextBox 5">
            <a:extLst>
              <a:ext uri="{FF2B5EF4-FFF2-40B4-BE49-F238E27FC236}">
                <a16:creationId xmlns:a16="http://schemas.microsoft.com/office/drawing/2014/main" id="{21712704-AB5B-C24D-AE66-1D843FE46EDF}"/>
              </a:ext>
            </a:extLst>
          </p:cNvPr>
          <p:cNvSpPr txBox="1"/>
          <p:nvPr/>
        </p:nvSpPr>
        <p:spPr>
          <a:xfrm>
            <a:off x="1547664" y="430639"/>
            <a:ext cx="7488832" cy="584775"/>
          </a:xfrm>
          <a:prstGeom prst="rect">
            <a:avLst/>
          </a:prstGeom>
          <a:noFill/>
        </p:spPr>
        <p:txBody>
          <a:bodyPr wrap="square" rtlCol="0">
            <a:spAutoFit/>
          </a:bodyPr>
          <a:lstStyle/>
          <a:p>
            <a:r>
              <a:rPr lang="en-GB" sz="3200" b="1" dirty="0">
                <a:solidFill>
                  <a:schemeClr val="accent1">
                    <a:lumMod val="50000"/>
                  </a:schemeClr>
                </a:solidFill>
                <a:latin typeface="Arial" panose="020B0604020202020204" pitchFamily="34" charset="0"/>
                <a:cs typeface="Arial" panose="020B0604020202020204" pitchFamily="34" charset="0"/>
              </a:rPr>
              <a:t>Scenario 3a: Baby in the full milk arm</a:t>
            </a:r>
          </a:p>
        </p:txBody>
      </p:sp>
    </p:spTree>
    <p:extLst>
      <p:ext uri="{BB962C8B-B14F-4D97-AF65-F5344CB8AC3E}">
        <p14:creationId xmlns:p14="http://schemas.microsoft.com/office/powerpoint/2010/main" val="2536242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1293567" y="1230003"/>
            <a:ext cx="78488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30+2 weeks gestation</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4 hours old, on CPAP</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Randomised to full milk at 30 min </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Given first feed at 1 hour of age</a:t>
            </a:r>
          </a:p>
        </p:txBody>
      </p:sp>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395536" y="3242110"/>
            <a:ext cx="8424936" cy="3339376"/>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Respiratory distress in getting worse, FiO</a:t>
            </a:r>
            <a:r>
              <a:rPr kumimoji="0" lang="en-GB" altLang="en-US" sz="2800" b="0" i="0" u="none" strike="noStrike" cap="none" normalizeH="0" baseline="-25000" dirty="0">
                <a:ln>
                  <a:noFill/>
                </a:ln>
                <a:solidFill>
                  <a:schemeClr val="bg1"/>
                </a:solidFill>
                <a:effectLst/>
                <a:ea typeface="Times New Roman" panose="02020603050405020304" pitchFamily="18" charset="0"/>
                <a:cs typeface="Arial" panose="020B0604020202020204" pitchFamily="34" charset="0"/>
              </a:rPr>
              <a:t>2 </a:t>
            </a:r>
            <a:r>
              <a:rPr kumimoji="0" lang="en-GB" altLang="en-US" sz="2800" b="0" i="0" u="none" strike="noStrike" cap="none" normalizeH="0" dirty="0">
                <a:ln>
                  <a:noFill/>
                </a:ln>
                <a:solidFill>
                  <a:schemeClr val="bg1"/>
                </a:solidFill>
                <a:effectLst/>
                <a:ea typeface="Times New Roman" panose="02020603050405020304" pitchFamily="18" charset="0"/>
                <a:cs typeface="Arial" panose="020B0604020202020204" pitchFamily="34" charset="0"/>
              </a:rPr>
              <a:t> 0.4, you decide to give surfactant and ventilate…</a:t>
            </a:r>
          </a:p>
          <a:p>
            <a:pPr>
              <a:spcBef>
                <a:spcPts val="600"/>
              </a:spcBef>
              <a:spcAft>
                <a:spcPts val="600"/>
              </a:spcAft>
            </a:pPr>
            <a:r>
              <a:rPr lang="en-GB" altLang="en-US" sz="2800" dirty="0">
                <a:solidFill>
                  <a:schemeClr val="bg1"/>
                </a:solidFill>
                <a:ea typeface="Times New Roman" panose="02020603050405020304" pitchFamily="18" charset="0"/>
                <a:cs typeface="Arial" panose="020B0604020202020204" pitchFamily="34" charset="0"/>
              </a:rPr>
              <a:t>Will you stop feeds?</a:t>
            </a:r>
          </a:p>
          <a:p>
            <a:r>
              <a:rPr lang="en-US" sz="2800" dirty="0">
                <a:solidFill>
                  <a:schemeClr val="bg1"/>
                </a:solidFill>
              </a:rPr>
              <a:t>Either is considered reasonable – you may intubate and give the surfactant in between feeds </a:t>
            </a:r>
          </a:p>
          <a:p>
            <a:r>
              <a:rPr lang="en-US" sz="2800" dirty="0">
                <a:solidFill>
                  <a:schemeClr val="bg1"/>
                </a:solidFill>
              </a:rPr>
              <a:t>OR</a:t>
            </a:r>
          </a:p>
          <a:p>
            <a:r>
              <a:rPr lang="en-US" sz="2800" dirty="0">
                <a:solidFill>
                  <a:schemeClr val="bg1"/>
                </a:solidFill>
              </a:rPr>
              <a:t>stop feeds to </a:t>
            </a:r>
            <a:r>
              <a:rPr lang="en-US" sz="2800" dirty="0" err="1">
                <a:solidFill>
                  <a:schemeClr val="bg1"/>
                </a:solidFill>
              </a:rPr>
              <a:t>stabilise</a:t>
            </a:r>
            <a:r>
              <a:rPr lang="en-US" sz="2800" dirty="0">
                <a:solidFill>
                  <a:schemeClr val="bg1"/>
                </a:solidFill>
              </a:rPr>
              <a:t> respiratory condition</a:t>
            </a:r>
          </a:p>
        </p:txBody>
      </p:sp>
      <p:sp>
        <p:nvSpPr>
          <p:cNvPr id="6" name="TextBox 5">
            <a:extLst>
              <a:ext uri="{FF2B5EF4-FFF2-40B4-BE49-F238E27FC236}">
                <a16:creationId xmlns:a16="http://schemas.microsoft.com/office/drawing/2014/main" id="{21712704-AB5B-C24D-AE66-1D843FE46EDF}"/>
              </a:ext>
            </a:extLst>
          </p:cNvPr>
          <p:cNvSpPr txBox="1"/>
          <p:nvPr/>
        </p:nvSpPr>
        <p:spPr>
          <a:xfrm>
            <a:off x="1547664" y="430639"/>
            <a:ext cx="7488832" cy="584775"/>
          </a:xfrm>
          <a:prstGeom prst="rect">
            <a:avLst/>
          </a:prstGeom>
          <a:noFill/>
        </p:spPr>
        <p:txBody>
          <a:bodyPr wrap="square" rtlCol="0">
            <a:spAutoFit/>
          </a:bodyPr>
          <a:lstStyle/>
          <a:p>
            <a:r>
              <a:rPr lang="en-GB" sz="3200" b="1" dirty="0">
                <a:solidFill>
                  <a:schemeClr val="accent1">
                    <a:lumMod val="50000"/>
                  </a:schemeClr>
                </a:solidFill>
                <a:latin typeface="Arial" panose="020B0604020202020204" pitchFamily="34" charset="0"/>
                <a:cs typeface="Arial" panose="020B0604020202020204" pitchFamily="34" charset="0"/>
              </a:rPr>
              <a:t>Scenario 3a: answer</a:t>
            </a:r>
          </a:p>
        </p:txBody>
      </p:sp>
    </p:spTree>
    <p:extLst>
      <p:ext uri="{BB962C8B-B14F-4D97-AF65-F5344CB8AC3E}">
        <p14:creationId xmlns:p14="http://schemas.microsoft.com/office/powerpoint/2010/main" val="191506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1052737"/>
            <a:ext cx="7344816" cy="1477328"/>
          </a:xfrm>
          <a:prstGeom prst="rect">
            <a:avLst/>
          </a:prstGeom>
        </p:spPr>
        <p:txBody>
          <a:bodyPr wrap="square">
            <a:spAutoFit/>
          </a:bodyPr>
          <a:lstStyle/>
          <a:p>
            <a:pPr>
              <a:spcBef>
                <a:spcPts val="900"/>
              </a:spcBef>
              <a:spcAft>
                <a:spcPts val="900"/>
              </a:spcAft>
            </a:pPr>
            <a:endParaRPr lang="en-GB" dirty="0">
              <a:cs typeface="Arial" panose="020B0604020202020204" pitchFamily="34" charset="0"/>
            </a:endParaRPr>
          </a:p>
          <a:p>
            <a:pPr>
              <a:spcBef>
                <a:spcPts val="900"/>
              </a:spcBef>
              <a:spcAft>
                <a:spcPts val="900"/>
              </a:spcAft>
            </a:pPr>
            <a:endParaRPr lang="en-GB" sz="2400" b="1" dirty="0">
              <a:latin typeface="+mn-lt"/>
              <a:cs typeface="Arial" panose="020B0604020202020204" pitchFamily="34" charset="0"/>
            </a:endParaRPr>
          </a:p>
          <a:p>
            <a:pPr>
              <a:spcBef>
                <a:spcPts val="900"/>
              </a:spcBef>
              <a:spcAft>
                <a:spcPts val="900"/>
              </a:spcAft>
            </a:pPr>
            <a:endParaRPr lang="en-GB" b="1" dirty="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471028" y="274638"/>
            <a:ext cx="1172612" cy="1143000"/>
          </a:xfrm>
          <a:prstGeom prst="rect">
            <a:avLst/>
          </a:prstGeom>
        </p:spPr>
      </p:pic>
      <p:sp>
        <p:nvSpPr>
          <p:cNvPr id="4" name="Rectangle 3"/>
          <p:cNvSpPr/>
          <p:nvPr/>
        </p:nvSpPr>
        <p:spPr>
          <a:xfrm>
            <a:off x="1871700" y="550421"/>
            <a:ext cx="5400600" cy="646331"/>
          </a:xfrm>
          <a:prstGeom prst="rect">
            <a:avLst/>
          </a:prstGeom>
        </p:spPr>
        <p:txBody>
          <a:bodyPr wrap="square">
            <a:spAutoFit/>
          </a:bodyPr>
          <a:lstStyle/>
          <a:p>
            <a:pPr algn="ctr">
              <a:spcBef>
                <a:spcPts val="900"/>
              </a:spcBef>
              <a:spcAft>
                <a:spcPts val="900"/>
              </a:spcAft>
            </a:pPr>
            <a:r>
              <a:rPr lang="en-GB" sz="3600" b="1" dirty="0">
                <a:latin typeface="Arial" panose="020B0604020202020204" pitchFamily="34" charset="0"/>
                <a:cs typeface="Arial" panose="020B0604020202020204" pitchFamily="34" charset="0"/>
              </a:rPr>
              <a:t>Research question</a:t>
            </a:r>
          </a:p>
        </p:txBody>
      </p:sp>
      <p:graphicFrame>
        <p:nvGraphicFramePr>
          <p:cNvPr id="5" name="Table 4"/>
          <p:cNvGraphicFramePr>
            <a:graphicFrameLocks noGrp="1"/>
          </p:cNvGraphicFramePr>
          <p:nvPr>
            <p:extLst>
              <p:ext uri="{D42A27DB-BD31-4B8C-83A1-F6EECF244321}">
                <p14:modId xmlns:p14="http://schemas.microsoft.com/office/powerpoint/2010/main" val="1903671829"/>
              </p:ext>
            </p:extLst>
          </p:nvPr>
        </p:nvGraphicFramePr>
        <p:xfrm>
          <a:off x="395536" y="1825625"/>
          <a:ext cx="8352928" cy="3718987"/>
        </p:xfrm>
        <a:graphic>
          <a:graphicData uri="http://schemas.openxmlformats.org/drawingml/2006/table">
            <a:tbl>
              <a:tblPr firstRow="1" bandRow="1">
                <a:tableStyleId>{5C22544A-7EE6-4342-B048-85BDC9FD1C3A}</a:tableStyleId>
              </a:tblPr>
              <a:tblGrid>
                <a:gridCol w="2272935">
                  <a:extLst>
                    <a:ext uri="{9D8B030D-6E8A-4147-A177-3AD203B41FA5}">
                      <a16:colId xmlns:a16="http://schemas.microsoft.com/office/drawing/2014/main" val="278603121"/>
                    </a:ext>
                  </a:extLst>
                </a:gridCol>
                <a:gridCol w="6079993">
                  <a:extLst>
                    <a:ext uri="{9D8B030D-6E8A-4147-A177-3AD203B41FA5}">
                      <a16:colId xmlns:a16="http://schemas.microsoft.com/office/drawing/2014/main" val="2909513134"/>
                    </a:ext>
                  </a:extLst>
                </a:gridCol>
              </a:tblGrid>
              <a:tr h="750406">
                <a:tc>
                  <a:txBody>
                    <a:bodyPr/>
                    <a:lstStyle/>
                    <a:p>
                      <a:pPr>
                        <a:spcBef>
                          <a:spcPts val="1200"/>
                        </a:spcBef>
                        <a:spcAft>
                          <a:spcPts val="1200"/>
                        </a:spcAft>
                      </a:pPr>
                      <a:r>
                        <a:rPr lang="en-GB" sz="2400" b="1" dirty="0">
                          <a:solidFill>
                            <a:schemeClr val="tx1"/>
                          </a:solidFill>
                          <a:latin typeface="Arial" panose="020B0604020202020204" pitchFamily="34" charset="0"/>
                          <a:cs typeface="Arial" panose="020B0604020202020204" pitchFamily="34" charset="0"/>
                        </a:rPr>
                        <a:t>Population</a:t>
                      </a: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1200"/>
                        </a:spcBef>
                        <a:spcAft>
                          <a:spcPts val="1200"/>
                        </a:spcAft>
                      </a:pPr>
                      <a:r>
                        <a:rPr lang="en-GB" sz="2400" b="0" dirty="0">
                          <a:solidFill>
                            <a:schemeClr val="tx1"/>
                          </a:solidFill>
                          <a:latin typeface="Arial" panose="020B0604020202020204" pitchFamily="34" charset="0"/>
                          <a:cs typeface="Arial" panose="020B0604020202020204" pitchFamily="34" charset="0"/>
                        </a:rPr>
                        <a:t>Infants born at 30</a:t>
                      </a:r>
                      <a:r>
                        <a:rPr lang="en-GB" sz="2400" b="0" baseline="30000" dirty="0">
                          <a:solidFill>
                            <a:schemeClr val="tx1"/>
                          </a:solidFill>
                          <a:latin typeface="Arial" panose="020B0604020202020204" pitchFamily="34" charset="0"/>
                          <a:cs typeface="Arial" panose="020B0604020202020204" pitchFamily="34" charset="0"/>
                        </a:rPr>
                        <a:t>+0</a:t>
                      </a:r>
                      <a:r>
                        <a:rPr lang="en-GB" sz="2400" b="0" dirty="0">
                          <a:solidFill>
                            <a:schemeClr val="tx1"/>
                          </a:solidFill>
                          <a:latin typeface="Arial" panose="020B0604020202020204" pitchFamily="34" charset="0"/>
                          <a:cs typeface="Arial" panose="020B0604020202020204" pitchFamily="34" charset="0"/>
                        </a:rPr>
                        <a:t>  to 32</a:t>
                      </a:r>
                      <a:r>
                        <a:rPr lang="en-GB" sz="2400" b="0" baseline="30000" dirty="0">
                          <a:solidFill>
                            <a:schemeClr val="tx1"/>
                          </a:solidFill>
                          <a:latin typeface="Arial" panose="020B0604020202020204" pitchFamily="34" charset="0"/>
                          <a:cs typeface="Arial" panose="020B0604020202020204" pitchFamily="34" charset="0"/>
                        </a:rPr>
                        <a:t>+6</a:t>
                      </a:r>
                      <a:r>
                        <a:rPr lang="en-GB" sz="2400" b="0" dirty="0">
                          <a:solidFill>
                            <a:schemeClr val="tx1"/>
                          </a:solidFill>
                          <a:latin typeface="Arial" panose="020B0604020202020204" pitchFamily="34" charset="0"/>
                          <a:cs typeface="Arial" panose="020B0604020202020204" pitchFamily="34" charset="0"/>
                        </a:rPr>
                        <a:t> weeks gestation, inclusive</a:t>
                      </a: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344745994"/>
                  </a:ext>
                </a:extLst>
              </a:tr>
              <a:tr h="750406">
                <a:tc>
                  <a:txBody>
                    <a:bodyPr/>
                    <a:lstStyle/>
                    <a:p>
                      <a:pPr>
                        <a:spcBef>
                          <a:spcPts val="1200"/>
                        </a:spcBef>
                        <a:spcAft>
                          <a:spcPts val="1200"/>
                        </a:spcAft>
                      </a:pPr>
                      <a:r>
                        <a:rPr lang="en-GB" sz="2400" b="1" dirty="0">
                          <a:solidFill>
                            <a:schemeClr val="tx1"/>
                          </a:solidFill>
                          <a:latin typeface="Arial" panose="020B0604020202020204" pitchFamily="34" charset="0"/>
                          <a:cs typeface="Arial" panose="020B0604020202020204" pitchFamily="34" charset="0"/>
                        </a:rPr>
                        <a:t>Intervention</a:t>
                      </a: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spcBef>
                          <a:spcPts val="1200"/>
                        </a:spcBef>
                        <a:spcAft>
                          <a:spcPts val="1200"/>
                        </a:spcAft>
                      </a:pPr>
                      <a:r>
                        <a:rPr lang="en-GB" sz="2400" b="0" dirty="0">
                          <a:solidFill>
                            <a:schemeClr val="tx1"/>
                          </a:solidFill>
                          <a:latin typeface="Arial" panose="020B0604020202020204" pitchFamily="34" charset="0"/>
                          <a:cs typeface="Arial" panose="020B0604020202020204" pitchFamily="34" charset="0"/>
                        </a:rPr>
                        <a:t>Full milk feeds from day one</a:t>
                      </a: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461867861"/>
                  </a:ext>
                </a:extLst>
              </a:tr>
              <a:tr h="1368381">
                <a:tc>
                  <a:txBody>
                    <a:bodyPr/>
                    <a:lstStyle/>
                    <a:p>
                      <a:pPr>
                        <a:spcBef>
                          <a:spcPts val="1200"/>
                        </a:spcBef>
                        <a:spcAft>
                          <a:spcPts val="1200"/>
                        </a:spcAft>
                      </a:pPr>
                      <a:r>
                        <a:rPr lang="en-GB" sz="2400" b="1" dirty="0">
                          <a:solidFill>
                            <a:schemeClr val="tx1"/>
                          </a:solidFill>
                          <a:latin typeface="Arial" panose="020B0604020202020204" pitchFamily="34" charset="0"/>
                          <a:cs typeface="Arial" panose="020B0604020202020204" pitchFamily="34" charset="0"/>
                        </a:rPr>
                        <a:t>Comparator</a:t>
                      </a: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1200"/>
                        </a:spcBef>
                        <a:spcAft>
                          <a:spcPts val="1200"/>
                        </a:spcAft>
                      </a:pPr>
                      <a:r>
                        <a:rPr lang="en-GB" sz="2400" b="0" dirty="0">
                          <a:solidFill>
                            <a:schemeClr val="tx1"/>
                          </a:solidFill>
                          <a:latin typeface="Arial" panose="020B0604020202020204" pitchFamily="34" charset="0"/>
                          <a:cs typeface="Arial" panose="020B0604020202020204" pitchFamily="34" charset="0"/>
                        </a:rPr>
                        <a:t>Parenteral</a:t>
                      </a:r>
                      <a:r>
                        <a:rPr lang="en-GB" sz="2400" b="0" baseline="0" dirty="0">
                          <a:solidFill>
                            <a:schemeClr val="tx1"/>
                          </a:solidFill>
                          <a:latin typeface="Arial" panose="020B0604020202020204" pitchFamily="34" charset="0"/>
                          <a:cs typeface="Arial" panose="020B0604020202020204" pitchFamily="34" charset="0"/>
                        </a:rPr>
                        <a:t> nutrition/intravenous fluids with gradual milk feeding as per usual local practice</a:t>
                      </a:r>
                      <a:endParaRPr lang="en-GB" sz="2400" b="0" dirty="0">
                        <a:solidFill>
                          <a:schemeClr val="tx1"/>
                        </a:solidFill>
                        <a:latin typeface="Arial" panose="020B0604020202020204" pitchFamily="34" charset="0"/>
                        <a:cs typeface="Arial" panose="020B0604020202020204" pitchFamily="34" charset="0"/>
                      </a:endParaRP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49249357"/>
                  </a:ext>
                </a:extLst>
              </a:tr>
              <a:tr h="750406">
                <a:tc>
                  <a:txBody>
                    <a:bodyPr/>
                    <a:lstStyle/>
                    <a:p>
                      <a:pPr>
                        <a:spcBef>
                          <a:spcPts val="1200"/>
                        </a:spcBef>
                        <a:spcAft>
                          <a:spcPts val="1200"/>
                        </a:spcAft>
                      </a:pPr>
                      <a:r>
                        <a:rPr lang="en-GB" sz="2400" b="1" dirty="0">
                          <a:solidFill>
                            <a:schemeClr val="tx1"/>
                          </a:solidFill>
                          <a:latin typeface="Arial" panose="020B0604020202020204" pitchFamily="34" charset="0"/>
                          <a:cs typeface="Arial" panose="020B0604020202020204" pitchFamily="34" charset="0"/>
                        </a:rPr>
                        <a:t>Primary outcome</a:t>
                      </a: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spcBef>
                          <a:spcPts val="1200"/>
                        </a:spcBef>
                        <a:spcAft>
                          <a:spcPts val="1200"/>
                        </a:spcAft>
                      </a:pPr>
                      <a:r>
                        <a:rPr lang="en-GB" sz="2400" b="0" dirty="0">
                          <a:solidFill>
                            <a:schemeClr val="tx1"/>
                          </a:solidFill>
                          <a:latin typeface="Arial" panose="020B0604020202020204" pitchFamily="34" charset="0"/>
                          <a:cs typeface="Arial" panose="020B0604020202020204" pitchFamily="34" charset="0"/>
                        </a:rPr>
                        <a:t>Length of hospital stay</a:t>
                      </a: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907303524"/>
                  </a:ext>
                </a:extLst>
              </a:tr>
            </a:tbl>
          </a:graphicData>
        </a:graphic>
      </p:graphicFrame>
    </p:spTree>
    <p:extLst>
      <p:ext uri="{BB962C8B-B14F-4D97-AF65-F5344CB8AC3E}">
        <p14:creationId xmlns:p14="http://schemas.microsoft.com/office/powerpoint/2010/main" val="25156749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1187624" y="1466614"/>
            <a:ext cx="784887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400" dirty="0">
                <a:cs typeface="Arial" panose="020B0604020202020204" pitchFamily="34" charset="0"/>
              </a:rPr>
              <a:t>You stopped feeds to intubate and gave surfactant</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400" dirty="0">
                <a:cs typeface="Arial" panose="020B0604020202020204" pitchFamily="34" charset="0"/>
              </a:rPr>
              <a:t>On ventilator – 20/5, FiO</a:t>
            </a:r>
            <a:r>
              <a:rPr lang="en-GB" altLang="en-US" sz="2400" baseline="-25000" dirty="0">
                <a:cs typeface="Arial" panose="020B0604020202020204" pitchFamily="34" charset="0"/>
              </a:rPr>
              <a:t>2 </a:t>
            </a:r>
            <a:r>
              <a:rPr lang="en-GB" altLang="en-US" sz="2400" dirty="0">
                <a:cs typeface="Arial" panose="020B0604020202020204" pitchFamily="34" charset="0"/>
              </a:rPr>
              <a:t> 0.3</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400" dirty="0">
                <a:cs typeface="Arial" panose="020B0604020202020204" pitchFamily="34" charset="0"/>
              </a:rPr>
              <a:t>Now 6 hours old – on IV fluids</a:t>
            </a:r>
          </a:p>
        </p:txBody>
      </p:sp>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827584" y="2715919"/>
            <a:ext cx="7848872" cy="3108543"/>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ts val="0"/>
              </a:spcBef>
              <a:spcAft>
                <a:spcPts val="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Which of these would you do?</a:t>
            </a: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dirty="0">
                <a:solidFill>
                  <a:schemeClr val="bg1"/>
                </a:solidFill>
                <a:cs typeface="Arial" panose="020B0604020202020204" pitchFamily="34" charset="0"/>
              </a:rPr>
              <a:t>Continue IV fluids, no full feeds until extubated</a:t>
            </a: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dirty="0">
                <a:solidFill>
                  <a:schemeClr val="bg1"/>
                </a:solidFill>
                <a:cs typeface="Arial" panose="020B0604020202020204" pitchFamily="34" charset="0"/>
              </a:rPr>
              <a:t>Put back on full milk feeds</a:t>
            </a: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dirty="0">
                <a:solidFill>
                  <a:schemeClr val="bg1"/>
                </a:solidFill>
                <a:cs typeface="Arial" panose="020B0604020202020204" pitchFamily="34" charset="0"/>
              </a:rPr>
              <a:t>Try smaller volume feeds and build back to full milk as over the next few feeds</a:t>
            </a: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dirty="0">
                <a:solidFill>
                  <a:schemeClr val="bg1"/>
                </a:solidFill>
                <a:cs typeface="Arial" panose="020B0604020202020204" pitchFamily="34" charset="0"/>
              </a:rPr>
              <a:t>Something else … tell us in the discussion</a:t>
            </a:r>
            <a:endParaRPr lang="en-GB" altLang="en-US" sz="5400" dirty="0">
              <a:solidFill>
                <a:schemeClr val="bg1"/>
              </a:solidFill>
              <a:cs typeface="Arial" panose="020B0604020202020204" pitchFamily="34" charset="0"/>
            </a:endParaRPr>
          </a:p>
        </p:txBody>
      </p:sp>
      <p:sp>
        <p:nvSpPr>
          <p:cNvPr id="7" name="TextBox 6">
            <a:extLst>
              <a:ext uri="{FF2B5EF4-FFF2-40B4-BE49-F238E27FC236}">
                <a16:creationId xmlns:a16="http://schemas.microsoft.com/office/drawing/2014/main" id="{7ECA2E7E-2D94-8745-80DA-0D59599FA460}"/>
              </a:ext>
            </a:extLst>
          </p:cNvPr>
          <p:cNvSpPr txBox="1"/>
          <p:nvPr/>
        </p:nvSpPr>
        <p:spPr>
          <a:xfrm>
            <a:off x="1547664" y="430639"/>
            <a:ext cx="7488832" cy="584775"/>
          </a:xfrm>
          <a:prstGeom prst="rect">
            <a:avLst/>
          </a:prstGeom>
          <a:noFill/>
        </p:spPr>
        <p:txBody>
          <a:bodyPr wrap="square" rtlCol="0">
            <a:spAutoFit/>
          </a:bodyPr>
          <a:lstStyle/>
          <a:p>
            <a:r>
              <a:rPr lang="en-GB" sz="3200" b="1" dirty="0">
                <a:solidFill>
                  <a:schemeClr val="accent1">
                    <a:lumMod val="50000"/>
                  </a:schemeClr>
                </a:solidFill>
                <a:latin typeface="Arial" panose="020B0604020202020204" pitchFamily="34" charset="0"/>
                <a:cs typeface="Arial" panose="020B0604020202020204" pitchFamily="34" charset="0"/>
              </a:rPr>
              <a:t>Scenario 3b: Baby in the full milk arm</a:t>
            </a:r>
          </a:p>
        </p:txBody>
      </p:sp>
    </p:spTree>
    <p:extLst>
      <p:ext uri="{BB962C8B-B14F-4D97-AF65-F5344CB8AC3E}">
        <p14:creationId xmlns:p14="http://schemas.microsoft.com/office/powerpoint/2010/main" val="107239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1187624" y="1466614"/>
            <a:ext cx="784887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400" dirty="0">
                <a:cs typeface="Arial" panose="020B0604020202020204" pitchFamily="34" charset="0"/>
              </a:rPr>
              <a:t>You stopped feeds to intubate and gave surfactant</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400" dirty="0">
                <a:cs typeface="Arial" panose="020B0604020202020204" pitchFamily="34" charset="0"/>
              </a:rPr>
              <a:t>On ventilator – 20/5, FiO</a:t>
            </a:r>
            <a:r>
              <a:rPr lang="en-GB" altLang="en-US" sz="2400" baseline="-25000" dirty="0">
                <a:cs typeface="Arial" panose="020B0604020202020204" pitchFamily="34" charset="0"/>
              </a:rPr>
              <a:t>2 </a:t>
            </a:r>
            <a:r>
              <a:rPr lang="en-GB" altLang="en-US" sz="2400" dirty="0">
                <a:cs typeface="Arial" panose="020B0604020202020204" pitchFamily="34" charset="0"/>
              </a:rPr>
              <a:t> 0.3</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400" dirty="0">
                <a:cs typeface="Arial" panose="020B0604020202020204" pitchFamily="34" charset="0"/>
              </a:rPr>
              <a:t>Now 6 hours old – on IV fluids</a:t>
            </a:r>
          </a:p>
        </p:txBody>
      </p:sp>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827584" y="2931362"/>
            <a:ext cx="7848872" cy="2677656"/>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ts val="0"/>
              </a:spcBef>
              <a:spcAft>
                <a:spcPts val="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Which of these would you do?</a:t>
            </a: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dirty="0">
                <a:solidFill>
                  <a:schemeClr val="bg1"/>
                </a:solidFill>
                <a:cs typeface="Arial" panose="020B0604020202020204" pitchFamily="34" charset="0"/>
              </a:rPr>
              <a:t>Continue IV fluids, no full feeds until extubated</a:t>
            </a: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b="1" dirty="0">
                <a:solidFill>
                  <a:schemeClr val="bg1"/>
                </a:solidFill>
                <a:cs typeface="Arial" panose="020B0604020202020204" pitchFamily="34" charset="0"/>
              </a:rPr>
              <a:t>Put back on full milk feeds 😄</a:t>
            </a:r>
          </a:p>
          <a:p>
            <a:pPr marL="514350" marR="0" lvl="0" indent="-514350" defTabSz="914400" rtl="0" eaLnBrk="0" fontAlgn="base" latinLnBrk="0" hangingPunct="0">
              <a:lnSpc>
                <a:spcPct val="100000"/>
              </a:lnSpc>
              <a:spcBef>
                <a:spcPts val="0"/>
              </a:spcBef>
              <a:spcAft>
                <a:spcPts val="0"/>
              </a:spcAft>
              <a:buClrTx/>
              <a:buSzTx/>
              <a:buAutoNum type="arabicPeriod"/>
              <a:tabLst/>
            </a:pPr>
            <a:r>
              <a:rPr lang="en-GB" altLang="en-US" sz="2800" b="1" dirty="0">
                <a:solidFill>
                  <a:schemeClr val="bg1"/>
                </a:solidFill>
                <a:cs typeface="Arial" panose="020B0604020202020204" pitchFamily="34" charset="0"/>
              </a:rPr>
              <a:t>Try smaller volume feeds and build back to full milk as over the next few feeds 😃</a:t>
            </a:r>
          </a:p>
        </p:txBody>
      </p:sp>
      <p:sp>
        <p:nvSpPr>
          <p:cNvPr id="7" name="TextBox 6">
            <a:extLst>
              <a:ext uri="{FF2B5EF4-FFF2-40B4-BE49-F238E27FC236}">
                <a16:creationId xmlns:a16="http://schemas.microsoft.com/office/drawing/2014/main" id="{7ECA2E7E-2D94-8745-80DA-0D59599FA460}"/>
              </a:ext>
            </a:extLst>
          </p:cNvPr>
          <p:cNvSpPr txBox="1"/>
          <p:nvPr/>
        </p:nvSpPr>
        <p:spPr>
          <a:xfrm>
            <a:off x="1547664" y="430639"/>
            <a:ext cx="7488832" cy="584775"/>
          </a:xfrm>
          <a:prstGeom prst="rect">
            <a:avLst/>
          </a:prstGeom>
          <a:noFill/>
        </p:spPr>
        <p:txBody>
          <a:bodyPr wrap="square" rtlCol="0">
            <a:spAutoFit/>
          </a:bodyPr>
          <a:lstStyle/>
          <a:p>
            <a:r>
              <a:rPr lang="en-GB" sz="3200" b="1" dirty="0">
                <a:solidFill>
                  <a:schemeClr val="accent1">
                    <a:lumMod val="50000"/>
                  </a:schemeClr>
                </a:solidFill>
                <a:latin typeface="Arial" panose="020B0604020202020204" pitchFamily="34" charset="0"/>
                <a:cs typeface="Arial" panose="020B0604020202020204" pitchFamily="34" charset="0"/>
              </a:rPr>
              <a:t>Scenario 3b: answer</a:t>
            </a:r>
          </a:p>
        </p:txBody>
      </p:sp>
    </p:spTree>
    <p:extLst>
      <p:ext uri="{BB962C8B-B14F-4D97-AF65-F5344CB8AC3E}">
        <p14:creationId xmlns:p14="http://schemas.microsoft.com/office/powerpoint/2010/main" val="2022302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647564" y="1867852"/>
            <a:ext cx="8100900" cy="2677656"/>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spcBef>
                <a:spcPts val="0"/>
              </a:spcBef>
              <a:spcAft>
                <a:spcPts val="0"/>
              </a:spcAft>
            </a:pPr>
            <a:r>
              <a:rPr lang="en-GB" altLang="en-US" sz="2800" dirty="0">
                <a:solidFill>
                  <a:schemeClr val="bg1"/>
                </a:solidFill>
                <a:ea typeface="Times New Roman" panose="02020603050405020304" pitchFamily="18" charset="0"/>
                <a:cs typeface="Arial" panose="020B0604020202020204" pitchFamily="34" charset="0"/>
              </a:rPr>
              <a:t>If needed, babies in full milk arm can have brief periods of IV fluids</a:t>
            </a:r>
          </a:p>
          <a:p>
            <a:pPr lvl="0">
              <a:spcBef>
                <a:spcPts val="0"/>
              </a:spcBef>
              <a:spcAft>
                <a:spcPts val="0"/>
              </a:spcAft>
            </a:pPr>
            <a:r>
              <a:rPr lang="en-GB" altLang="en-US" sz="2800" dirty="0">
                <a:solidFill>
                  <a:schemeClr val="bg1"/>
                </a:solidFill>
                <a:ea typeface="Times New Roman" panose="02020603050405020304" pitchFamily="18" charset="0"/>
                <a:cs typeface="Arial" panose="020B0604020202020204" pitchFamily="34" charset="0"/>
              </a:rPr>
              <a:t>Try to get the baby to “full milk” as soon as possible</a:t>
            </a:r>
          </a:p>
          <a:p>
            <a:pPr lvl="0">
              <a:spcBef>
                <a:spcPts val="0"/>
              </a:spcBef>
              <a:spcAft>
                <a:spcPts val="0"/>
              </a:spcAft>
            </a:pPr>
            <a:r>
              <a:rPr lang="en-GB" altLang="en-US" sz="2800" dirty="0">
                <a:solidFill>
                  <a:schemeClr val="bg1"/>
                </a:solidFill>
                <a:ea typeface="Times New Roman" panose="02020603050405020304" pitchFamily="18" charset="0"/>
                <a:cs typeface="Arial" panose="020B0604020202020204" pitchFamily="34" charset="0"/>
              </a:rPr>
              <a:t>Babies receiving mechanical ventilation can have full milk feeds – their airway is protected!</a:t>
            </a:r>
          </a:p>
        </p:txBody>
      </p:sp>
      <p:sp>
        <p:nvSpPr>
          <p:cNvPr id="7" name="TextBox 6">
            <a:extLst>
              <a:ext uri="{FF2B5EF4-FFF2-40B4-BE49-F238E27FC236}">
                <a16:creationId xmlns:a16="http://schemas.microsoft.com/office/drawing/2014/main" id="{7ECA2E7E-2D94-8745-80DA-0D59599FA460}"/>
              </a:ext>
            </a:extLst>
          </p:cNvPr>
          <p:cNvSpPr txBox="1"/>
          <p:nvPr/>
        </p:nvSpPr>
        <p:spPr>
          <a:xfrm>
            <a:off x="1547664" y="430639"/>
            <a:ext cx="7488832" cy="584775"/>
          </a:xfrm>
          <a:prstGeom prst="rect">
            <a:avLst/>
          </a:prstGeom>
          <a:noFill/>
        </p:spPr>
        <p:txBody>
          <a:bodyPr wrap="square" rtlCol="0">
            <a:spAutoFit/>
          </a:bodyPr>
          <a:lstStyle/>
          <a:p>
            <a:r>
              <a:rPr lang="en-GB" sz="3200" b="1" dirty="0">
                <a:solidFill>
                  <a:schemeClr val="accent1">
                    <a:lumMod val="50000"/>
                  </a:schemeClr>
                </a:solidFill>
                <a:latin typeface="Arial" panose="020B0604020202020204" pitchFamily="34" charset="0"/>
                <a:cs typeface="Arial" panose="020B0604020202020204" pitchFamily="34" charset="0"/>
              </a:rPr>
              <a:t>Scenario 3b: answer</a:t>
            </a:r>
          </a:p>
        </p:txBody>
      </p:sp>
      <p:sp>
        <p:nvSpPr>
          <p:cNvPr id="6" name="Rectangle 5">
            <a:extLst>
              <a:ext uri="{FF2B5EF4-FFF2-40B4-BE49-F238E27FC236}">
                <a16:creationId xmlns:a16="http://schemas.microsoft.com/office/drawing/2014/main" id="{7E6EA8C5-DD00-EE46-AF97-D3B7CDA950BE}"/>
              </a:ext>
            </a:extLst>
          </p:cNvPr>
          <p:cNvSpPr/>
          <p:nvPr/>
        </p:nvSpPr>
        <p:spPr>
          <a:xfrm>
            <a:off x="1475656" y="5194484"/>
            <a:ext cx="5760640" cy="1200329"/>
          </a:xfrm>
          <a:prstGeom prst="rect">
            <a:avLst/>
          </a:prstGeom>
        </p:spPr>
        <p:txBody>
          <a:bodyPr wrap="square">
            <a:spAutoFit/>
          </a:bodyPr>
          <a:lstStyle/>
          <a:p>
            <a:pPr lvl="0" algn="ctr">
              <a:spcBef>
                <a:spcPts val="600"/>
              </a:spcBef>
              <a:spcAft>
                <a:spcPts val="600"/>
              </a:spcAft>
            </a:pPr>
            <a:r>
              <a:rPr lang="en-GB" altLang="en-US" sz="2400" b="1" dirty="0">
                <a:ea typeface="Times New Roman" panose="02020603050405020304" pitchFamily="18" charset="0"/>
                <a:cs typeface="Arial" panose="020B0604020202020204" pitchFamily="34" charset="0"/>
              </a:rPr>
              <a:t>Baby will be adherent to full milk arm if they receive </a:t>
            </a:r>
            <a:r>
              <a:rPr lang="en-GB" sz="2400" b="1" dirty="0">
                <a:cs typeface="Arial" panose="020B0604020202020204" pitchFamily="34" charset="0"/>
              </a:rPr>
              <a:t>≤24 hours of IV until they reach 140ml/kg/d</a:t>
            </a:r>
            <a:endParaRPr lang="en-GB" altLang="en-US" sz="2400" b="1"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47478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59BBE1-0D7D-4846-8E88-0BF3DD755AFC}"/>
              </a:ext>
            </a:extLst>
          </p:cNvPr>
          <p:cNvPicPr>
            <a:picLocks noChangeAspect="1"/>
          </p:cNvPicPr>
          <p:nvPr/>
        </p:nvPicPr>
        <p:blipFill>
          <a:blip r:embed="rId3"/>
          <a:stretch>
            <a:fillRect/>
          </a:stretch>
        </p:blipFill>
        <p:spPr>
          <a:xfrm>
            <a:off x="471028" y="274638"/>
            <a:ext cx="1172612" cy="1143000"/>
          </a:xfrm>
          <a:prstGeom prst="rect">
            <a:avLst/>
          </a:prstGeom>
        </p:spPr>
      </p:pic>
      <p:sp>
        <p:nvSpPr>
          <p:cNvPr id="4" name="TextBox 3">
            <a:extLst>
              <a:ext uri="{FF2B5EF4-FFF2-40B4-BE49-F238E27FC236}">
                <a16:creationId xmlns:a16="http://schemas.microsoft.com/office/drawing/2014/main" id="{B1FC971D-6498-9741-A5B9-214EA390E5DE}"/>
              </a:ext>
            </a:extLst>
          </p:cNvPr>
          <p:cNvSpPr txBox="1"/>
          <p:nvPr/>
        </p:nvSpPr>
        <p:spPr>
          <a:xfrm>
            <a:off x="1907704" y="469303"/>
            <a:ext cx="5392823" cy="769441"/>
          </a:xfrm>
          <a:prstGeom prst="rect">
            <a:avLst/>
          </a:prstGeom>
          <a:noFill/>
        </p:spPr>
        <p:txBody>
          <a:bodyPr wrap="none" rtlCol="0">
            <a:spAutoFit/>
          </a:bodyPr>
          <a:lstStyle/>
          <a:p>
            <a:r>
              <a:rPr lang="en-GB" sz="4400" b="1" dirty="0">
                <a:solidFill>
                  <a:schemeClr val="accent1">
                    <a:lumMod val="50000"/>
                  </a:schemeClr>
                </a:solidFill>
                <a:latin typeface="Arial" panose="020B0604020202020204" pitchFamily="34" charset="0"/>
                <a:cs typeface="Arial" panose="020B0604020202020204" pitchFamily="34" charset="0"/>
              </a:rPr>
              <a:t>Key considerations</a:t>
            </a:r>
          </a:p>
        </p:txBody>
      </p:sp>
      <p:sp>
        <p:nvSpPr>
          <p:cNvPr id="5" name="Rectangle 1">
            <a:extLst>
              <a:ext uri="{FF2B5EF4-FFF2-40B4-BE49-F238E27FC236}">
                <a16:creationId xmlns:a16="http://schemas.microsoft.com/office/drawing/2014/main" id="{F1643769-B103-9C4F-BC2A-8E9F0FBEBCE1}"/>
              </a:ext>
            </a:extLst>
          </p:cNvPr>
          <p:cNvSpPr>
            <a:spLocks noChangeArrowheads="1"/>
          </p:cNvSpPr>
          <p:nvPr/>
        </p:nvSpPr>
        <p:spPr bwMode="auto">
          <a:xfrm>
            <a:off x="467544" y="1556792"/>
            <a:ext cx="8205428"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pPr>
            <a:r>
              <a:rPr lang="en-GB" altLang="en-US" sz="2400" dirty="0">
                <a:cs typeface="Arial" panose="020B0604020202020204" pitchFamily="34" charset="0"/>
              </a:rPr>
              <a:t>Some babies in the full milk arm may have difficulties where IV fluids may be considered</a:t>
            </a:r>
          </a:p>
          <a:p>
            <a:pPr marL="896938" marR="0" lvl="0" indent="-338138" algn="l" defTabSz="914400" rtl="0" eaLnBrk="0" fontAlgn="base" latinLnBrk="0" hangingPunct="0">
              <a:lnSpc>
                <a:spcPct val="100000"/>
              </a:lnSpc>
              <a:spcBef>
                <a:spcPts val="600"/>
              </a:spcBef>
              <a:spcAft>
                <a:spcPts val="600"/>
              </a:spcAft>
              <a:buClrTx/>
              <a:buSzTx/>
              <a:buFont typeface="Arial" panose="020B0604020202020204" pitchFamily="34" charset="0"/>
              <a:buChar char="•"/>
            </a:pPr>
            <a:r>
              <a:rPr lang="en-GB" altLang="en-US" sz="2400" dirty="0">
                <a:cs typeface="Arial" panose="020B0604020202020204" pitchFamily="34" charset="0"/>
              </a:rPr>
              <a:t>Hypoglycaemia</a:t>
            </a:r>
          </a:p>
          <a:p>
            <a:pPr marL="896938" marR="0" lvl="0" indent="-338138" algn="l" defTabSz="914400" rtl="0" eaLnBrk="0" fontAlgn="base" latinLnBrk="0" hangingPunct="0">
              <a:lnSpc>
                <a:spcPct val="100000"/>
              </a:lnSpc>
              <a:spcBef>
                <a:spcPts val="600"/>
              </a:spcBef>
              <a:spcAft>
                <a:spcPts val="600"/>
              </a:spcAft>
              <a:buClrTx/>
              <a:buSzTx/>
              <a:buFont typeface="Arial" panose="020B0604020202020204" pitchFamily="34" charset="0"/>
              <a:buChar char="•"/>
            </a:pPr>
            <a:r>
              <a:rPr lang="en-GB" altLang="en-US" sz="2400" dirty="0">
                <a:cs typeface="Arial" panose="020B0604020202020204" pitchFamily="34" charset="0"/>
              </a:rPr>
              <a:t>Feeding difficulties</a:t>
            </a:r>
          </a:p>
          <a:p>
            <a:pPr marL="896938" marR="0" lvl="0" indent="-338138" algn="l" defTabSz="914400" rtl="0" eaLnBrk="0" fontAlgn="base" latinLnBrk="0" hangingPunct="0">
              <a:lnSpc>
                <a:spcPct val="100000"/>
              </a:lnSpc>
              <a:spcBef>
                <a:spcPts val="600"/>
              </a:spcBef>
              <a:spcAft>
                <a:spcPts val="600"/>
              </a:spcAft>
              <a:buClrTx/>
              <a:buSzTx/>
              <a:buFont typeface="Arial" panose="020B0604020202020204" pitchFamily="34" charset="0"/>
              <a:buChar char="•"/>
            </a:pPr>
            <a:r>
              <a:rPr lang="en-GB" altLang="en-US" sz="2400" dirty="0">
                <a:cs typeface="Arial" panose="020B0604020202020204" pitchFamily="34" charset="0"/>
              </a:rPr>
              <a:t>Need for additional treatments such as escalation of respiratory support</a:t>
            </a:r>
          </a:p>
          <a:p>
            <a:pPr marL="558800" marR="0" lvl="0" algn="ctr" defTabSz="914400" rtl="0" eaLnBrk="0" fontAlgn="base" latinLnBrk="0" hangingPunct="0">
              <a:lnSpc>
                <a:spcPct val="100000"/>
              </a:lnSpc>
              <a:spcBef>
                <a:spcPts val="600"/>
              </a:spcBef>
              <a:spcAft>
                <a:spcPts val="600"/>
              </a:spcAft>
              <a:buClrTx/>
              <a:buSzTx/>
            </a:pPr>
            <a:endParaRPr lang="en-GB" altLang="en-US" sz="2400" dirty="0">
              <a:cs typeface="Arial" panose="020B0604020202020204" pitchFamily="34" charset="0"/>
            </a:endParaRPr>
          </a:p>
          <a:p>
            <a:pPr marL="558800" marR="0" lvl="0" algn="ctr" defTabSz="914400" rtl="0" eaLnBrk="0" fontAlgn="base" latinLnBrk="0" hangingPunct="0">
              <a:lnSpc>
                <a:spcPct val="100000"/>
              </a:lnSpc>
              <a:spcBef>
                <a:spcPts val="600"/>
              </a:spcBef>
              <a:spcAft>
                <a:spcPts val="600"/>
              </a:spcAft>
              <a:buClrTx/>
              <a:buSzTx/>
            </a:pPr>
            <a:r>
              <a:rPr lang="en-GB" altLang="en-US" sz="2400" dirty="0">
                <a:cs typeface="Arial" panose="020B0604020202020204" pitchFamily="34" charset="0"/>
              </a:rPr>
              <a:t>ALWAYS DO WHAT IS SAFE AND BEST FOR YOUR PATIENT</a:t>
            </a:r>
          </a:p>
        </p:txBody>
      </p:sp>
    </p:spTree>
    <p:extLst>
      <p:ext uri="{BB962C8B-B14F-4D97-AF65-F5344CB8AC3E}">
        <p14:creationId xmlns:p14="http://schemas.microsoft.com/office/powerpoint/2010/main" val="1468765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59BBE1-0D7D-4846-8E88-0BF3DD755AFC}"/>
              </a:ext>
            </a:extLst>
          </p:cNvPr>
          <p:cNvPicPr>
            <a:picLocks noChangeAspect="1"/>
          </p:cNvPicPr>
          <p:nvPr/>
        </p:nvPicPr>
        <p:blipFill>
          <a:blip r:embed="rId3"/>
          <a:stretch>
            <a:fillRect/>
          </a:stretch>
        </p:blipFill>
        <p:spPr>
          <a:xfrm>
            <a:off x="471028" y="274638"/>
            <a:ext cx="1172612" cy="1143000"/>
          </a:xfrm>
          <a:prstGeom prst="rect">
            <a:avLst/>
          </a:prstGeom>
        </p:spPr>
      </p:pic>
      <p:sp>
        <p:nvSpPr>
          <p:cNvPr id="4" name="TextBox 3">
            <a:extLst>
              <a:ext uri="{FF2B5EF4-FFF2-40B4-BE49-F238E27FC236}">
                <a16:creationId xmlns:a16="http://schemas.microsoft.com/office/drawing/2014/main" id="{B1FC971D-6498-9741-A5B9-214EA390E5DE}"/>
              </a:ext>
            </a:extLst>
          </p:cNvPr>
          <p:cNvSpPr txBox="1"/>
          <p:nvPr/>
        </p:nvSpPr>
        <p:spPr>
          <a:xfrm>
            <a:off x="1907704" y="469303"/>
            <a:ext cx="5392823" cy="769441"/>
          </a:xfrm>
          <a:prstGeom prst="rect">
            <a:avLst/>
          </a:prstGeom>
          <a:noFill/>
        </p:spPr>
        <p:txBody>
          <a:bodyPr wrap="none" rtlCol="0">
            <a:spAutoFit/>
          </a:bodyPr>
          <a:lstStyle/>
          <a:p>
            <a:r>
              <a:rPr lang="en-GB" sz="4400" b="1" dirty="0">
                <a:solidFill>
                  <a:schemeClr val="accent1">
                    <a:lumMod val="50000"/>
                  </a:schemeClr>
                </a:solidFill>
                <a:latin typeface="Arial" panose="020B0604020202020204" pitchFamily="34" charset="0"/>
                <a:cs typeface="Arial" panose="020B0604020202020204" pitchFamily="34" charset="0"/>
              </a:rPr>
              <a:t>Key considerations</a:t>
            </a:r>
          </a:p>
        </p:txBody>
      </p:sp>
      <p:sp>
        <p:nvSpPr>
          <p:cNvPr id="5" name="Rectangle 1">
            <a:extLst>
              <a:ext uri="{FF2B5EF4-FFF2-40B4-BE49-F238E27FC236}">
                <a16:creationId xmlns:a16="http://schemas.microsoft.com/office/drawing/2014/main" id="{F1643769-B103-9C4F-BC2A-8E9F0FBEBCE1}"/>
              </a:ext>
            </a:extLst>
          </p:cNvPr>
          <p:cNvSpPr>
            <a:spLocks noChangeArrowheads="1"/>
          </p:cNvSpPr>
          <p:nvPr/>
        </p:nvSpPr>
        <p:spPr bwMode="auto">
          <a:xfrm>
            <a:off x="471028" y="2228671"/>
            <a:ext cx="8205428"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pPr>
            <a:r>
              <a:rPr lang="en-GB" altLang="en-US" sz="2400" dirty="0">
                <a:cs typeface="Arial" panose="020B0604020202020204" pitchFamily="34" charset="0"/>
              </a:rPr>
              <a:t>Consider alternatives to IV fluids</a:t>
            </a:r>
          </a:p>
          <a:p>
            <a:pPr marL="896938" marR="0" lvl="0" indent="-338138" algn="l" defTabSz="914400" rtl="0" eaLnBrk="0" fontAlgn="base" latinLnBrk="0" hangingPunct="0">
              <a:lnSpc>
                <a:spcPct val="100000"/>
              </a:lnSpc>
              <a:spcBef>
                <a:spcPts val="600"/>
              </a:spcBef>
              <a:spcAft>
                <a:spcPts val="600"/>
              </a:spcAft>
              <a:buClrTx/>
              <a:buSzTx/>
              <a:buFont typeface="Arial" panose="020B0604020202020204" pitchFamily="34" charset="0"/>
              <a:buChar char="•"/>
            </a:pPr>
            <a:r>
              <a:rPr lang="en-GB" altLang="en-US" sz="2400" dirty="0">
                <a:cs typeface="Arial" panose="020B0604020202020204" pitchFamily="34" charset="0"/>
              </a:rPr>
              <a:t>Smaller volume, more frequent feeds</a:t>
            </a:r>
          </a:p>
          <a:p>
            <a:pPr marL="896938" marR="0" lvl="0" indent="-338138" algn="l" defTabSz="914400" rtl="0" eaLnBrk="0" fontAlgn="base" latinLnBrk="0" hangingPunct="0">
              <a:lnSpc>
                <a:spcPct val="100000"/>
              </a:lnSpc>
              <a:spcBef>
                <a:spcPts val="600"/>
              </a:spcBef>
              <a:spcAft>
                <a:spcPts val="600"/>
              </a:spcAft>
              <a:buClrTx/>
              <a:buSzTx/>
              <a:buFont typeface="Arial" panose="020B0604020202020204" pitchFamily="34" charset="0"/>
              <a:buChar char="•"/>
            </a:pPr>
            <a:r>
              <a:rPr lang="en-GB" altLang="en-US" sz="2400" dirty="0">
                <a:cs typeface="Arial" panose="020B0604020202020204" pitchFamily="34" charset="0"/>
              </a:rPr>
              <a:t>Increasing feed volumes, if tolerated</a:t>
            </a:r>
          </a:p>
          <a:p>
            <a:pPr marL="896938" marR="0" lvl="0" indent="-338138" algn="l" defTabSz="914400" rtl="0" eaLnBrk="0" fontAlgn="base" latinLnBrk="0" hangingPunct="0">
              <a:lnSpc>
                <a:spcPct val="100000"/>
              </a:lnSpc>
              <a:spcBef>
                <a:spcPts val="600"/>
              </a:spcBef>
              <a:spcAft>
                <a:spcPts val="600"/>
              </a:spcAft>
              <a:buClrTx/>
              <a:buSzTx/>
              <a:buFont typeface="Arial" panose="020B0604020202020204" pitchFamily="34" charset="0"/>
              <a:buChar char="•"/>
            </a:pPr>
            <a:r>
              <a:rPr lang="en-GB" altLang="en-US" sz="2400" dirty="0">
                <a:cs typeface="Arial" panose="020B0604020202020204" pitchFamily="34" charset="0"/>
              </a:rPr>
              <a:t>Babies on CPAP and mechanical ventilation can have full feeds</a:t>
            </a:r>
          </a:p>
        </p:txBody>
      </p:sp>
    </p:spTree>
    <p:extLst>
      <p:ext uri="{BB962C8B-B14F-4D97-AF65-F5344CB8AC3E}">
        <p14:creationId xmlns:p14="http://schemas.microsoft.com/office/powerpoint/2010/main" val="1144935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59BBE1-0D7D-4846-8E88-0BF3DD755AFC}"/>
              </a:ext>
            </a:extLst>
          </p:cNvPr>
          <p:cNvPicPr>
            <a:picLocks noChangeAspect="1"/>
          </p:cNvPicPr>
          <p:nvPr/>
        </p:nvPicPr>
        <p:blipFill>
          <a:blip r:embed="rId3"/>
          <a:stretch>
            <a:fillRect/>
          </a:stretch>
        </p:blipFill>
        <p:spPr>
          <a:xfrm>
            <a:off x="471028" y="274638"/>
            <a:ext cx="1172612" cy="1143000"/>
          </a:xfrm>
          <a:prstGeom prst="rect">
            <a:avLst/>
          </a:prstGeom>
        </p:spPr>
      </p:pic>
      <p:sp>
        <p:nvSpPr>
          <p:cNvPr id="4" name="TextBox 3">
            <a:extLst>
              <a:ext uri="{FF2B5EF4-FFF2-40B4-BE49-F238E27FC236}">
                <a16:creationId xmlns:a16="http://schemas.microsoft.com/office/drawing/2014/main" id="{B1FC971D-6498-9741-A5B9-214EA390E5DE}"/>
              </a:ext>
            </a:extLst>
          </p:cNvPr>
          <p:cNvSpPr txBox="1"/>
          <p:nvPr/>
        </p:nvSpPr>
        <p:spPr>
          <a:xfrm>
            <a:off x="1907704" y="469303"/>
            <a:ext cx="5392823" cy="769441"/>
          </a:xfrm>
          <a:prstGeom prst="rect">
            <a:avLst/>
          </a:prstGeom>
          <a:noFill/>
        </p:spPr>
        <p:txBody>
          <a:bodyPr wrap="none" rtlCol="0">
            <a:spAutoFit/>
          </a:bodyPr>
          <a:lstStyle/>
          <a:p>
            <a:r>
              <a:rPr lang="en-GB" sz="4400" b="1" dirty="0">
                <a:solidFill>
                  <a:schemeClr val="accent1">
                    <a:lumMod val="50000"/>
                  </a:schemeClr>
                </a:solidFill>
                <a:latin typeface="Arial" panose="020B0604020202020204" pitchFamily="34" charset="0"/>
                <a:cs typeface="Arial" panose="020B0604020202020204" pitchFamily="34" charset="0"/>
              </a:rPr>
              <a:t>Key considerations</a:t>
            </a:r>
          </a:p>
        </p:txBody>
      </p:sp>
      <p:sp>
        <p:nvSpPr>
          <p:cNvPr id="5" name="Rectangle 1">
            <a:extLst>
              <a:ext uri="{FF2B5EF4-FFF2-40B4-BE49-F238E27FC236}">
                <a16:creationId xmlns:a16="http://schemas.microsoft.com/office/drawing/2014/main" id="{F1643769-B103-9C4F-BC2A-8E9F0FBEBCE1}"/>
              </a:ext>
            </a:extLst>
          </p:cNvPr>
          <p:cNvSpPr>
            <a:spLocks noChangeArrowheads="1"/>
          </p:cNvSpPr>
          <p:nvPr/>
        </p:nvSpPr>
        <p:spPr bwMode="auto">
          <a:xfrm>
            <a:off x="471028" y="2751891"/>
            <a:ext cx="8205428" cy="135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pPr>
            <a:r>
              <a:rPr lang="en-GB" altLang="en-US" sz="2400" dirty="0">
                <a:cs typeface="Arial" panose="020B0604020202020204" pitchFamily="34" charset="0"/>
              </a:rPr>
              <a:t>If IV fluids are needed</a:t>
            </a:r>
          </a:p>
          <a:p>
            <a:pPr marL="896938" marR="0" lvl="0" indent="-338138" algn="l" defTabSz="914400" rtl="0" eaLnBrk="0" fontAlgn="base" latinLnBrk="0" hangingPunct="0">
              <a:lnSpc>
                <a:spcPct val="100000"/>
              </a:lnSpc>
              <a:spcBef>
                <a:spcPts val="600"/>
              </a:spcBef>
              <a:spcAft>
                <a:spcPts val="600"/>
              </a:spcAft>
              <a:buClrTx/>
              <a:buSzTx/>
              <a:buFont typeface="Arial" panose="020B0604020202020204" pitchFamily="34" charset="0"/>
              <a:buChar char="•"/>
            </a:pPr>
            <a:r>
              <a:rPr lang="en-GB" altLang="en-US" sz="2400" dirty="0">
                <a:cs typeface="Arial" panose="020B0604020202020204" pitchFamily="34" charset="0"/>
              </a:rPr>
              <a:t>Consider putting back on full milk as soon as safely possible</a:t>
            </a:r>
          </a:p>
        </p:txBody>
      </p:sp>
      <p:sp>
        <p:nvSpPr>
          <p:cNvPr id="6" name="Rectangle 5">
            <a:extLst>
              <a:ext uri="{FF2B5EF4-FFF2-40B4-BE49-F238E27FC236}">
                <a16:creationId xmlns:a16="http://schemas.microsoft.com/office/drawing/2014/main" id="{220F1434-3955-FA46-8B23-E1B7FC2E0714}"/>
              </a:ext>
            </a:extLst>
          </p:cNvPr>
          <p:cNvSpPr/>
          <p:nvPr/>
        </p:nvSpPr>
        <p:spPr>
          <a:xfrm>
            <a:off x="1539887" y="4509120"/>
            <a:ext cx="5760640" cy="1200329"/>
          </a:xfrm>
          <a:prstGeom prst="rect">
            <a:avLst/>
          </a:prstGeom>
        </p:spPr>
        <p:txBody>
          <a:bodyPr wrap="square">
            <a:spAutoFit/>
          </a:bodyPr>
          <a:lstStyle/>
          <a:p>
            <a:pPr lvl="0" algn="ctr">
              <a:spcBef>
                <a:spcPts val="600"/>
              </a:spcBef>
              <a:spcAft>
                <a:spcPts val="600"/>
              </a:spcAft>
            </a:pPr>
            <a:r>
              <a:rPr lang="en-GB" altLang="en-US" sz="2400" b="1" dirty="0">
                <a:ea typeface="Times New Roman" panose="02020603050405020304" pitchFamily="18" charset="0"/>
                <a:cs typeface="Arial" panose="020B0604020202020204" pitchFamily="34" charset="0"/>
              </a:rPr>
              <a:t>Baby will be adherent to full milk arm if they receive </a:t>
            </a:r>
            <a:r>
              <a:rPr lang="en-GB" sz="2400" b="1" dirty="0">
                <a:cs typeface="Arial" panose="020B0604020202020204" pitchFamily="34" charset="0"/>
              </a:rPr>
              <a:t>≤24 hours of IV until they reach 140ml/kg/d</a:t>
            </a:r>
            <a:endParaRPr lang="en-GB" altLang="en-US" sz="2400" b="1"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92090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2329" y="1665138"/>
            <a:ext cx="7566530" cy="3000821"/>
          </a:xfrm>
          <a:prstGeom prst="rect">
            <a:avLst/>
          </a:prstGeom>
        </p:spPr>
        <p:txBody>
          <a:bodyPr wrap="square">
            <a:spAutoFit/>
          </a:bodyPr>
          <a:lstStyle/>
          <a:p>
            <a:r>
              <a:rPr lang="en-GB" sz="2100" dirty="0">
                <a:latin typeface="Arial" panose="020B0604020202020204" pitchFamily="34" charset="0"/>
                <a:cs typeface="Arial" panose="020B0604020202020204" pitchFamily="34" charset="0"/>
              </a:rPr>
              <a:t>Full milk feed compliance</a:t>
            </a:r>
            <a:br>
              <a:rPr lang="en-GB" sz="2100" dirty="0">
                <a:latin typeface="Arial" panose="020B0604020202020204" pitchFamily="34" charset="0"/>
                <a:cs typeface="Arial" panose="020B0604020202020204" pitchFamily="34" charset="0"/>
              </a:rPr>
            </a:br>
            <a:r>
              <a:rPr lang="en-GB" sz="2100" dirty="0">
                <a:latin typeface="Arial" panose="020B0604020202020204" pitchFamily="34" charset="0"/>
                <a:cs typeface="Arial" panose="020B0604020202020204" pitchFamily="34" charset="0"/>
              </a:rPr>
              <a:t>- received ≤24 hours IV fluids or parenteral nutrition from birth to achieving full milk feeds (defined as at least 140 ml/kg/day for three consecutive days). </a:t>
            </a:r>
          </a:p>
          <a:p>
            <a:endParaRPr lang="en-GB" sz="2100" dirty="0">
              <a:latin typeface="Arial" panose="020B0604020202020204" pitchFamily="34" charset="0"/>
              <a:cs typeface="Arial" panose="020B0604020202020204" pitchFamily="34" charset="0"/>
            </a:endParaRPr>
          </a:p>
          <a:p>
            <a:r>
              <a:rPr lang="en-GB" sz="2100" dirty="0">
                <a:latin typeface="Arial" panose="020B0604020202020204" pitchFamily="34" charset="0"/>
                <a:cs typeface="Arial" panose="020B0604020202020204" pitchFamily="34" charset="0"/>
              </a:rPr>
              <a:t>Gradual milk feed compliance</a:t>
            </a:r>
          </a:p>
          <a:p>
            <a:r>
              <a:rPr lang="en-GB" sz="2100" dirty="0">
                <a:latin typeface="Arial" panose="020B0604020202020204" pitchFamily="34" charset="0"/>
                <a:cs typeface="Arial" panose="020B0604020202020204" pitchFamily="34" charset="0"/>
              </a:rPr>
              <a:t>- received &gt;24 hours IV fluids or parenteral nutrition from birth to achieving full milk feeds (defined as at least 140 ml/kg/day for three consecutive days). </a:t>
            </a:r>
          </a:p>
        </p:txBody>
      </p:sp>
      <p:sp>
        <p:nvSpPr>
          <p:cNvPr id="6" name="Rectangle 5">
            <a:extLst>
              <a:ext uri="{FF2B5EF4-FFF2-40B4-BE49-F238E27FC236}">
                <a16:creationId xmlns:a16="http://schemas.microsoft.com/office/drawing/2014/main" id="{A394E116-B842-47C6-A2B2-ED2D47FDF524}"/>
              </a:ext>
            </a:extLst>
          </p:cNvPr>
          <p:cNvSpPr/>
          <p:nvPr/>
        </p:nvSpPr>
        <p:spPr>
          <a:xfrm>
            <a:off x="1643640" y="522138"/>
            <a:ext cx="6534000" cy="648000"/>
          </a:xfrm>
          <a:prstGeom prst="rect">
            <a:avLst/>
          </a:prstGeom>
        </p:spPr>
        <p:txBody>
          <a:bodyPr wrap="square">
            <a:noAutofit/>
          </a:bodyPr>
          <a:lstStyle/>
          <a:p>
            <a:pPr algn="ctr"/>
            <a:r>
              <a:rPr lang="en-GB" sz="3000" b="1" dirty="0">
                <a:latin typeface="Arial" panose="020B0604020202020204" pitchFamily="34" charset="0"/>
                <a:cs typeface="Arial" panose="020B0604020202020204" pitchFamily="34" charset="0"/>
              </a:rPr>
              <a:t>Adherence to treatment allocation</a:t>
            </a:r>
          </a:p>
        </p:txBody>
      </p:sp>
      <p:pic>
        <p:nvPicPr>
          <p:cNvPr id="8" name="Picture 7">
            <a:extLst>
              <a:ext uri="{FF2B5EF4-FFF2-40B4-BE49-F238E27FC236}">
                <a16:creationId xmlns:a16="http://schemas.microsoft.com/office/drawing/2014/main" id="{EA1852A8-7D51-9345-87BC-206088601CA3}"/>
              </a:ext>
            </a:extLst>
          </p:cNvPr>
          <p:cNvPicPr>
            <a:picLocks noChangeAspect="1"/>
          </p:cNvPicPr>
          <p:nvPr/>
        </p:nvPicPr>
        <p:blipFill>
          <a:blip r:embed="rId3"/>
          <a:stretch>
            <a:fillRect/>
          </a:stretch>
        </p:blipFill>
        <p:spPr>
          <a:xfrm>
            <a:off x="471028" y="274638"/>
            <a:ext cx="1172612" cy="1143000"/>
          </a:xfrm>
          <a:prstGeom prst="rect">
            <a:avLst/>
          </a:prstGeom>
        </p:spPr>
      </p:pic>
    </p:spTree>
    <p:extLst>
      <p:ext uri="{BB962C8B-B14F-4D97-AF65-F5344CB8AC3E}">
        <p14:creationId xmlns:p14="http://schemas.microsoft.com/office/powerpoint/2010/main" val="1583234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2"/>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9F61F3F4-2A85-B84E-85F1-BC7136AAF688}"/>
              </a:ext>
            </a:extLst>
          </p:cNvPr>
          <p:cNvSpPr txBox="1"/>
          <p:nvPr/>
        </p:nvSpPr>
        <p:spPr>
          <a:xfrm>
            <a:off x="1907704" y="430639"/>
            <a:ext cx="6588732" cy="954107"/>
          </a:xfrm>
          <a:prstGeom prst="rect">
            <a:avLst/>
          </a:prstGeom>
          <a:noFill/>
        </p:spPr>
        <p:txBody>
          <a:bodyPr wrap="square" rtlCol="0">
            <a:spAutoFit/>
          </a:bodyPr>
          <a:lstStyle/>
          <a:p>
            <a:pPr algn="ctr"/>
            <a:r>
              <a:rPr lang="en-GB" sz="2800" b="1" dirty="0">
                <a:solidFill>
                  <a:schemeClr val="accent1">
                    <a:lumMod val="50000"/>
                  </a:schemeClr>
                </a:solidFill>
                <a:latin typeface="Arial" panose="020B0604020202020204" pitchFamily="34" charset="0"/>
                <a:cs typeface="Arial" panose="020B0604020202020204" pitchFamily="34" charset="0"/>
              </a:rPr>
              <a:t>Scenario 1a</a:t>
            </a:r>
            <a:br>
              <a:rPr lang="en-GB" sz="2800" b="1" dirty="0">
                <a:solidFill>
                  <a:schemeClr val="accent1">
                    <a:lumMod val="50000"/>
                  </a:schemeClr>
                </a:solidFill>
                <a:latin typeface="Arial" panose="020B0604020202020204" pitchFamily="34" charset="0"/>
                <a:cs typeface="Arial" panose="020B0604020202020204" pitchFamily="34" charset="0"/>
              </a:rPr>
            </a:br>
            <a:r>
              <a:rPr lang="en-GB" sz="2800" b="1" dirty="0">
                <a:solidFill>
                  <a:schemeClr val="accent1">
                    <a:lumMod val="50000"/>
                  </a:schemeClr>
                </a:solidFill>
                <a:latin typeface="Arial" panose="020B0604020202020204" pitchFamily="34" charset="0"/>
                <a:cs typeface="Arial" panose="020B0604020202020204" pitchFamily="34" charset="0"/>
              </a:rPr>
              <a:t>baby just delivered - may be eligible</a:t>
            </a:r>
          </a:p>
        </p:txBody>
      </p:sp>
      <p:sp>
        <p:nvSpPr>
          <p:cNvPr id="4" name="Rectangle 1">
            <a:extLst>
              <a:ext uri="{FF2B5EF4-FFF2-40B4-BE49-F238E27FC236}">
                <a16:creationId xmlns:a16="http://schemas.microsoft.com/office/drawing/2014/main" id="{5EF8F621-812E-DF42-A8A3-503F0298E8A7}"/>
              </a:ext>
            </a:extLst>
          </p:cNvPr>
          <p:cNvSpPr>
            <a:spLocks noChangeArrowheads="1"/>
          </p:cNvSpPr>
          <p:nvPr/>
        </p:nvSpPr>
        <p:spPr bwMode="auto">
          <a:xfrm>
            <a:off x="674494" y="1445385"/>
            <a:ext cx="78488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30+2 infant</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20 min old</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Looking good - no respiratory distress</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 but blood glucose is 1.6</a:t>
            </a:r>
          </a:p>
        </p:txBody>
      </p:sp>
      <p:sp>
        <p:nvSpPr>
          <p:cNvPr id="5" name="Rectangle 1">
            <a:extLst>
              <a:ext uri="{FF2B5EF4-FFF2-40B4-BE49-F238E27FC236}">
                <a16:creationId xmlns:a16="http://schemas.microsoft.com/office/drawing/2014/main" id="{07254C91-C45A-B241-B0F5-EAA14ED9E9A2}"/>
              </a:ext>
            </a:extLst>
          </p:cNvPr>
          <p:cNvSpPr>
            <a:spLocks noChangeArrowheads="1"/>
          </p:cNvSpPr>
          <p:nvPr/>
        </p:nvSpPr>
        <p:spPr bwMode="auto">
          <a:xfrm>
            <a:off x="1349896" y="3768577"/>
            <a:ext cx="6444208" cy="2123658"/>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ctr"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Would you approach this </a:t>
            </a:r>
            <a:r>
              <a:rPr lang="en-GB" altLang="en-US" sz="2800" dirty="0">
                <a:solidFill>
                  <a:schemeClr val="bg1"/>
                </a:solidFill>
                <a:ea typeface="Times New Roman" panose="02020603050405020304" pitchFamily="18" charset="0"/>
                <a:cs typeface="Arial" panose="020B0604020202020204" pitchFamily="34" charset="0"/>
              </a:rPr>
              <a:t>baby’s mother</a:t>
            </a: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 for FEED1?</a:t>
            </a:r>
          </a:p>
          <a:p>
            <a:pPr marL="514350" marR="0" lvl="0" indent="-514350" defTabSz="914400" rtl="0" eaLnBrk="0" fontAlgn="base" latinLnBrk="0" hangingPunct="0">
              <a:lnSpc>
                <a:spcPct val="100000"/>
              </a:lnSpc>
              <a:spcBef>
                <a:spcPts val="600"/>
              </a:spcBef>
              <a:spcAft>
                <a:spcPts val="600"/>
              </a:spcAft>
              <a:buClrTx/>
              <a:buSzTx/>
              <a:buAutoNum type="arabicPeriod"/>
              <a:tabLst/>
            </a:pPr>
            <a:r>
              <a:rPr lang="en-GB" altLang="en-US" sz="2800" dirty="0">
                <a:solidFill>
                  <a:schemeClr val="bg1"/>
                </a:solidFill>
                <a:ea typeface="Times New Roman" panose="02020603050405020304" pitchFamily="18" charset="0"/>
                <a:cs typeface="Arial" panose="020B0604020202020204" pitchFamily="34" charset="0"/>
              </a:rPr>
              <a:t>Yes</a:t>
            </a:r>
          </a:p>
          <a:p>
            <a:pPr marL="514350" marR="0" lvl="0" indent="-514350" defTabSz="914400" rtl="0" eaLnBrk="0" fontAlgn="base" latinLnBrk="0" hangingPunct="0">
              <a:lnSpc>
                <a:spcPct val="100000"/>
              </a:lnSpc>
              <a:spcBef>
                <a:spcPts val="600"/>
              </a:spcBef>
              <a:spcAft>
                <a:spcPts val="600"/>
              </a:spcAft>
              <a:buClrTx/>
              <a:buSzTx/>
              <a:buAutoNum type="arabicPeriod"/>
              <a:tabLst/>
            </a:pPr>
            <a:r>
              <a:rPr lang="en-GB" altLang="en-US" sz="2800" dirty="0">
                <a:solidFill>
                  <a:schemeClr val="bg1"/>
                </a:solidFill>
                <a:ea typeface="Times New Roman" panose="02020603050405020304" pitchFamily="18" charset="0"/>
                <a:cs typeface="Arial" panose="020B0604020202020204" pitchFamily="34" charset="0"/>
              </a:rPr>
              <a:t>N</a:t>
            </a: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o</a:t>
            </a:r>
          </a:p>
        </p:txBody>
      </p:sp>
    </p:spTree>
    <p:extLst>
      <p:ext uri="{BB962C8B-B14F-4D97-AF65-F5344CB8AC3E}">
        <p14:creationId xmlns:p14="http://schemas.microsoft.com/office/powerpoint/2010/main" val="2026898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9F61F3F4-2A85-B84E-85F1-BC7136AAF688}"/>
              </a:ext>
            </a:extLst>
          </p:cNvPr>
          <p:cNvSpPr txBox="1"/>
          <p:nvPr/>
        </p:nvSpPr>
        <p:spPr>
          <a:xfrm>
            <a:off x="1907704" y="430639"/>
            <a:ext cx="6588732" cy="954107"/>
          </a:xfrm>
          <a:prstGeom prst="rect">
            <a:avLst/>
          </a:prstGeom>
          <a:noFill/>
        </p:spPr>
        <p:txBody>
          <a:bodyPr wrap="square" rtlCol="0">
            <a:spAutoFit/>
          </a:bodyPr>
          <a:lstStyle/>
          <a:p>
            <a:pPr algn="ctr"/>
            <a:r>
              <a:rPr lang="en-GB" sz="2800" b="1" dirty="0">
                <a:solidFill>
                  <a:schemeClr val="accent1">
                    <a:lumMod val="50000"/>
                  </a:schemeClr>
                </a:solidFill>
                <a:latin typeface="Arial" panose="020B0604020202020204" pitchFamily="34" charset="0"/>
                <a:cs typeface="Arial" panose="020B0604020202020204" pitchFamily="34" charset="0"/>
              </a:rPr>
              <a:t>Scenario 1a: Answer</a:t>
            </a:r>
            <a:br>
              <a:rPr lang="en-GB" sz="2800" b="1" dirty="0">
                <a:solidFill>
                  <a:schemeClr val="accent1">
                    <a:lumMod val="50000"/>
                  </a:schemeClr>
                </a:solidFill>
                <a:latin typeface="Arial" panose="020B0604020202020204" pitchFamily="34" charset="0"/>
                <a:cs typeface="Arial" panose="020B0604020202020204" pitchFamily="34" charset="0"/>
              </a:rPr>
            </a:br>
            <a:r>
              <a:rPr lang="en-GB" sz="2800" b="1" dirty="0">
                <a:solidFill>
                  <a:schemeClr val="accent1">
                    <a:lumMod val="50000"/>
                  </a:schemeClr>
                </a:solidFill>
                <a:latin typeface="Arial" panose="020B0604020202020204" pitchFamily="34" charset="0"/>
                <a:cs typeface="Arial" panose="020B0604020202020204" pitchFamily="34" charset="0"/>
              </a:rPr>
              <a:t>baby just delivered - may be eligible</a:t>
            </a:r>
          </a:p>
        </p:txBody>
      </p:sp>
      <p:sp>
        <p:nvSpPr>
          <p:cNvPr id="4" name="Rectangle 1">
            <a:extLst>
              <a:ext uri="{FF2B5EF4-FFF2-40B4-BE49-F238E27FC236}">
                <a16:creationId xmlns:a16="http://schemas.microsoft.com/office/drawing/2014/main" id="{5EF8F621-812E-DF42-A8A3-503F0298E8A7}"/>
              </a:ext>
            </a:extLst>
          </p:cNvPr>
          <p:cNvSpPr>
            <a:spLocks noChangeArrowheads="1"/>
          </p:cNvSpPr>
          <p:nvPr/>
        </p:nvSpPr>
        <p:spPr bwMode="auto">
          <a:xfrm>
            <a:off x="674494" y="1445385"/>
            <a:ext cx="78488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30+2 infant</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20 min old</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Looking good - no respiratory distress</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 but blood glucose is 1.6</a:t>
            </a:r>
          </a:p>
        </p:txBody>
      </p:sp>
      <p:sp>
        <p:nvSpPr>
          <p:cNvPr id="5" name="Rectangle 1">
            <a:extLst>
              <a:ext uri="{FF2B5EF4-FFF2-40B4-BE49-F238E27FC236}">
                <a16:creationId xmlns:a16="http://schemas.microsoft.com/office/drawing/2014/main" id="{07254C91-C45A-B241-B0F5-EAA14ED9E9A2}"/>
              </a:ext>
            </a:extLst>
          </p:cNvPr>
          <p:cNvSpPr>
            <a:spLocks noChangeArrowheads="1"/>
          </p:cNvSpPr>
          <p:nvPr/>
        </p:nvSpPr>
        <p:spPr bwMode="auto">
          <a:xfrm>
            <a:off x="1349896" y="3645467"/>
            <a:ext cx="6444208" cy="2369880"/>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ctr"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Would you approach this </a:t>
            </a:r>
            <a:r>
              <a:rPr lang="en-GB" altLang="en-US" sz="2800" dirty="0">
                <a:solidFill>
                  <a:schemeClr val="bg1"/>
                </a:solidFill>
                <a:ea typeface="Times New Roman" panose="02020603050405020304" pitchFamily="18" charset="0"/>
                <a:cs typeface="Arial" panose="020B0604020202020204" pitchFamily="34" charset="0"/>
              </a:rPr>
              <a:t>baby’s mother</a:t>
            </a: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 for FEED1?</a:t>
            </a:r>
          </a:p>
          <a:p>
            <a:pPr marL="514350" marR="0" lvl="0" indent="-514350" defTabSz="914400" rtl="0" eaLnBrk="0" fontAlgn="base" latinLnBrk="0" hangingPunct="0">
              <a:lnSpc>
                <a:spcPct val="100000"/>
              </a:lnSpc>
              <a:spcBef>
                <a:spcPts val="600"/>
              </a:spcBef>
              <a:spcAft>
                <a:spcPts val="600"/>
              </a:spcAft>
              <a:buClrTx/>
              <a:buSzTx/>
              <a:buAutoNum type="arabicPeriod"/>
              <a:tabLst/>
            </a:pPr>
            <a:r>
              <a:rPr lang="en-GB" altLang="en-US" sz="4400" dirty="0">
                <a:solidFill>
                  <a:schemeClr val="bg1"/>
                </a:solidFill>
                <a:ea typeface="Times New Roman" panose="02020603050405020304" pitchFamily="18" charset="0"/>
                <a:cs typeface="Arial" panose="020B0604020202020204" pitchFamily="34" charset="0"/>
              </a:rPr>
              <a:t>Yes 😃</a:t>
            </a:r>
          </a:p>
          <a:p>
            <a:pPr marL="514350" marR="0" lvl="0" indent="-514350" defTabSz="914400" rtl="0" eaLnBrk="0" fontAlgn="base" latinLnBrk="0" hangingPunct="0">
              <a:lnSpc>
                <a:spcPct val="100000"/>
              </a:lnSpc>
              <a:spcBef>
                <a:spcPts val="600"/>
              </a:spcBef>
              <a:spcAft>
                <a:spcPts val="600"/>
              </a:spcAft>
              <a:buClrTx/>
              <a:buSzTx/>
              <a:buAutoNum type="arabicPeriod"/>
              <a:tabLst/>
            </a:pPr>
            <a:r>
              <a:rPr lang="en-GB" altLang="en-US" sz="2800" dirty="0">
                <a:solidFill>
                  <a:schemeClr val="bg1"/>
                </a:solidFill>
                <a:ea typeface="Times New Roman" panose="02020603050405020304" pitchFamily="18" charset="0"/>
                <a:cs typeface="Arial" panose="020B0604020202020204" pitchFamily="34" charset="0"/>
              </a:rPr>
              <a:t>N</a:t>
            </a: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o</a:t>
            </a:r>
          </a:p>
        </p:txBody>
      </p:sp>
    </p:spTree>
    <p:extLst>
      <p:ext uri="{BB962C8B-B14F-4D97-AF65-F5344CB8AC3E}">
        <p14:creationId xmlns:p14="http://schemas.microsoft.com/office/powerpoint/2010/main" val="2449490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2"/>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9F61F3F4-2A85-B84E-85F1-BC7136AAF688}"/>
              </a:ext>
            </a:extLst>
          </p:cNvPr>
          <p:cNvSpPr txBox="1"/>
          <p:nvPr/>
        </p:nvSpPr>
        <p:spPr>
          <a:xfrm>
            <a:off x="1907704" y="430639"/>
            <a:ext cx="6588732" cy="954107"/>
          </a:xfrm>
          <a:prstGeom prst="rect">
            <a:avLst/>
          </a:prstGeom>
          <a:noFill/>
        </p:spPr>
        <p:txBody>
          <a:bodyPr wrap="square" rtlCol="0">
            <a:spAutoFit/>
          </a:bodyPr>
          <a:lstStyle/>
          <a:p>
            <a:pPr algn="ctr"/>
            <a:r>
              <a:rPr lang="en-GB" sz="2800" b="1" dirty="0">
                <a:solidFill>
                  <a:schemeClr val="accent1">
                    <a:lumMod val="50000"/>
                  </a:schemeClr>
                </a:solidFill>
                <a:latin typeface="Arial" panose="020B0604020202020204" pitchFamily="34" charset="0"/>
                <a:cs typeface="Arial" panose="020B0604020202020204" pitchFamily="34" charset="0"/>
              </a:rPr>
              <a:t>Scenario 1b</a:t>
            </a:r>
            <a:br>
              <a:rPr lang="en-GB" sz="2800" b="1" dirty="0">
                <a:solidFill>
                  <a:schemeClr val="accent1">
                    <a:lumMod val="50000"/>
                  </a:schemeClr>
                </a:solidFill>
                <a:latin typeface="Arial" panose="020B0604020202020204" pitchFamily="34" charset="0"/>
                <a:cs typeface="Arial" panose="020B0604020202020204" pitchFamily="34" charset="0"/>
              </a:rPr>
            </a:br>
            <a:r>
              <a:rPr lang="en-GB" sz="2800" b="1" dirty="0">
                <a:solidFill>
                  <a:schemeClr val="accent1">
                    <a:lumMod val="50000"/>
                  </a:schemeClr>
                </a:solidFill>
                <a:latin typeface="Arial" panose="020B0604020202020204" pitchFamily="34" charset="0"/>
                <a:cs typeface="Arial" panose="020B0604020202020204" pitchFamily="34" charset="0"/>
              </a:rPr>
              <a:t>baby just delivered - may be eligible</a:t>
            </a:r>
          </a:p>
        </p:txBody>
      </p:sp>
      <p:sp>
        <p:nvSpPr>
          <p:cNvPr id="5" name="Rectangle 1">
            <a:extLst>
              <a:ext uri="{FF2B5EF4-FFF2-40B4-BE49-F238E27FC236}">
                <a16:creationId xmlns:a16="http://schemas.microsoft.com/office/drawing/2014/main" id="{07254C91-C45A-B241-B0F5-EAA14ED9E9A2}"/>
              </a:ext>
            </a:extLst>
          </p:cNvPr>
          <p:cNvSpPr>
            <a:spLocks noChangeArrowheads="1"/>
          </p:cNvSpPr>
          <p:nvPr/>
        </p:nvSpPr>
        <p:spPr bwMode="auto">
          <a:xfrm>
            <a:off x="471028" y="3984021"/>
            <a:ext cx="8277436" cy="1692771"/>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ctr"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While awaiting oral assent what do you do?</a:t>
            </a:r>
          </a:p>
          <a:p>
            <a:pPr marL="514350" marR="0" lvl="0" indent="-514350" defTabSz="914400" rtl="0" eaLnBrk="0" fontAlgn="base" latinLnBrk="0" hangingPunct="0">
              <a:lnSpc>
                <a:spcPct val="100000"/>
              </a:lnSpc>
              <a:spcBef>
                <a:spcPts val="600"/>
              </a:spcBef>
              <a:spcAft>
                <a:spcPts val="600"/>
              </a:spcAft>
              <a:buClrTx/>
              <a:buSzTx/>
              <a:buFont typeface="+mj-lt"/>
              <a:buAutoNum type="arabicPeriod"/>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Start IV fluids</a:t>
            </a:r>
          </a:p>
          <a:p>
            <a:pPr marL="514350" marR="0" lvl="0" indent="-514350" defTabSz="914400" rtl="0" eaLnBrk="0" fontAlgn="base" latinLnBrk="0" hangingPunct="0">
              <a:lnSpc>
                <a:spcPct val="100000"/>
              </a:lnSpc>
              <a:spcBef>
                <a:spcPts val="600"/>
              </a:spcBef>
              <a:spcAft>
                <a:spcPts val="600"/>
              </a:spcAft>
              <a:buClrTx/>
              <a:buSzTx/>
              <a:buFont typeface="+mj-lt"/>
              <a:buAutoNum type="arabicPeriod"/>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A</a:t>
            </a:r>
            <a:r>
              <a:rPr lang="en-GB" altLang="en-US" sz="2800" dirty="0">
                <a:solidFill>
                  <a:schemeClr val="bg1"/>
                </a:solidFill>
                <a:ea typeface="Times New Roman" panose="02020603050405020304" pitchFamily="18" charset="0"/>
                <a:cs typeface="Arial" panose="020B0604020202020204" pitchFamily="34" charset="0"/>
              </a:rPr>
              <a:t>wait randomisation before doing anything</a:t>
            </a:r>
            <a:endPar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endParaRPr>
          </a:p>
        </p:txBody>
      </p:sp>
      <p:sp>
        <p:nvSpPr>
          <p:cNvPr id="6" name="Rectangle 1">
            <a:extLst>
              <a:ext uri="{FF2B5EF4-FFF2-40B4-BE49-F238E27FC236}">
                <a16:creationId xmlns:a16="http://schemas.microsoft.com/office/drawing/2014/main" id="{7597A298-0598-034E-BA53-B5BA69947099}"/>
              </a:ext>
            </a:extLst>
          </p:cNvPr>
          <p:cNvSpPr>
            <a:spLocks noChangeArrowheads="1"/>
          </p:cNvSpPr>
          <p:nvPr/>
        </p:nvSpPr>
        <p:spPr bwMode="auto">
          <a:xfrm>
            <a:off x="685310" y="1613118"/>
            <a:ext cx="78488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30+2 infant</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20 min old</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Looking good - no respiratory distress</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 but blood glucose is 1.6</a:t>
            </a:r>
          </a:p>
        </p:txBody>
      </p:sp>
    </p:spTree>
    <p:extLst>
      <p:ext uri="{BB962C8B-B14F-4D97-AF65-F5344CB8AC3E}">
        <p14:creationId xmlns:p14="http://schemas.microsoft.com/office/powerpoint/2010/main" val="1775380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2"/>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9F61F3F4-2A85-B84E-85F1-BC7136AAF688}"/>
              </a:ext>
            </a:extLst>
          </p:cNvPr>
          <p:cNvSpPr txBox="1"/>
          <p:nvPr/>
        </p:nvSpPr>
        <p:spPr>
          <a:xfrm>
            <a:off x="1907704" y="430639"/>
            <a:ext cx="6588732" cy="954107"/>
          </a:xfrm>
          <a:prstGeom prst="rect">
            <a:avLst/>
          </a:prstGeom>
          <a:noFill/>
        </p:spPr>
        <p:txBody>
          <a:bodyPr wrap="square" rtlCol="0">
            <a:spAutoFit/>
          </a:bodyPr>
          <a:lstStyle/>
          <a:p>
            <a:pPr algn="ctr"/>
            <a:r>
              <a:rPr lang="en-GB" sz="2800" b="1" dirty="0">
                <a:solidFill>
                  <a:schemeClr val="accent1">
                    <a:lumMod val="50000"/>
                  </a:schemeClr>
                </a:solidFill>
                <a:latin typeface="Arial" panose="020B0604020202020204" pitchFamily="34" charset="0"/>
                <a:cs typeface="Arial" panose="020B0604020202020204" pitchFamily="34" charset="0"/>
              </a:rPr>
              <a:t>Scenario 1b: answer</a:t>
            </a:r>
            <a:br>
              <a:rPr lang="en-GB" sz="2800" b="1" dirty="0">
                <a:solidFill>
                  <a:schemeClr val="accent1">
                    <a:lumMod val="50000"/>
                  </a:schemeClr>
                </a:solidFill>
                <a:latin typeface="Arial" panose="020B0604020202020204" pitchFamily="34" charset="0"/>
                <a:cs typeface="Arial" panose="020B0604020202020204" pitchFamily="34" charset="0"/>
              </a:rPr>
            </a:br>
            <a:r>
              <a:rPr lang="en-GB" sz="2800" b="1" dirty="0">
                <a:solidFill>
                  <a:schemeClr val="accent1">
                    <a:lumMod val="50000"/>
                  </a:schemeClr>
                </a:solidFill>
                <a:latin typeface="Arial" panose="020B0604020202020204" pitchFamily="34" charset="0"/>
                <a:cs typeface="Arial" panose="020B0604020202020204" pitchFamily="34" charset="0"/>
              </a:rPr>
              <a:t>baby just delivered - may be eligible</a:t>
            </a:r>
          </a:p>
        </p:txBody>
      </p:sp>
      <p:sp>
        <p:nvSpPr>
          <p:cNvPr id="5" name="Rectangle 1">
            <a:extLst>
              <a:ext uri="{FF2B5EF4-FFF2-40B4-BE49-F238E27FC236}">
                <a16:creationId xmlns:a16="http://schemas.microsoft.com/office/drawing/2014/main" id="{07254C91-C45A-B241-B0F5-EAA14ED9E9A2}"/>
              </a:ext>
            </a:extLst>
          </p:cNvPr>
          <p:cNvSpPr>
            <a:spLocks noChangeArrowheads="1"/>
          </p:cNvSpPr>
          <p:nvPr/>
        </p:nvSpPr>
        <p:spPr bwMode="auto">
          <a:xfrm>
            <a:off x="487542" y="4213937"/>
            <a:ext cx="8277436" cy="1538883"/>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57200" marR="0" lvl="0" indent="-457200" defTabSz="914400" rtl="0" eaLnBrk="0" fontAlgn="base" latinLnBrk="0" hangingPunct="0">
              <a:lnSpc>
                <a:spcPct val="100000"/>
              </a:lnSpc>
              <a:spcBef>
                <a:spcPts val="600"/>
              </a:spcBef>
              <a:spcAft>
                <a:spcPts val="600"/>
              </a:spcAft>
              <a:buClrTx/>
              <a:buSzTx/>
              <a:buFontTx/>
              <a:buChar char="-"/>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You can start IV fluids before randomisation</a:t>
            </a:r>
          </a:p>
          <a:p>
            <a:pPr marL="457200" marR="0" lvl="0" indent="-457200" defTabSz="914400" rtl="0" eaLnBrk="0" fontAlgn="base" latinLnBrk="0" hangingPunct="0">
              <a:lnSpc>
                <a:spcPct val="100000"/>
              </a:lnSpc>
              <a:spcBef>
                <a:spcPts val="600"/>
              </a:spcBef>
              <a:spcAft>
                <a:spcPts val="600"/>
              </a:spcAft>
              <a:buClrTx/>
              <a:buSzTx/>
              <a:buFontTx/>
              <a:buChar char="-"/>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Alternative: If feasible take oral assent quickly </a:t>
            </a:r>
            <a:r>
              <a:rPr lang="en-GB" altLang="en-US" sz="2800" dirty="0">
                <a:solidFill>
                  <a:schemeClr val="bg1"/>
                </a:solidFill>
                <a:ea typeface="Times New Roman" panose="02020603050405020304" pitchFamily="18" charset="0"/>
                <a:cs typeface="Arial" panose="020B0604020202020204" pitchFamily="34" charset="0"/>
              </a:rPr>
              <a:t>so you know trial arm allocation</a:t>
            </a:r>
            <a:endPar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endParaRPr>
          </a:p>
        </p:txBody>
      </p:sp>
      <p:sp>
        <p:nvSpPr>
          <p:cNvPr id="6" name="Rectangle 1">
            <a:extLst>
              <a:ext uri="{FF2B5EF4-FFF2-40B4-BE49-F238E27FC236}">
                <a16:creationId xmlns:a16="http://schemas.microsoft.com/office/drawing/2014/main" id="{7597A298-0598-034E-BA53-B5BA69947099}"/>
              </a:ext>
            </a:extLst>
          </p:cNvPr>
          <p:cNvSpPr>
            <a:spLocks noChangeArrowheads="1"/>
          </p:cNvSpPr>
          <p:nvPr/>
        </p:nvSpPr>
        <p:spPr bwMode="auto">
          <a:xfrm>
            <a:off x="685310" y="1613118"/>
            <a:ext cx="78488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30+2 infant</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20 min old</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Looking good - no respiratory distress</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 but blood glucose is 1.6</a:t>
            </a:r>
          </a:p>
        </p:txBody>
      </p:sp>
    </p:spTree>
    <p:extLst>
      <p:ext uri="{BB962C8B-B14F-4D97-AF65-F5344CB8AC3E}">
        <p14:creationId xmlns:p14="http://schemas.microsoft.com/office/powerpoint/2010/main" val="3102504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2"/>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9F61F3F4-2A85-B84E-85F1-BC7136AAF688}"/>
              </a:ext>
            </a:extLst>
          </p:cNvPr>
          <p:cNvSpPr txBox="1"/>
          <p:nvPr/>
        </p:nvSpPr>
        <p:spPr>
          <a:xfrm>
            <a:off x="1907704" y="430639"/>
            <a:ext cx="6588732" cy="954107"/>
          </a:xfrm>
          <a:prstGeom prst="rect">
            <a:avLst/>
          </a:prstGeom>
          <a:noFill/>
        </p:spPr>
        <p:txBody>
          <a:bodyPr wrap="square" rtlCol="0">
            <a:spAutoFit/>
          </a:bodyPr>
          <a:lstStyle/>
          <a:p>
            <a:pPr algn="ctr"/>
            <a:r>
              <a:rPr lang="en-GB" sz="2800" b="1" dirty="0">
                <a:solidFill>
                  <a:schemeClr val="accent1">
                    <a:lumMod val="50000"/>
                  </a:schemeClr>
                </a:solidFill>
                <a:latin typeface="Arial" panose="020B0604020202020204" pitchFamily="34" charset="0"/>
                <a:cs typeface="Arial" panose="020B0604020202020204" pitchFamily="34" charset="0"/>
              </a:rPr>
              <a:t>Scenario 1c</a:t>
            </a:r>
            <a:br>
              <a:rPr lang="en-GB" sz="2800" b="1" dirty="0">
                <a:solidFill>
                  <a:schemeClr val="accent1">
                    <a:lumMod val="50000"/>
                  </a:schemeClr>
                </a:solidFill>
                <a:latin typeface="Arial" panose="020B0604020202020204" pitchFamily="34" charset="0"/>
                <a:cs typeface="Arial" panose="020B0604020202020204" pitchFamily="34" charset="0"/>
              </a:rPr>
            </a:br>
            <a:r>
              <a:rPr lang="en-GB" sz="2800" b="1" dirty="0">
                <a:solidFill>
                  <a:schemeClr val="accent1">
                    <a:lumMod val="50000"/>
                  </a:schemeClr>
                </a:solidFill>
                <a:latin typeface="Arial" panose="020B0604020202020204" pitchFamily="34" charset="0"/>
                <a:cs typeface="Arial" panose="020B0604020202020204" pitchFamily="34" charset="0"/>
              </a:rPr>
              <a:t>baby just delivered - may be eligible</a:t>
            </a:r>
          </a:p>
        </p:txBody>
      </p:sp>
      <p:sp>
        <p:nvSpPr>
          <p:cNvPr id="5" name="Rectangle 1">
            <a:extLst>
              <a:ext uri="{FF2B5EF4-FFF2-40B4-BE49-F238E27FC236}">
                <a16:creationId xmlns:a16="http://schemas.microsoft.com/office/drawing/2014/main" id="{07254C91-C45A-B241-B0F5-EAA14ED9E9A2}"/>
              </a:ext>
            </a:extLst>
          </p:cNvPr>
          <p:cNvSpPr>
            <a:spLocks noChangeArrowheads="1"/>
          </p:cNvSpPr>
          <p:nvPr/>
        </p:nvSpPr>
        <p:spPr bwMode="auto">
          <a:xfrm>
            <a:off x="471028" y="4077059"/>
            <a:ext cx="8277436" cy="1107996"/>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ctr"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What do you now?</a:t>
            </a:r>
          </a:p>
          <a:p>
            <a:pPr marR="0" lvl="0" algn="ctr" defTabSz="914400" rtl="0" eaLnBrk="0" fontAlgn="base" latinLnBrk="0" hangingPunct="0">
              <a:lnSpc>
                <a:spcPct val="100000"/>
              </a:lnSpc>
              <a:spcBef>
                <a:spcPts val="600"/>
              </a:spcBef>
              <a:spcAft>
                <a:spcPts val="600"/>
              </a:spcAft>
              <a:buClrTx/>
              <a:buSzTx/>
              <a:tabLst/>
            </a:pPr>
            <a:r>
              <a:rPr lang="en-GB" altLang="en-US" sz="2800" dirty="0">
                <a:solidFill>
                  <a:schemeClr val="bg1"/>
                </a:solidFill>
                <a:ea typeface="Times New Roman" panose="02020603050405020304" pitchFamily="18" charset="0"/>
                <a:cs typeface="Arial" panose="020B0604020202020204" pitchFamily="34" charset="0"/>
              </a:rPr>
              <a:t>Discuss</a:t>
            </a:r>
            <a:endPar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endParaRPr>
          </a:p>
        </p:txBody>
      </p:sp>
      <p:sp>
        <p:nvSpPr>
          <p:cNvPr id="6" name="Rectangle 1">
            <a:extLst>
              <a:ext uri="{FF2B5EF4-FFF2-40B4-BE49-F238E27FC236}">
                <a16:creationId xmlns:a16="http://schemas.microsoft.com/office/drawing/2014/main" id="{7597A298-0598-034E-BA53-B5BA69947099}"/>
              </a:ext>
            </a:extLst>
          </p:cNvPr>
          <p:cNvSpPr>
            <a:spLocks noChangeArrowheads="1"/>
          </p:cNvSpPr>
          <p:nvPr/>
        </p:nvSpPr>
        <p:spPr bwMode="auto">
          <a:xfrm>
            <a:off x="647564" y="2461245"/>
            <a:ext cx="78488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Randomised to full milk arm</a:t>
            </a:r>
            <a:endParaRPr lang="en-GB" altLang="en-US" sz="2800" dirty="0">
              <a:cs typeface="Arial" panose="020B0604020202020204" pitchFamily="34" charset="0"/>
            </a:endParaRPr>
          </a:p>
        </p:txBody>
      </p:sp>
    </p:spTree>
    <p:extLst>
      <p:ext uri="{BB962C8B-B14F-4D97-AF65-F5344CB8AC3E}">
        <p14:creationId xmlns:p14="http://schemas.microsoft.com/office/powerpoint/2010/main" val="1336095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9F61F3F4-2A85-B84E-85F1-BC7136AAF688}"/>
              </a:ext>
            </a:extLst>
          </p:cNvPr>
          <p:cNvSpPr txBox="1"/>
          <p:nvPr/>
        </p:nvSpPr>
        <p:spPr>
          <a:xfrm>
            <a:off x="1907704" y="430639"/>
            <a:ext cx="6588732" cy="954107"/>
          </a:xfrm>
          <a:prstGeom prst="rect">
            <a:avLst/>
          </a:prstGeom>
          <a:noFill/>
        </p:spPr>
        <p:txBody>
          <a:bodyPr wrap="square" rtlCol="0">
            <a:spAutoFit/>
          </a:bodyPr>
          <a:lstStyle/>
          <a:p>
            <a:pPr algn="ctr"/>
            <a:r>
              <a:rPr lang="en-GB" sz="2800" b="1" dirty="0">
                <a:solidFill>
                  <a:schemeClr val="accent1">
                    <a:lumMod val="50000"/>
                  </a:schemeClr>
                </a:solidFill>
                <a:latin typeface="Arial" panose="020B0604020202020204" pitchFamily="34" charset="0"/>
                <a:cs typeface="Arial" panose="020B0604020202020204" pitchFamily="34" charset="0"/>
              </a:rPr>
              <a:t>Scenario 1c: answer</a:t>
            </a:r>
            <a:br>
              <a:rPr lang="en-GB" sz="2800" b="1" dirty="0">
                <a:solidFill>
                  <a:schemeClr val="accent1">
                    <a:lumMod val="50000"/>
                  </a:schemeClr>
                </a:solidFill>
                <a:latin typeface="Arial" panose="020B0604020202020204" pitchFamily="34" charset="0"/>
                <a:cs typeface="Arial" panose="020B0604020202020204" pitchFamily="34" charset="0"/>
              </a:rPr>
            </a:br>
            <a:r>
              <a:rPr lang="en-GB" sz="2800" b="1" dirty="0">
                <a:solidFill>
                  <a:schemeClr val="accent1">
                    <a:lumMod val="50000"/>
                  </a:schemeClr>
                </a:solidFill>
                <a:latin typeface="Arial" panose="020B0604020202020204" pitchFamily="34" charset="0"/>
                <a:cs typeface="Arial" panose="020B0604020202020204" pitchFamily="34" charset="0"/>
              </a:rPr>
              <a:t>baby just delivered - may be eligible</a:t>
            </a:r>
          </a:p>
        </p:txBody>
      </p:sp>
      <p:sp>
        <p:nvSpPr>
          <p:cNvPr id="5" name="Rectangle 1">
            <a:extLst>
              <a:ext uri="{FF2B5EF4-FFF2-40B4-BE49-F238E27FC236}">
                <a16:creationId xmlns:a16="http://schemas.microsoft.com/office/drawing/2014/main" id="{07254C91-C45A-B241-B0F5-EAA14ED9E9A2}"/>
              </a:ext>
            </a:extLst>
          </p:cNvPr>
          <p:cNvSpPr>
            <a:spLocks noChangeArrowheads="1"/>
          </p:cNvSpPr>
          <p:nvPr/>
        </p:nvSpPr>
        <p:spPr bwMode="auto">
          <a:xfrm>
            <a:off x="487542" y="3198276"/>
            <a:ext cx="8277436" cy="3570208"/>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57200" marR="0" lvl="0" indent="-457200" defTabSz="914400" rtl="0" eaLnBrk="0" fontAlgn="base" latinLnBrk="0" hangingPunct="0">
              <a:lnSpc>
                <a:spcPct val="100000"/>
              </a:lnSpc>
              <a:spcBef>
                <a:spcPts val="600"/>
              </a:spcBef>
              <a:spcAft>
                <a:spcPts val="600"/>
              </a:spcAft>
              <a:buClrTx/>
              <a:buSzTx/>
              <a:buFontTx/>
              <a:buChar char="-"/>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You can give first full milk feeds quickly</a:t>
            </a:r>
          </a:p>
          <a:p>
            <a:pPr marL="457200" marR="0" lvl="0" indent="-457200" defTabSz="914400" rtl="0" eaLnBrk="0" fontAlgn="base" latinLnBrk="0" hangingPunct="0">
              <a:lnSpc>
                <a:spcPct val="100000"/>
              </a:lnSpc>
              <a:spcBef>
                <a:spcPts val="600"/>
              </a:spcBef>
              <a:spcAft>
                <a:spcPts val="600"/>
              </a:spcAft>
              <a:buClrTx/>
              <a:buSzTx/>
              <a:buFontTx/>
              <a:buChar char="-"/>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Monitor </a:t>
            </a:r>
            <a:r>
              <a:rPr lang="en-GB" altLang="en-US" sz="2800" dirty="0">
                <a:solidFill>
                  <a:schemeClr val="bg1"/>
                </a:solidFill>
                <a:ea typeface="Times New Roman" panose="02020603050405020304" pitchFamily="18" charset="0"/>
                <a:cs typeface="Arial" panose="020B0604020202020204" pitchFamily="34" charset="0"/>
              </a:rPr>
              <a:t>blood glucose as per local protocol</a:t>
            </a:r>
          </a:p>
          <a:p>
            <a:pPr marL="457200" marR="0" lvl="0" indent="-457200" defTabSz="914400" rtl="0" eaLnBrk="0" fontAlgn="base" latinLnBrk="0" hangingPunct="0">
              <a:lnSpc>
                <a:spcPct val="100000"/>
              </a:lnSpc>
              <a:spcBef>
                <a:spcPts val="600"/>
              </a:spcBef>
              <a:spcAft>
                <a:spcPts val="600"/>
              </a:spcAft>
              <a:buClrTx/>
              <a:buSzTx/>
              <a:buFontTx/>
              <a:buChar char="-"/>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If blood glucose remains low </a:t>
            </a:r>
            <a:r>
              <a:rPr lang="en-GB" altLang="en-US" sz="2800" dirty="0">
                <a:solidFill>
                  <a:schemeClr val="bg1"/>
                </a:solidFill>
                <a:ea typeface="Times New Roman" panose="02020603050405020304" pitchFamily="18" charset="0"/>
                <a:cs typeface="Arial" panose="020B0604020202020204" pitchFamily="34" charset="0"/>
              </a:rPr>
              <a:t>- you can give IV fluids or try larger volumes (if tolerated) or more frequent feeds</a:t>
            </a:r>
          </a:p>
          <a:p>
            <a:pPr marL="457200" marR="0" lvl="0" indent="-457200" defTabSz="914400" rtl="0" eaLnBrk="0" fontAlgn="base" latinLnBrk="0" hangingPunct="0">
              <a:lnSpc>
                <a:spcPct val="100000"/>
              </a:lnSpc>
              <a:spcBef>
                <a:spcPts val="600"/>
              </a:spcBef>
              <a:spcAft>
                <a:spcPts val="600"/>
              </a:spcAft>
              <a:buClrTx/>
              <a:buSzTx/>
              <a:buFontTx/>
              <a:buChar char="-"/>
              <a:tabLst/>
            </a:pPr>
            <a:r>
              <a:rPr lang="en-GB" altLang="en-US" sz="2800" dirty="0">
                <a:solidFill>
                  <a:schemeClr val="bg1"/>
                </a:solidFill>
                <a:ea typeface="Times New Roman" panose="02020603050405020304" pitchFamily="18" charset="0"/>
                <a:cs typeface="Arial" panose="020B0604020202020204" pitchFamily="34" charset="0"/>
              </a:rPr>
              <a:t>If you need to give IV, try </a:t>
            </a: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to get baby on full milk (safely!) as soon as possible</a:t>
            </a:r>
          </a:p>
        </p:txBody>
      </p:sp>
      <p:sp>
        <p:nvSpPr>
          <p:cNvPr id="6" name="Rectangle 1">
            <a:extLst>
              <a:ext uri="{FF2B5EF4-FFF2-40B4-BE49-F238E27FC236}">
                <a16:creationId xmlns:a16="http://schemas.microsoft.com/office/drawing/2014/main" id="{7597A298-0598-034E-BA53-B5BA69947099}"/>
              </a:ext>
            </a:extLst>
          </p:cNvPr>
          <p:cNvSpPr>
            <a:spLocks noChangeArrowheads="1"/>
          </p:cNvSpPr>
          <p:nvPr/>
        </p:nvSpPr>
        <p:spPr bwMode="auto">
          <a:xfrm>
            <a:off x="916106" y="1400016"/>
            <a:ext cx="78488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30+2 infant</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20 min old</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Looking good - no respiratory distress</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 but blood glucose is 1.6</a:t>
            </a:r>
          </a:p>
        </p:txBody>
      </p:sp>
    </p:spTree>
    <p:extLst>
      <p:ext uri="{BB962C8B-B14F-4D97-AF65-F5344CB8AC3E}">
        <p14:creationId xmlns:p14="http://schemas.microsoft.com/office/powerpoint/2010/main" val="461931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57573F99DE79145B2C4B20841E12603" ma:contentTypeVersion="12" ma:contentTypeDescription="Create a new document." ma:contentTypeScope="" ma:versionID="960e56b497ddcffed243a82948025f72">
  <xsd:schema xmlns:xsd="http://www.w3.org/2001/XMLSchema" xmlns:xs="http://www.w3.org/2001/XMLSchema" xmlns:p="http://schemas.microsoft.com/office/2006/metadata/properties" xmlns:ns3="0c1e910d-4918-42f1-af2c-ed1101d63abc" xmlns:ns4="786e620f-b1da-4f59-878c-ef7546d25bf1" targetNamespace="http://schemas.microsoft.com/office/2006/metadata/properties" ma:root="true" ma:fieldsID="7bfedd2ed49e267f67c782e12aa58279" ns3:_="" ns4:_="">
    <xsd:import namespace="0c1e910d-4918-42f1-af2c-ed1101d63abc"/>
    <xsd:import namespace="786e620f-b1da-4f59-878c-ef7546d25bf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1e910d-4918-42f1-af2c-ed1101d63ab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86e620f-b1da-4f59-878c-ef7546d25bf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4C9D40-2A1D-426B-ACEA-709A341A324F}">
  <ds:schemaRefs>
    <ds:schemaRef ds:uri="http://schemas.microsoft.com/office/2006/metadata/properties"/>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purl.org/dc/elements/1.1/"/>
    <ds:schemaRef ds:uri="0c1e910d-4918-42f1-af2c-ed1101d63abc"/>
    <ds:schemaRef ds:uri="786e620f-b1da-4f59-878c-ef7546d25bf1"/>
    <ds:schemaRef ds:uri="http://www.w3.org/XML/1998/namespace"/>
    <ds:schemaRef ds:uri="http://purl.org/dc/terms/"/>
  </ds:schemaRefs>
</ds:datastoreItem>
</file>

<file path=customXml/itemProps2.xml><?xml version="1.0" encoding="utf-8"?>
<ds:datastoreItem xmlns:ds="http://schemas.openxmlformats.org/officeDocument/2006/customXml" ds:itemID="{A69AE1B6-F6D6-4731-8213-0726BB8C1956}">
  <ds:schemaRefs>
    <ds:schemaRef ds:uri="http://schemas.microsoft.com/sharepoint/v3/contenttype/forms"/>
  </ds:schemaRefs>
</ds:datastoreItem>
</file>

<file path=customXml/itemProps3.xml><?xml version="1.0" encoding="utf-8"?>
<ds:datastoreItem xmlns:ds="http://schemas.openxmlformats.org/officeDocument/2006/customXml" ds:itemID="{C4CCE911-D37D-4126-B52A-89C328DA8A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1e910d-4918-42f1-af2c-ed1101d63abc"/>
    <ds:schemaRef ds:uri="786e620f-b1da-4f59-878c-ef7546d25b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34322</TotalTime>
  <Words>1450</Words>
  <Application>Microsoft Office PowerPoint</Application>
  <PresentationFormat>On-screen Show (4:3)</PresentationFormat>
  <Paragraphs>197</Paragraphs>
  <Slides>25</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University of Nottingham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Information Services</dc:creator>
  <cp:lastModifiedBy>Sarah McClure</cp:lastModifiedBy>
  <cp:revision>392</cp:revision>
  <cp:lastPrinted>2016-12-02T16:19:29Z</cp:lastPrinted>
  <dcterms:created xsi:type="dcterms:W3CDTF">2012-01-09T09:42:51Z</dcterms:created>
  <dcterms:modified xsi:type="dcterms:W3CDTF">2021-08-05T15:31:21Z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0x010100F57573F99DE79145B2C4B20841E12603</vt:lpwstr>
  </property>
</Properties>
</file>