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02" r:id="rId5"/>
    <p:sldId id="403" r:id="rId6"/>
    <p:sldId id="423" r:id="rId7"/>
    <p:sldId id="424" r:id="rId8"/>
    <p:sldId id="425" r:id="rId9"/>
    <p:sldId id="432" r:id="rId10"/>
    <p:sldId id="430" r:id="rId11"/>
    <p:sldId id="433" r:id="rId12"/>
    <p:sldId id="431" r:id="rId13"/>
    <p:sldId id="436" r:id="rId14"/>
    <p:sldId id="434" r:id="rId15"/>
    <p:sldId id="435" r:id="rId16"/>
    <p:sldId id="437" r:id="rId17"/>
    <p:sldId id="438" r:id="rId18"/>
    <p:sldId id="439" r:id="rId19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son Jennifer" initials="SJ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9" autoAdjust="0"/>
    <p:restoredTop sz="74694" autoAdjust="0"/>
  </p:normalViewPr>
  <p:slideViewPr>
    <p:cSldViewPr>
      <p:cViewPr varScale="1">
        <p:scale>
          <a:sx n="122" d="100"/>
          <a:sy n="122" d="100"/>
        </p:scale>
        <p:origin x="31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-19068"/>
    </p:cViewPr>
  </p:sorterViewPr>
  <p:notesViewPr>
    <p:cSldViewPr>
      <p:cViewPr varScale="1">
        <p:scale>
          <a:sx n="75" d="100"/>
          <a:sy n="75" d="100"/>
        </p:scale>
        <p:origin x="21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301A4-90B1-4DFE-A5EB-C3F32F5F34A0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2D6E-562B-4811-BC7E-F232661E9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70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2543-71CA-4F7E-8890-57C766BDDAA4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3467-3E49-4DA4-BAFB-933989FEC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63467-3E49-4DA4-BAFB-933989FECB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6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feed1 website, go to the Health care professionals page and then to the Training tab – there are 4 example conversation videos on this page</a:t>
            </a:r>
          </a:p>
          <a:p>
            <a:endParaRPr lang="en-US" dirty="0"/>
          </a:p>
          <a:p>
            <a:r>
              <a:rPr lang="en-US" dirty="0"/>
              <a:t>Click on the screen shot to go to that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63467-3E49-4DA4-BAFB-933989FECB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7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63467-3E49-4DA4-BAFB-933989FECB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4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63467-3E49-4DA4-BAFB-933989FECB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63467-3E49-4DA4-BAFB-933989FECB1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1689-B638-45F3-9040-C616D2C5C4BF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F0C-F297-4C46-8F68-04C6FEE80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13" y="5990600"/>
            <a:ext cx="1560458" cy="7314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477" y="6027045"/>
            <a:ext cx="2002323" cy="632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828C-1ADF-4172-9E7F-48900A489259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D8B-F34D-4843-A0AD-A018EF44E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05740" cy="612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0129-84EE-4B7C-A1F2-89D5B0407095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F40C-8C5F-4607-A2E9-3CD5DFAE18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05740" cy="6120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838" y="6170403"/>
            <a:ext cx="2002323" cy="632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6DA9-C7C0-4413-B825-C6668FBCCBD0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B008-94F6-49A5-ACEC-8F9086B741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2304149" cy="1080120"/>
          </a:xfrm>
          <a:prstGeom prst="rect">
            <a:avLst/>
          </a:prstGeom>
        </p:spPr>
      </p:pic>
      <p:pic>
        <p:nvPicPr>
          <p:cNvPr id="9" name="Picture 9" descr="UoN-UK-C-M_Blue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7035-F40D-451E-9A46-BE50EB94D6AB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1C9A-78E0-4B1D-BDFD-812048026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43494" cy="629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1BC9-92BF-4CA7-A928-861703F72EF7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B55F2-08A8-4FC3-BF14-A7E93F1800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2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05740" cy="612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7430-CBA5-44F5-B7B2-98F6EAAFEEDE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8529-4297-4B8A-A4D8-E741F7C60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05740" cy="612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3227-B8B1-400A-891B-9010D0E714A6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719A-04F0-4256-A525-03CEE29B2B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165304"/>
            <a:ext cx="1305740" cy="612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BC36-41F8-439C-9995-DD196C695D47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7311-C74F-4D38-82E5-9B9330CAF7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6136047"/>
            <a:ext cx="1368153" cy="6413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66B9-1E41-4CB6-8C46-21C01789C062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5BD7-2F60-4F20-9D60-5F684BE531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9" descr="UoN-UK-C-M_Blue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093296"/>
            <a:ext cx="1493513" cy="6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6136047"/>
            <a:ext cx="1368153" cy="64135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88966F-169E-4DDB-8DFE-BA3A12459F6B}" type="datetimeFigureOut">
              <a:rPr lang="en-GB"/>
              <a:pPr>
                <a:defRPr/>
              </a:pPr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58BCFC-66DD-4AEB-AF17-6F212D1F1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s://www.feed1.ac.uk/health-care-professionals/training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 txBox="1">
            <a:spLocks noChangeArrowheads="1"/>
          </p:cNvSpPr>
          <p:nvPr/>
        </p:nvSpPr>
        <p:spPr>
          <a:xfrm flipV="1">
            <a:off x="8532813" y="6093296"/>
            <a:ext cx="381000" cy="215429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9C7C501-5609-49CC-AFD1-D9F19A9CCA4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916832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 randomised controlled trial of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full milk feeds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versus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intravenous nutrition with gradual feeding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 preterm infants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(30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+0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to 32</a:t>
            </a:r>
            <a:r>
              <a:rPr lang="en-GB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weeks gestational age)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scenarios for training</a:t>
            </a:r>
            <a:br>
              <a:rPr lang="en-GB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Asking for consent</a:t>
            </a:r>
            <a:endParaRPr lang="en-GB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24" y="44624"/>
            <a:ext cx="3979176" cy="179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9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 3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64" y="1196752"/>
            <a:ext cx="7848872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32+1 week gestation woman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In labour suite awaiting C/S in a few hours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No </a:t>
            </a:r>
            <a:r>
              <a:rPr lang="en-GB" altLang="en-US" sz="2400" dirty="0" err="1">
                <a:cs typeface="Arial" panose="020B0604020202020204" pitchFamily="34" charset="0"/>
              </a:rPr>
              <a:t>fetal</a:t>
            </a:r>
            <a:r>
              <a:rPr lang="en-GB" altLang="en-US" sz="2400" dirty="0">
                <a:cs typeface="Arial" panose="020B0604020202020204" pitchFamily="34" charset="0"/>
              </a:rPr>
              <a:t> anomalies expected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56" y="2780928"/>
            <a:ext cx="8405746" cy="403187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Consider</a:t>
            </a:r>
          </a:p>
          <a:p>
            <a:pPr marL="674688" marR="0" lvl="0" indent="-674688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You may take full written consent if there is time and </a:t>
            </a:r>
            <a:r>
              <a:rPr lang="en-GB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woman </a:t>
            </a: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is comfortable</a:t>
            </a:r>
          </a:p>
          <a:p>
            <a:pPr marL="674688" marR="0" lvl="0" indent="-674688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GB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Oral assent may be more appropriate</a:t>
            </a:r>
          </a:p>
          <a:p>
            <a:pPr marL="674688" indent="-674688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If </a:t>
            </a:r>
            <a:r>
              <a:rPr lang="en-GB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woman </a:t>
            </a: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agrees to participate, sign the oral assent section at the back of the consent form and ask a witness to sign with you</a:t>
            </a:r>
          </a:p>
          <a:p>
            <a:pPr marL="674688" indent="-674688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Randomisation can be done as soon as baby is born and considered eligible.</a:t>
            </a:r>
            <a:endParaRPr lang="en-GB" altLang="en-US" sz="4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68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9BBE1-0D7D-4846-8E88-0BF3DD755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FC971D-6498-9741-A5B9-214EA390E5DE}"/>
              </a:ext>
            </a:extLst>
          </p:cNvPr>
          <p:cNvSpPr txBox="1"/>
          <p:nvPr/>
        </p:nvSpPr>
        <p:spPr>
          <a:xfrm>
            <a:off x="1907704" y="469303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1643769-B103-9C4F-BC2A-8E9F0FBE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1859339"/>
            <a:ext cx="820542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Oral assent can be taken in the antenatal period or after baby is born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Preferred pathway for unexpected deliveries and when taking consent in the immediate postnatal period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You can use the video or the short information flyer to help the conversation but using these is NOT mandatory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Giving verbal information is sufficient for oral assent. </a:t>
            </a:r>
          </a:p>
        </p:txBody>
      </p:sp>
    </p:spTree>
    <p:extLst>
      <p:ext uri="{BB962C8B-B14F-4D97-AF65-F5344CB8AC3E}">
        <p14:creationId xmlns:p14="http://schemas.microsoft.com/office/powerpoint/2010/main" val="146876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9BBE1-0D7D-4846-8E88-0BF3DD755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FC971D-6498-9741-A5B9-214EA390E5DE}"/>
              </a:ext>
            </a:extLst>
          </p:cNvPr>
          <p:cNvSpPr txBox="1"/>
          <p:nvPr/>
        </p:nvSpPr>
        <p:spPr>
          <a:xfrm>
            <a:off x="1907704" y="469303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1643769-B103-9C4F-BC2A-8E9F0FBE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1782395"/>
            <a:ext cx="827743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MUST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sign the oral assent section of the consent form (see back of the consent form)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MUST obtain a witness signature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Witness is</a:t>
            </a:r>
          </a:p>
          <a:p>
            <a:pPr marL="488950" marR="0" lvl="0" indent="111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someone who saw and heard you take oral assent from the women</a:t>
            </a:r>
          </a:p>
          <a:p>
            <a:pPr marL="488950" marR="0" lvl="0" indent="111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anyone present – any staff, women’s family or friend</a:t>
            </a:r>
          </a:p>
        </p:txBody>
      </p:sp>
    </p:spTree>
    <p:extLst>
      <p:ext uri="{BB962C8B-B14F-4D97-AF65-F5344CB8AC3E}">
        <p14:creationId xmlns:p14="http://schemas.microsoft.com/office/powerpoint/2010/main" val="24424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9BBE1-0D7D-4846-8E88-0BF3DD755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FC971D-6498-9741-A5B9-214EA390E5DE}"/>
              </a:ext>
            </a:extLst>
          </p:cNvPr>
          <p:cNvSpPr txBox="1"/>
          <p:nvPr/>
        </p:nvSpPr>
        <p:spPr>
          <a:xfrm>
            <a:off x="1907704" y="469303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1643769-B103-9C4F-BC2A-8E9F0FBE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2367171"/>
            <a:ext cx="827743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800" dirty="0">
                <a:cs typeface="Arial" panose="020B0604020202020204" pitchFamily="34" charset="0"/>
              </a:rPr>
              <a:t>If oral assent is given before the baby is born</a:t>
            </a: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 dirty="0">
                <a:cs typeface="Arial" panose="020B0604020202020204" pitchFamily="34" charset="0"/>
              </a:rPr>
              <a:t>No need to confirm assent after birth</a:t>
            </a: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 dirty="0">
                <a:cs typeface="Arial" panose="020B0604020202020204" pitchFamily="34" charset="0"/>
              </a:rPr>
              <a:t>Randomise the woman as soon as eligibility of the baby is confirmed.</a:t>
            </a:r>
          </a:p>
        </p:txBody>
      </p:sp>
    </p:spTree>
    <p:extLst>
      <p:ext uri="{BB962C8B-B14F-4D97-AF65-F5344CB8AC3E}">
        <p14:creationId xmlns:p14="http://schemas.microsoft.com/office/powerpoint/2010/main" val="71035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9BBE1-0D7D-4846-8E88-0BF3DD755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FC971D-6498-9741-A5B9-214EA390E5DE}"/>
              </a:ext>
            </a:extLst>
          </p:cNvPr>
          <p:cNvSpPr txBox="1"/>
          <p:nvPr/>
        </p:nvSpPr>
        <p:spPr>
          <a:xfrm>
            <a:off x="1907704" y="469303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1643769-B103-9C4F-BC2A-8E9F0FBE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2567225"/>
            <a:ext cx="8277436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Full written informed consent MUST be taken before baby is discharge or transferred from the unit.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Ideally, ask the women to give the written consent within 3 days of delivery. </a:t>
            </a:r>
          </a:p>
        </p:txBody>
      </p:sp>
    </p:spTree>
    <p:extLst>
      <p:ext uri="{BB962C8B-B14F-4D97-AF65-F5344CB8AC3E}">
        <p14:creationId xmlns:p14="http://schemas.microsoft.com/office/powerpoint/2010/main" val="266042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05A8B6-1A3B-9244-BBE2-ACE0EC30029D}"/>
              </a:ext>
            </a:extLst>
          </p:cNvPr>
          <p:cNvSpPr txBox="1"/>
          <p:nvPr/>
        </p:nvSpPr>
        <p:spPr>
          <a:xfrm>
            <a:off x="1907704" y="469303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information needed for oral assent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66CF51A-24F6-2541-B4D4-188F3BACF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347" y="1548031"/>
            <a:ext cx="7037077" cy="42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5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052737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endParaRPr lang="en-GB" dirty="0">
              <a:cs typeface="Arial" panose="020B0604020202020204" pitchFamily="34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GB" sz="2400" b="1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GB" b="1" dirty="0"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71700" y="550421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  <a:spcAft>
                <a:spcPts val="900"/>
              </a:spcAft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671829"/>
              </p:ext>
            </p:extLst>
          </p:nvPr>
        </p:nvGraphicFramePr>
        <p:xfrm>
          <a:off x="395536" y="1825625"/>
          <a:ext cx="8352928" cy="371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935">
                  <a:extLst>
                    <a:ext uri="{9D8B030D-6E8A-4147-A177-3AD203B41FA5}">
                      <a16:colId xmlns:a16="http://schemas.microsoft.com/office/drawing/2014/main" val="278603121"/>
                    </a:ext>
                  </a:extLst>
                </a:gridCol>
                <a:gridCol w="6079993">
                  <a:extLst>
                    <a:ext uri="{9D8B030D-6E8A-4147-A177-3AD203B41FA5}">
                      <a16:colId xmlns:a16="http://schemas.microsoft.com/office/drawing/2014/main" val="2909513134"/>
                    </a:ext>
                  </a:extLst>
                </a:gridCol>
              </a:tblGrid>
              <a:tr h="75040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Infants born at 30</a:t>
                      </a:r>
                      <a:r>
                        <a:rPr lang="en-GB" sz="24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 32</a:t>
                      </a:r>
                      <a:r>
                        <a:rPr lang="en-GB" sz="2400" b="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+6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weeks gestation, inclusive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45994"/>
                  </a:ext>
                </a:extLst>
              </a:tr>
              <a:tr h="75040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milk feeds from day one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867861"/>
                  </a:ext>
                </a:extLst>
              </a:tr>
              <a:tr h="136838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Comparator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Parenteral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nutrition/intravenous fluids with gradual milk feeding as per usual local practice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249357"/>
                  </a:ext>
                </a:extLst>
              </a:tr>
              <a:tr h="75040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hospital stay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0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7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05A8B6-1A3B-9244-BBE2-ACE0EC30029D}"/>
              </a:ext>
            </a:extLst>
          </p:cNvPr>
          <p:cNvSpPr txBox="1"/>
          <p:nvPr/>
        </p:nvSpPr>
        <p:spPr>
          <a:xfrm>
            <a:off x="1907704" y="469303"/>
            <a:ext cx="5236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resources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66CF51A-24F6-2541-B4D4-188F3BACF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2" y="1412776"/>
            <a:ext cx="7037077" cy="42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0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7B3E2B-D590-6342-9D71-604FFD6F9516}"/>
              </a:ext>
            </a:extLst>
          </p:cNvPr>
          <p:cNvSpPr txBox="1"/>
          <p:nvPr/>
        </p:nvSpPr>
        <p:spPr>
          <a:xfrm>
            <a:off x="1907704" y="469303"/>
            <a:ext cx="5236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resources</a:t>
            </a: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6E2FB4BF-65C4-5241-A365-E5F93CF11F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5656" y="1261410"/>
            <a:ext cx="6223345" cy="441038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2C1CF5-AE51-5F4E-A652-883ECCBC0B04}"/>
              </a:ext>
            </a:extLst>
          </p:cNvPr>
          <p:cNvCxnSpPr/>
          <p:nvPr/>
        </p:nvCxnSpPr>
        <p:spPr>
          <a:xfrm>
            <a:off x="611560" y="2276872"/>
            <a:ext cx="1152128" cy="12961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87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3802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scenarios 1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32" y="1571811"/>
            <a:ext cx="842493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30+0 weeks gestation women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On antenatal ward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Currently well but has ruptured membrane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Received steroids as may deliver in next few days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3763098"/>
            <a:ext cx="8313440" cy="11079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Would you approach this women for FEED1?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If yes, what is your plan for consent?</a:t>
            </a:r>
            <a:endParaRPr lang="en-GB" altLang="en-US" sz="5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9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556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scenarios 1 - answers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1339921"/>
            <a:ext cx="842493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30+0 weeks gestation women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On antenatal ward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Currently well but has ruptured membrane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Received steroids as may deliver in next few days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3429000"/>
            <a:ext cx="8313440" cy="2585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Consider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200" dirty="0">
                <a:solidFill>
                  <a:schemeClr val="bg1"/>
                </a:solidFill>
                <a:cs typeface="Arial" panose="020B0604020202020204" pitchFamily="34" charset="0"/>
              </a:rPr>
              <a:t>There is time to take written informed consent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200" dirty="0">
                <a:solidFill>
                  <a:schemeClr val="bg1"/>
                </a:solidFill>
                <a:cs typeface="Arial" panose="020B0604020202020204" pitchFamily="34" charset="0"/>
              </a:rPr>
              <a:t>If written consent is given, women’s details can be entered into the randomisation website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200" dirty="0">
                <a:solidFill>
                  <a:schemeClr val="bg1"/>
                </a:solidFill>
                <a:cs typeface="Arial" panose="020B0604020202020204" pitchFamily="34" charset="0"/>
              </a:rPr>
              <a:t>Randomisation can be done as soon as baby is born and considered eligible.</a:t>
            </a:r>
          </a:p>
        </p:txBody>
      </p:sp>
    </p:spTree>
    <p:extLst>
      <p:ext uri="{BB962C8B-B14F-4D97-AF65-F5344CB8AC3E}">
        <p14:creationId xmlns:p14="http://schemas.microsoft.com/office/powerpoint/2010/main" val="322065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 2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01528"/>
            <a:ext cx="878497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Women delivered at 31+0 weeks gestation one hour ago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No antenatal discussion on FEED1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Infants is eligible and you think suitable for FEED1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28" y="3937851"/>
            <a:ext cx="7989404" cy="11079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Would you approach this women for FEED1?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If yes, what is your plan for consent?</a:t>
            </a:r>
            <a:endParaRPr lang="en-GB" altLang="en-US" sz="5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2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5360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 2 - answers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01528"/>
            <a:ext cx="878497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Women delivered at 31+0 weeks gestation one hour ago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No antenatal discussion on FEED1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Infants is eligible and you think suitable for FEED1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10" y="3212976"/>
            <a:ext cx="7989404" cy="31393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Consider – perfect for ORAL ASSENT pathway!</a:t>
            </a:r>
          </a:p>
          <a:p>
            <a:pPr marL="685800" marR="0" lvl="0" indent="-685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Explain study verbally</a:t>
            </a:r>
          </a:p>
          <a:p>
            <a:pPr marL="685800" marR="0" lvl="0" indent="-685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If women agrees to participate, sign the oral assent section at the back of the consent form and ask a witness to sign with you.</a:t>
            </a:r>
          </a:p>
          <a:p>
            <a:pPr marL="685800" marR="0" lvl="0" indent="-685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Randomise!</a:t>
            </a:r>
          </a:p>
        </p:txBody>
      </p:sp>
    </p:spTree>
    <p:extLst>
      <p:ext uri="{BB962C8B-B14F-4D97-AF65-F5344CB8AC3E}">
        <p14:creationId xmlns:p14="http://schemas.microsoft.com/office/powerpoint/2010/main" val="277102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6991E-CD8C-FE4E-B32C-DF0C573E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8" y="274638"/>
            <a:ext cx="1172612" cy="114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1F3F4-2A85-B84E-85F1-BC7136AAF688}"/>
              </a:ext>
            </a:extLst>
          </p:cNvPr>
          <p:cNvSpPr txBox="1"/>
          <p:nvPr/>
        </p:nvSpPr>
        <p:spPr>
          <a:xfrm>
            <a:off x="1907704" y="430639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scenario 3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F8F621-812E-DF42-A8A3-503F0298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64" y="1342806"/>
            <a:ext cx="7848872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32+1 week gestation woman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In labour suite awaiting C/S in a few hours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2400" dirty="0">
                <a:cs typeface="Arial" panose="020B0604020202020204" pitchFamily="34" charset="0"/>
              </a:rPr>
              <a:t>No </a:t>
            </a:r>
            <a:r>
              <a:rPr lang="en-GB" altLang="en-US" sz="2400" dirty="0" err="1">
                <a:cs typeface="Arial" panose="020B0604020202020204" pitchFamily="34" charset="0"/>
              </a:rPr>
              <a:t>fetal</a:t>
            </a:r>
            <a:r>
              <a:rPr lang="en-GB" altLang="en-US" sz="2400" dirty="0">
                <a:cs typeface="Arial" panose="020B0604020202020204" pitchFamily="34" charset="0"/>
              </a:rPr>
              <a:t> anomalies expected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7254C91-C45A-B241-B0F5-EAA14ED9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34" y="3365080"/>
            <a:ext cx="8405746" cy="11079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Would you approach this women for FEED1?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GB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If yes, what is your plan for consent?</a:t>
            </a:r>
            <a:endParaRPr lang="en-GB" altLang="en-US" sz="5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1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573F99DE79145B2C4B20841E12603" ma:contentTypeVersion="12" ma:contentTypeDescription="Create a new document." ma:contentTypeScope="" ma:versionID="960e56b497ddcffed243a82948025f72">
  <xsd:schema xmlns:xsd="http://www.w3.org/2001/XMLSchema" xmlns:xs="http://www.w3.org/2001/XMLSchema" xmlns:p="http://schemas.microsoft.com/office/2006/metadata/properties" xmlns:ns3="0c1e910d-4918-42f1-af2c-ed1101d63abc" xmlns:ns4="786e620f-b1da-4f59-878c-ef7546d25bf1" targetNamespace="http://schemas.microsoft.com/office/2006/metadata/properties" ma:root="true" ma:fieldsID="7bfedd2ed49e267f67c782e12aa58279" ns3:_="" ns4:_="">
    <xsd:import namespace="0c1e910d-4918-42f1-af2c-ed1101d63abc"/>
    <xsd:import namespace="786e620f-b1da-4f59-878c-ef7546d25b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e910d-4918-42f1-af2c-ed1101d63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e620f-b1da-4f59-878c-ef7546d25bf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4C9D40-2A1D-426B-ACEA-709A341A324F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786e620f-b1da-4f59-878c-ef7546d25bf1"/>
    <ds:schemaRef ds:uri="0c1e910d-4918-42f1-af2c-ed1101d63ab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CCE911-D37D-4126-B52A-89C328DA8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1e910d-4918-42f1-af2c-ed1101d63abc"/>
    <ds:schemaRef ds:uri="786e620f-b1da-4f59-878c-ef7546d25b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9AE1B6-F6D6-4731-8213-0726BB8C19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34245</TotalTime>
  <Words>649</Words>
  <Application>Microsoft Office PowerPoint</Application>
  <PresentationFormat>On-screen Show (4:3)</PresentationFormat>
  <Paragraphs>89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Information Services</dc:creator>
  <cp:lastModifiedBy>Sarah McClure</cp:lastModifiedBy>
  <cp:revision>393</cp:revision>
  <cp:lastPrinted>2016-12-02T16:19:29Z</cp:lastPrinted>
  <dcterms:created xsi:type="dcterms:W3CDTF">2012-01-09T09:42:51Z</dcterms:created>
  <dcterms:modified xsi:type="dcterms:W3CDTF">2021-08-05T15:24:29Z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0x010100F57573F99DE79145B2C4B20841E12603</vt:lpwstr>
  </property>
</Properties>
</file>