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78BBE-38A7-4C49-AD92-E0AF584A4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5B409C-27F3-4385-B24D-F777AAE17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98B5D-E382-4819-B374-15FE3882A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FA5-BC50-4669-B4F8-9B84AB99268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BC5AD-E904-4981-BDAE-F97EE961D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61B8E-6ADE-42CC-A328-C0ABA604E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3396-04E7-4FBB-A3A0-90C9403DE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962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9515B-2F30-4905-9C45-16626A483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3B1239-0D1F-4068-A1F0-67E6BA3B0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F40FFF-BEEB-4B10-9E21-A05FF649A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FA5-BC50-4669-B4F8-9B84AB99268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96F8F-C6C7-4308-BFA1-98B58F9A1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01C20-5EB4-493E-972B-4383B2CF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3396-04E7-4FBB-A3A0-90C9403DE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35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9D1D8D-E899-4815-9796-8F3465F508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665FC5-693A-4A9D-A9B4-AB70AC4A6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B5B9E-9529-47F3-B503-823B70763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FA5-BC50-4669-B4F8-9B84AB99268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10EC27-8F3C-4F4D-879B-2FA71C89F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FD0DF-B146-445F-83F4-3F497D971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3396-04E7-4FBB-A3A0-90C9403DE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09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1D6AB-1197-4DF0-82F0-621543622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AB112-83E1-4292-9136-D5DA57232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218A4-A49C-436B-AF2B-0B69B077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FA5-BC50-4669-B4F8-9B84AB99268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DD59E-D209-4428-BA44-DD443B230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EEF4DD-53E1-4288-BBC9-CE4A90978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3396-04E7-4FBB-A3A0-90C9403DE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41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C0B0E-54E3-4CD7-81A7-442AD22F2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2B34EC-674F-46BA-8A11-03C736114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6DC64-9348-4F58-8D03-472F45737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FA5-BC50-4669-B4F8-9B84AB99268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C69FF-48C2-45F6-94B9-2D188BD5E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D5FF7-4428-4CD3-ACC6-2176C1F61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3396-04E7-4FBB-A3A0-90C9403DE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720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B8DAC-6D68-41EE-8179-3D761B1E9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A041A-D605-4CCE-B7C1-E82C5EE175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71C093-DFD3-4DC9-B416-C222F08F8E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C1399-6FC0-40EC-8E50-CEF2AD0AC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FA5-BC50-4669-B4F8-9B84AB99268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C707AA-FC04-4C19-AFA4-BAEB22264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12E62-476D-4F16-BF4D-58A17BB0A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3396-04E7-4FBB-A3A0-90C9403DE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417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39FEC-6C36-4417-A726-5A30A270E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CB27AF-10C2-40A4-A296-7CF0E2830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E0F41E-0940-4EB5-9704-654A8E9031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732FE0-B86F-4E71-8A0C-2B50A58C89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70035B-3C05-4547-88E6-BE9AB5E671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C11D69-B648-4ABB-941A-0B562BD61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FA5-BC50-4669-B4F8-9B84AB99268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C0B186-C3BF-43D4-9FEF-2A03ED459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DE9AEC-6356-4B9D-A599-29FAE6685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3396-04E7-4FBB-A3A0-90C9403DE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9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7AD9-749B-40EB-90A6-D70757573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187983-481F-42C3-AFCC-1F1014A94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FA5-BC50-4669-B4F8-9B84AB99268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9C2DF0-397E-4E06-B6F9-1E7A94781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09F1A1-C0D7-4ED2-999F-41B559A87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3396-04E7-4FBB-A3A0-90C9403DE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216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5641C-8F82-4441-B3EE-E06C93488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FA5-BC50-4669-B4F8-9B84AB99268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E07A1B-042B-4984-91A6-9EBBFEB2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B184F-5F53-4CB2-A612-3E6BA795C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3396-04E7-4FBB-A3A0-90C9403DE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17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025BF-FE1A-474B-BC6F-EF7265535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E12F8-A540-43E9-BF6A-7E26AC0A1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09A96-4E56-4CBB-BB73-911D15C72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C9232D-E6AF-40F1-A6AD-BDF695061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FA5-BC50-4669-B4F8-9B84AB99268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F6774-69CE-4771-A37D-17608AB7F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3CC94C-3FB1-4D86-AB38-43AD55D6B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3396-04E7-4FBB-A3A0-90C9403DE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0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3E80B-6197-44CA-8556-B25797ACC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5981A4-EE47-4350-988F-3C3660CF1F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8E4423-BA0C-437E-9C01-D75E77385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3B84AC-A32F-4254-80C5-31009333C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FA5-BC50-4669-B4F8-9B84AB99268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967BCF-2622-4CC6-9E04-D849C7FFD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3D452A-EC5E-4C72-85A1-3B4F0EB37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3396-04E7-4FBB-A3A0-90C9403DE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3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E118B6-E366-4CE4-A2B1-933B0002B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525DAD-03AC-44C3-B7C1-11F1D6EAF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4E303-4E9B-41A5-9118-6DE9FA3AD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5EFA5-BC50-4669-B4F8-9B84AB99268F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AC019-AD55-4F9D-9FB6-B0FDA13259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6CCA1-3F18-4DE1-8420-307328D84A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C3396-04E7-4FBB-A3A0-90C9403DE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310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DFE6DD-8A7A-4A33-9947-4815D7CEC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03474"/>
            <a:ext cx="9144000" cy="449457"/>
          </a:xfrm>
        </p:spPr>
        <p:txBody>
          <a:bodyPr>
            <a:normAutofit/>
          </a:bodyPr>
          <a:lstStyle/>
          <a:p>
            <a:r>
              <a:rPr lang="en-GB" sz="2200" b="1" dirty="0">
                <a:solidFill>
                  <a:srgbClr val="7030A0"/>
                </a:solidFill>
              </a:rPr>
              <a:t>What to do if a Mother wants to Cease Participating in FEED1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13685E-0B36-4FAC-B542-F5468DBD9CD3}"/>
              </a:ext>
            </a:extLst>
          </p:cNvPr>
          <p:cNvSpPr txBox="1"/>
          <p:nvPr/>
        </p:nvSpPr>
        <p:spPr>
          <a:xfrm>
            <a:off x="247083" y="2151231"/>
            <a:ext cx="1175500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>
                <a:solidFill>
                  <a:srgbClr val="7030A0"/>
                </a:solidFill>
              </a:rPr>
              <a:t>1. Please Check </a:t>
            </a:r>
            <a:r>
              <a:rPr lang="en-GB" sz="1400" u="sng" dirty="0">
                <a:solidFill>
                  <a:srgbClr val="7030A0"/>
                </a:solidFill>
              </a:rPr>
              <a:t>:</a:t>
            </a:r>
            <a:endParaRPr lang="en-GB" sz="1400" dirty="0">
              <a:solidFill>
                <a:srgbClr val="7030A0"/>
              </a:solidFill>
            </a:endParaRPr>
          </a:p>
          <a:p>
            <a:r>
              <a:rPr lang="en-GB" sz="1400" dirty="0"/>
              <a:t>What </a:t>
            </a:r>
            <a:r>
              <a:rPr lang="en-GB" sz="1400" b="1" dirty="0"/>
              <a:t>parts</a:t>
            </a:r>
            <a:r>
              <a:rPr lang="en-GB" sz="1400" dirty="0"/>
              <a:t> of the trial does the mother want to stop participating in? </a:t>
            </a:r>
          </a:p>
          <a:p>
            <a:endParaRPr lang="en-GB" sz="1400" dirty="0"/>
          </a:p>
          <a:p>
            <a:r>
              <a:rPr lang="en-GB" sz="1400" dirty="0"/>
              <a:t>If the Mother want to stop </a:t>
            </a:r>
            <a:r>
              <a:rPr lang="en-GB" sz="1400" u="sng" dirty="0"/>
              <a:t>actively</a:t>
            </a:r>
            <a:r>
              <a:rPr lang="en-GB" sz="1400" dirty="0"/>
              <a:t> participating in the trial (e.g. completing any forms/questionnaires), are they happy for their infant(s) to stay in the trial and the trial team can still collect routine hospital data about their baby?</a:t>
            </a:r>
          </a:p>
          <a:p>
            <a:endParaRPr lang="en-GB" sz="1400" dirty="0"/>
          </a:p>
          <a:p>
            <a:r>
              <a:rPr lang="en-GB" sz="1400" dirty="0"/>
              <a:t>Please make it clear, their infant can </a:t>
            </a:r>
            <a:r>
              <a:rPr lang="en-GB" sz="1400" u="sng" dirty="0"/>
              <a:t>remain</a:t>
            </a:r>
            <a:r>
              <a:rPr lang="en-GB" sz="1400" dirty="0"/>
              <a:t> in the trial without them having to do </a:t>
            </a:r>
            <a:r>
              <a:rPr lang="en-GB" sz="1400" u="sng" dirty="0"/>
              <a:t>anything</a:t>
            </a:r>
            <a:r>
              <a:rPr lang="en-GB" sz="1400" dirty="0"/>
              <a:t>! We can still collect some useful data from hospital records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0049B9-8B6E-483C-8EE9-4DD600AD3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5765" y="4386672"/>
            <a:ext cx="4543425" cy="2143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4E602F-E9BF-48A2-8C92-F3A5190515C2}"/>
              </a:ext>
            </a:extLst>
          </p:cNvPr>
          <p:cNvSpPr txBox="1"/>
          <p:nvPr/>
        </p:nvSpPr>
        <p:spPr>
          <a:xfrm>
            <a:off x="9828053" y="4205295"/>
            <a:ext cx="217403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If the mother selects no to </a:t>
            </a:r>
            <a:r>
              <a:rPr lang="en-GB" sz="1400" b="1" u="sng" dirty="0"/>
              <a:t>all</a:t>
            </a:r>
            <a:r>
              <a:rPr lang="en-GB" sz="1400" dirty="0"/>
              <a:t> items they have been withdrawn from all future trial participation. </a:t>
            </a:r>
          </a:p>
          <a:p>
            <a:endParaRPr lang="en-GB" sz="1400" dirty="0"/>
          </a:p>
          <a:p>
            <a:r>
              <a:rPr lang="en-GB" sz="1400" dirty="0"/>
              <a:t>Data that has already been collected can not be withdrawn (see the Participant Information Sheet)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2B012D-1243-4A17-A980-70166D5D86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912" y="4153215"/>
            <a:ext cx="4648200" cy="25908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2B41F0E-A91C-44F1-BB64-964715F4AD46}"/>
              </a:ext>
            </a:extLst>
          </p:cNvPr>
          <p:cNvSpPr txBox="1"/>
          <p:nvPr/>
        </p:nvSpPr>
        <p:spPr>
          <a:xfrm>
            <a:off x="189912" y="3869115"/>
            <a:ext cx="5283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>
                <a:solidFill>
                  <a:srgbClr val="7030A0"/>
                </a:solidFill>
              </a:rPr>
              <a:t>2. Complete the Cessation of Trial Activities form with the mother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8C64F9-0A9B-4730-BC02-1FE7ED353BFC}"/>
              </a:ext>
            </a:extLst>
          </p:cNvPr>
          <p:cNvSpPr txBox="1"/>
          <p:nvPr/>
        </p:nvSpPr>
        <p:spPr>
          <a:xfrm>
            <a:off x="247083" y="924875"/>
            <a:ext cx="112579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7030A0"/>
                </a:solidFill>
              </a:rPr>
              <a:t>What do you need to do? </a:t>
            </a:r>
            <a:r>
              <a:rPr lang="en-GB" sz="1400" dirty="0"/>
              <a:t>Fill in the Cessation of Trial Activities Form</a:t>
            </a:r>
          </a:p>
          <a:p>
            <a:r>
              <a:rPr lang="en-GB" sz="1400" b="1" dirty="0">
                <a:solidFill>
                  <a:srgbClr val="7030A0"/>
                </a:solidFill>
              </a:rPr>
              <a:t>When? </a:t>
            </a:r>
            <a:r>
              <a:rPr lang="en-GB" sz="1400" dirty="0"/>
              <a:t>If a mother wants to withdraw from </a:t>
            </a:r>
            <a:r>
              <a:rPr lang="en-GB" sz="1400" u="sng" dirty="0"/>
              <a:t>any</a:t>
            </a:r>
            <a:r>
              <a:rPr lang="en-GB" sz="1400" dirty="0"/>
              <a:t> aspect of the trial </a:t>
            </a:r>
          </a:p>
          <a:p>
            <a:r>
              <a:rPr lang="en-GB" sz="1400" b="1" dirty="0">
                <a:solidFill>
                  <a:srgbClr val="7030A0"/>
                </a:solidFill>
              </a:rPr>
              <a:t>When not? </a:t>
            </a:r>
            <a:r>
              <a:rPr lang="en-GB" sz="1400" dirty="0"/>
              <a:t>If a clinical decision has been made to alter from the allocated feeding arm – in this instance please complete the ‘Clinically Appropriate Alterations from Allocated Regime” form. </a:t>
            </a:r>
          </a:p>
          <a:p>
            <a:r>
              <a:rPr lang="en-GB" sz="1400" b="1" dirty="0">
                <a:solidFill>
                  <a:srgbClr val="7030A0"/>
                </a:solidFill>
              </a:rPr>
              <a:t>How? </a:t>
            </a:r>
            <a:r>
              <a:rPr lang="en-GB" sz="1400" dirty="0"/>
              <a:t>Complete the form with the mother and enter the responses on to Macro/database </a:t>
            </a:r>
            <a:endParaRPr lang="en-GB" sz="1400" b="1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98BC256-3ACC-4F64-98B0-4719137721FF}"/>
              </a:ext>
            </a:extLst>
          </p:cNvPr>
          <p:cNvCxnSpPr/>
          <p:nvPr/>
        </p:nvCxnSpPr>
        <p:spPr>
          <a:xfrm flipV="1">
            <a:off x="9416843" y="4817659"/>
            <a:ext cx="428863" cy="136984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32A8F3D-508F-4CB7-A9F3-58CBEC540B8C}"/>
              </a:ext>
            </a:extLst>
          </p:cNvPr>
          <p:cNvCxnSpPr/>
          <p:nvPr/>
        </p:nvCxnSpPr>
        <p:spPr>
          <a:xfrm flipV="1">
            <a:off x="9416843" y="5260187"/>
            <a:ext cx="428863" cy="136984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2AC95D7-2D20-4EED-8057-D32A325B2C54}"/>
              </a:ext>
            </a:extLst>
          </p:cNvPr>
          <p:cNvCxnSpPr/>
          <p:nvPr/>
        </p:nvCxnSpPr>
        <p:spPr>
          <a:xfrm flipV="1">
            <a:off x="9416843" y="5719262"/>
            <a:ext cx="428863" cy="136984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EAA8E4B-D166-4118-812A-BAF4A9225B31}"/>
              </a:ext>
            </a:extLst>
          </p:cNvPr>
          <p:cNvCxnSpPr/>
          <p:nvPr/>
        </p:nvCxnSpPr>
        <p:spPr>
          <a:xfrm flipV="1">
            <a:off x="9441798" y="6041353"/>
            <a:ext cx="428863" cy="136984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1812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237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Hall</dc:creator>
  <cp:lastModifiedBy>Sophie Hall</cp:lastModifiedBy>
  <cp:revision>1</cp:revision>
  <dcterms:created xsi:type="dcterms:W3CDTF">2022-05-09T13:11:47Z</dcterms:created>
  <dcterms:modified xsi:type="dcterms:W3CDTF">2022-05-09T13:35:07Z</dcterms:modified>
</cp:coreProperties>
</file>