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48" r:id="rId2"/>
  </p:sldMasterIdLst>
  <p:sldIdLst>
    <p:sldId id="257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66783-F296-4319-8C55-8C7777BFFE9C}" v="2" dt="2022-11-11T11:06:54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McClure (staff)" userId="S::sarah.mcclure@nottingham.ac.uk::4ee4e5cc-0bf6-4c57-bb04-6703c949c92f" providerId="AD" clId="Web-{1B666783-F296-4319-8C55-8C7777BFFE9C}"/>
    <pc:docChg chg="addSld delSld addMainMaster modMainMaster">
      <pc:chgData name="Sarah McClure (staff)" userId="S::sarah.mcclure@nottingham.ac.uk::4ee4e5cc-0bf6-4c57-bb04-6703c949c92f" providerId="AD" clId="Web-{1B666783-F296-4319-8C55-8C7777BFFE9C}" dt="2022-11-11T11:06:54.810" v="1"/>
      <pc:docMkLst>
        <pc:docMk/>
      </pc:docMkLst>
      <pc:sldChg chg="del">
        <pc:chgData name="Sarah McClure (staff)" userId="S::sarah.mcclure@nottingham.ac.uk::4ee4e5cc-0bf6-4c57-bb04-6703c949c92f" providerId="AD" clId="Web-{1B666783-F296-4319-8C55-8C7777BFFE9C}" dt="2022-11-11T11:06:54.810" v="1"/>
        <pc:sldMkLst>
          <pc:docMk/>
          <pc:sldMk cId="109857222" sldId="256"/>
        </pc:sldMkLst>
      </pc:sldChg>
      <pc:sldChg chg="add">
        <pc:chgData name="Sarah McClure (staff)" userId="S::sarah.mcclure@nottingham.ac.uk::4ee4e5cc-0bf6-4c57-bb04-6703c949c92f" providerId="AD" clId="Web-{1B666783-F296-4319-8C55-8C7777BFFE9C}" dt="2022-11-11T11:06:51.248" v="0"/>
        <pc:sldMkLst>
          <pc:docMk/>
          <pc:sldMk cId="1735186115" sldId="257"/>
        </pc:sldMkLst>
      </pc:sldChg>
      <pc:sldMasterChg chg="add addSldLayout">
        <pc:chgData name="Sarah McClure (staff)" userId="S::sarah.mcclure@nottingham.ac.uk::4ee4e5cc-0bf6-4c57-bb04-6703c949c92f" providerId="AD" clId="Web-{1B666783-F296-4319-8C55-8C7777BFFE9C}" dt="2022-11-11T11:06:51.248" v="0"/>
        <pc:sldMasterMkLst>
          <pc:docMk/>
          <pc:sldMasterMk cId="1424816279" sldId="2147483648"/>
        </pc:sldMasterMkLst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3149664117" sldId="2147483649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1320600478" sldId="2147483650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490907386" sldId="2147483651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1272200580" sldId="2147483652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991856647" sldId="2147483653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2167595897" sldId="2147483654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1713489479" sldId="2147483655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3404975886" sldId="2147483656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3198171490" sldId="2147483657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1786908417" sldId="2147483658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2993424625" sldId="2147483659"/>
          </pc:sldLayoutMkLst>
        </pc:sldLayoutChg>
        <pc:sldLayoutChg chg="add">
          <pc:chgData name="Sarah McClure (staff)" userId="S::sarah.mcclure@nottingham.ac.uk::4ee4e5cc-0bf6-4c57-bb04-6703c949c92f" providerId="AD" clId="Web-{1B666783-F296-4319-8C55-8C7777BFFE9C}" dt="2022-11-11T11:06:51.248" v="0"/>
          <pc:sldLayoutMkLst>
            <pc:docMk/>
            <pc:sldMasterMk cId="1424816279" sldId="2147483648"/>
            <pc:sldLayoutMk cId="2984557791" sldId="2147483660"/>
          </pc:sldLayoutMkLst>
        </pc:sldLayoutChg>
      </pc:sldMasterChg>
      <pc:sldMasterChg chg="replId">
        <pc:chgData name="Sarah McClure (staff)" userId="S::sarah.mcclure@nottingham.ac.uk::4ee4e5cc-0bf6-4c57-bb04-6703c949c92f" providerId="AD" clId="Web-{1B666783-F296-4319-8C55-8C7777BFFE9C}" dt="2022-11-11T11:06:51.248" v="0"/>
        <pc:sldMasterMkLst>
          <pc:docMk/>
          <pc:sldMasterMk cId="2460954070" sldId="2147483672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2D5F4-F99A-416F-BEF6-4A1B8BC4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0B75F-35C6-4612-AAC2-D70D80751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F9B2C-47AD-4893-8487-5711DFBC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94F8B-66E8-4117-9DA4-8C9BAC1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60F2-9CFA-4A22-ACDA-1980977F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66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42B4-E353-4F8D-B1C0-86A865123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5BB8E-A2EC-474C-8F48-7F6A8CB3B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9A244-A194-4502-88D8-0035F282F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A3A3-BF31-467F-8521-7E04553B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37A1C-EF0E-46A3-8EC6-FF1CAAEF8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600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F348B-ADB4-4B84-9D8B-2C7A5746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3FBDF-175A-407D-8E4D-EC4F6DC81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2F2BB-0DB5-4986-A3C4-6CFDFCAB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88363-4041-416C-B8B2-2DD05222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C8708-C383-43F3-B75B-34300911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907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05ED-33AE-4E3B-959C-79C59C2F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F9DF3-70CB-4269-89BA-53D32151F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F2A81-EC1F-4EDD-BB24-671BC6F77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BA142-51E1-4C20-BAD0-CCED8550E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22695-5E20-4692-A81D-F29049F6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FBC08-C152-4E8E-9C83-61E7770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00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1A99-456B-47E8-B1A8-80A7C0560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A0733-EEDD-4B15-A50F-810FA4009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DD3E7-D682-473B-A845-DB29F9F02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2D348A-127E-45CD-96B7-A806C9F0C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4CB1E5-1D92-495C-A7CF-99C0CE37A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D819EC-20F6-4448-AB63-1906CD2B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5990E0-4D29-45BB-BF05-F7924D13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563AAC-49F4-4DEC-BD66-C1D787B49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856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74DD8-1A8E-4DAE-9E4D-ED3D2306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D826C8-15EC-4E90-98DC-0660576B1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32AE8-223A-4F81-A521-B1F16AE3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5E047-D043-45BF-B910-1D8423E0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595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4FB56A-42E8-4295-BCED-1F47A76D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8F4E2D-1CE8-4B05-9799-B6594142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79747-ACA8-4ED3-8B9D-1B9E10927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489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8F8F9-B409-488A-98E9-970D5F0C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BFFF-D48B-4AE4-8292-49C5057A6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77924-1AD9-425D-887F-E97401F4B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94047-A9BA-44A5-ABF7-C8F8EF88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24EDE-AD03-421F-8C63-0A16ED3D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F01F-1AFC-49A0-A96F-55D6B3A9F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7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0926-341D-4008-9680-9D6B48C1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8C0384-0731-4C6F-9679-7DD9507CA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FF106D-A69E-415D-A299-7C4C399A5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6EAEB-FED6-4CD8-AA08-93ACBAF9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AEE46-57AF-40BE-8290-261A3508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4B406-1EE9-4CDC-B2B9-61CB1779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71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8DAF3-66F3-4C26-AF80-E9A06FEC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22EFC-7DE5-4033-99C8-D44368969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71B5C-8A31-4344-9522-3E2430E3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46F2-2828-4FD3-9786-4CAECEED3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3DB9A-5B1E-4390-B30F-33217380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9084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4A2CF-338D-499A-88E5-083E23810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480D1-C892-4088-8B60-BDF170FA4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9EA25-041E-48FD-B134-D45A55D6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AE49A-9643-4D96-8593-5F19FD1B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35E9C-8594-478C-95A4-2F95F1FA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424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1689-B638-45F3-9040-C616D2C5C4BF}" type="datetimeFigureOut">
              <a:rPr lang="en-GB"/>
              <a:pPr>
                <a:defRPr/>
              </a:pPr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36F0C-F297-4C46-8F68-04C6FEE80E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84" y="5990601"/>
            <a:ext cx="2080611" cy="7314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637" y="6027046"/>
            <a:ext cx="2669764" cy="63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5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084410-C5E4-46C1-8049-AA7C57D5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427BF-6B12-4C80-A151-8EBF1255D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5CAA0-F78A-4C44-A175-ACB3EEF25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65E71-8170-430A-A085-4ABD77EBE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6232-EAA9-4D02-B98D-240A2CB5F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81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ute toddler newborn baby sleeping silhouette svg file. image 1">
            <a:extLst>
              <a:ext uri="{FF2B5EF4-FFF2-40B4-BE49-F238E27FC236}">
                <a16:creationId xmlns:a16="http://schemas.microsoft.com/office/drawing/2014/main" id="{C2680C73-0A22-7A9B-2E2C-C377CCFF6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9" y="1580091"/>
            <a:ext cx="1693143" cy="142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04CEB3-CF48-EA74-2F1E-CC859ECB42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0" y="213437"/>
            <a:ext cx="1693143" cy="7631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5D7938-5978-2BCB-2CC8-0942E4A3D34E}"/>
              </a:ext>
            </a:extLst>
          </p:cNvPr>
          <p:cNvSpPr txBox="1"/>
          <p:nvPr/>
        </p:nvSpPr>
        <p:spPr>
          <a:xfrm>
            <a:off x="2611042" y="2163506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E445DA-1BD3-34FB-F5E9-FC3A466BD117}"/>
              </a:ext>
            </a:extLst>
          </p:cNvPr>
          <p:cNvSpPr txBox="1"/>
          <p:nvPr/>
        </p:nvSpPr>
        <p:spPr>
          <a:xfrm>
            <a:off x="1617133" y="2161130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2DF5D0-CA3C-6F1F-456A-4EF16E6B0BF0}"/>
              </a:ext>
            </a:extLst>
          </p:cNvPr>
          <p:cNvSpPr txBox="1"/>
          <p:nvPr/>
        </p:nvSpPr>
        <p:spPr>
          <a:xfrm>
            <a:off x="3570340" y="2161130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F3EAAD-8CC2-5CC8-59D8-15E7724C8319}"/>
              </a:ext>
            </a:extLst>
          </p:cNvPr>
          <p:cNvSpPr txBox="1"/>
          <p:nvPr/>
        </p:nvSpPr>
        <p:spPr>
          <a:xfrm>
            <a:off x="4543568" y="2161130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9243F0-AF38-6DC9-8252-77B3E2544117}"/>
              </a:ext>
            </a:extLst>
          </p:cNvPr>
          <p:cNvSpPr txBox="1"/>
          <p:nvPr/>
        </p:nvSpPr>
        <p:spPr>
          <a:xfrm>
            <a:off x="5480898" y="2177154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2D2DA1-531A-F064-A08D-8F438D2EF718}"/>
              </a:ext>
            </a:extLst>
          </p:cNvPr>
          <p:cNvSpPr txBox="1"/>
          <p:nvPr/>
        </p:nvSpPr>
        <p:spPr>
          <a:xfrm>
            <a:off x="6388367" y="2177154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6</a:t>
            </a:r>
          </a:p>
        </p:txBody>
      </p:sp>
      <p:pic>
        <p:nvPicPr>
          <p:cNvPr id="1026" name="Picture 2" descr="2,673 Iv Fluid Illustrations &amp; Clip Art - iStock">
            <a:extLst>
              <a:ext uri="{FF2B5EF4-FFF2-40B4-BE49-F238E27FC236}">
                <a16:creationId xmlns:a16="http://schemas.microsoft.com/office/drawing/2014/main" id="{AD58542C-C357-8F5E-8D06-63D149BF5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10" y="2679994"/>
            <a:ext cx="596459" cy="89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410857C-8BA4-45DA-9D24-4B07DF301E53}"/>
              </a:ext>
            </a:extLst>
          </p:cNvPr>
          <p:cNvSpPr txBox="1"/>
          <p:nvPr/>
        </p:nvSpPr>
        <p:spPr>
          <a:xfrm>
            <a:off x="1739239" y="3006682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 hrs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9280DA-4C42-A3F2-33A2-F8E3E9579D09}"/>
              </a:ext>
            </a:extLst>
          </p:cNvPr>
          <p:cNvSpPr txBox="1"/>
          <p:nvPr/>
        </p:nvSpPr>
        <p:spPr>
          <a:xfrm>
            <a:off x="2687795" y="2997209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hrs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B50391-1311-5CD3-4169-FAB9749BEDE8}"/>
              </a:ext>
            </a:extLst>
          </p:cNvPr>
          <p:cNvSpPr txBox="1"/>
          <p:nvPr/>
        </p:nvSpPr>
        <p:spPr>
          <a:xfrm>
            <a:off x="3592281" y="3006682"/>
            <a:ext cx="75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 hrs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E683A2-F904-93B8-022F-2BE83B38576C}"/>
              </a:ext>
            </a:extLst>
          </p:cNvPr>
          <p:cNvSpPr txBox="1"/>
          <p:nvPr/>
        </p:nvSpPr>
        <p:spPr>
          <a:xfrm>
            <a:off x="4608375" y="2997209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hrs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F65255-B7B0-4C1C-A7D8-445A4EE75444}"/>
              </a:ext>
            </a:extLst>
          </p:cNvPr>
          <p:cNvSpPr txBox="1"/>
          <p:nvPr/>
        </p:nvSpPr>
        <p:spPr>
          <a:xfrm>
            <a:off x="5519275" y="2988273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 hrs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7C49CF-8734-1672-EF1E-33B6105C9857}"/>
              </a:ext>
            </a:extLst>
          </p:cNvPr>
          <p:cNvSpPr txBox="1"/>
          <p:nvPr/>
        </p:nvSpPr>
        <p:spPr>
          <a:xfrm>
            <a:off x="6423017" y="2988273"/>
            <a:ext cx="64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hrs</a:t>
            </a:r>
          </a:p>
        </p:txBody>
      </p:sp>
      <p:sp>
        <p:nvSpPr>
          <p:cNvPr id="13" name="Star: 6 Points 12">
            <a:extLst>
              <a:ext uri="{FF2B5EF4-FFF2-40B4-BE49-F238E27FC236}">
                <a16:creationId xmlns:a16="http://schemas.microsoft.com/office/drawing/2014/main" id="{BF3270D7-7F8B-4502-02AB-3A961644040C}"/>
              </a:ext>
            </a:extLst>
          </p:cNvPr>
          <p:cNvSpPr/>
          <p:nvPr/>
        </p:nvSpPr>
        <p:spPr>
          <a:xfrm>
            <a:off x="7184404" y="1761986"/>
            <a:ext cx="1222929" cy="1167619"/>
          </a:xfrm>
          <a:prstGeom prst="star6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tx1"/>
                </a:solidFill>
              </a:rPr>
              <a:t>Full feeds reached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24D0F4-8A7C-142D-ABC2-ED70C0338A1B}"/>
              </a:ext>
            </a:extLst>
          </p:cNvPr>
          <p:cNvSpPr txBox="1"/>
          <p:nvPr/>
        </p:nvSpPr>
        <p:spPr>
          <a:xfrm>
            <a:off x="2719953" y="3595114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7 hrs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9EC312-6B0B-A327-EF92-42D8BAE4DE44}"/>
              </a:ext>
            </a:extLst>
          </p:cNvPr>
          <p:cNvSpPr txBox="1"/>
          <p:nvPr/>
        </p:nvSpPr>
        <p:spPr>
          <a:xfrm>
            <a:off x="320993" y="3595114"/>
            <a:ext cx="1848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IV fluids: running total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51129E-FBDD-8E8B-A62B-B28F486D34B0}"/>
              </a:ext>
            </a:extLst>
          </p:cNvPr>
          <p:cNvSpPr txBox="1"/>
          <p:nvPr/>
        </p:nvSpPr>
        <p:spPr>
          <a:xfrm>
            <a:off x="3671251" y="3624265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17 hrs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5CBAD9-D0FB-148D-B7EF-A073A974F298}"/>
              </a:ext>
            </a:extLst>
          </p:cNvPr>
          <p:cNvSpPr txBox="1"/>
          <p:nvPr/>
        </p:nvSpPr>
        <p:spPr>
          <a:xfrm>
            <a:off x="4638724" y="3624265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19 hrs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1BAE31-E089-33F4-89A7-6979BEF94FE8}"/>
              </a:ext>
            </a:extLst>
          </p:cNvPr>
          <p:cNvSpPr txBox="1"/>
          <p:nvPr/>
        </p:nvSpPr>
        <p:spPr>
          <a:xfrm>
            <a:off x="5557651" y="3624265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23 hrs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171277-EF92-7DEA-EB54-F35133EEA3B3}"/>
              </a:ext>
            </a:extLst>
          </p:cNvPr>
          <p:cNvSpPr txBox="1"/>
          <p:nvPr/>
        </p:nvSpPr>
        <p:spPr>
          <a:xfrm>
            <a:off x="6423017" y="3624265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27 hrs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EE64604-FF67-3952-9ECE-84BCBB4435F2}"/>
              </a:ext>
            </a:extLst>
          </p:cNvPr>
          <p:cNvSpPr txBox="1"/>
          <p:nvPr/>
        </p:nvSpPr>
        <p:spPr>
          <a:xfrm>
            <a:off x="8776651" y="6328965"/>
            <a:ext cx="3284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≥140ml/kg of full milk feeds or parental nutrition sustained for 3 consecutive days</a:t>
            </a:r>
          </a:p>
        </p:txBody>
      </p:sp>
      <p:pic>
        <p:nvPicPr>
          <p:cNvPr id="30" name="Picture 2" descr="Cute toddler newborn baby sleeping silhouette svg file. image 1">
            <a:extLst>
              <a:ext uri="{FF2B5EF4-FFF2-40B4-BE49-F238E27FC236}">
                <a16:creationId xmlns:a16="http://schemas.microsoft.com/office/drawing/2014/main" id="{F2FD4CBE-D8F8-4C44-7E27-620C18FA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" y="4277929"/>
            <a:ext cx="1693143" cy="142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2,673 Iv Fluid Illustrations &amp; Clip Art - iStock">
            <a:extLst>
              <a:ext uri="{FF2B5EF4-FFF2-40B4-BE49-F238E27FC236}">
                <a16:creationId xmlns:a16="http://schemas.microsoft.com/office/drawing/2014/main" id="{3BC0031B-90D5-9BB6-B654-3DDA5C2E4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66" y="5321498"/>
            <a:ext cx="596459" cy="89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1C109DD-8F0C-C8DC-50E1-6C79150DFEC3}"/>
              </a:ext>
            </a:extLst>
          </p:cNvPr>
          <p:cNvSpPr txBox="1"/>
          <p:nvPr/>
        </p:nvSpPr>
        <p:spPr>
          <a:xfrm>
            <a:off x="354767" y="6175077"/>
            <a:ext cx="1827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Iv fluids: running total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8FB2287-75AC-0351-CFB3-EC39520D98FB}"/>
              </a:ext>
            </a:extLst>
          </p:cNvPr>
          <p:cNvSpPr txBox="1"/>
          <p:nvPr/>
        </p:nvSpPr>
        <p:spPr>
          <a:xfrm>
            <a:off x="1693886" y="5442281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hrs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6190A7B-2388-0E2C-9BBA-040557AFA461}"/>
              </a:ext>
            </a:extLst>
          </p:cNvPr>
          <p:cNvSpPr txBox="1"/>
          <p:nvPr/>
        </p:nvSpPr>
        <p:spPr>
          <a:xfrm>
            <a:off x="2642442" y="5432808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 hrs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F192437-4FFD-4FB5-170F-F2F5761FBB19}"/>
              </a:ext>
            </a:extLst>
          </p:cNvPr>
          <p:cNvSpPr txBox="1"/>
          <p:nvPr/>
        </p:nvSpPr>
        <p:spPr>
          <a:xfrm>
            <a:off x="3546928" y="5442281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 hrs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CADF87-8D7B-0D9C-3D98-EE7D144A9594}"/>
              </a:ext>
            </a:extLst>
          </p:cNvPr>
          <p:cNvSpPr txBox="1"/>
          <p:nvPr/>
        </p:nvSpPr>
        <p:spPr>
          <a:xfrm>
            <a:off x="4563022" y="543280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hr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E3C62D2-99C0-6811-E3E5-61493850A395}"/>
              </a:ext>
            </a:extLst>
          </p:cNvPr>
          <p:cNvSpPr txBox="1"/>
          <p:nvPr/>
        </p:nvSpPr>
        <p:spPr>
          <a:xfrm>
            <a:off x="5473922" y="5423872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 hrs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16B29C-9057-8094-6670-CD65B25F9ABB}"/>
              </a:ext>
            </a:extLst>
          </p:cNvPr>
          <p:cNvSpPr txBox="1"/>
          <p:nvPr/>
        </p:nvSpPr>
        <p:spPr>
          <a:xfrm>
            <a:off x="6377664" y="5423872"/>
            <a:ext cx="64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 hrs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DD0A68F-5346-04C0-9015-336EE603EA7D}"/>
              </a:ext>
            </a:extLst>
          </p:cNvPr>
          <p:cNvSpPr txBox="1"/>
          <p:nvPr/>
        </p:nvSpPr>
        <p:spPr>
          <a:xfrm>
            <a:off x="2688344" y="6179090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10 hrs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8126B1-FA3D-09A6-BBE9-29DD0F818216}"/>
              </a:ext>
            </a:extLst>
          </p:cNvPr>
          <p:cNvSpPr txBox="1"/>
          <p:nvPr/>
        </p:nvSpPr>
        <p:spPr>
          <a:xfrm>
            <a:off x="3639642" y="6208241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10 hrs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BB573D-9BA8-B457-C8DB-462C7D3AD35F}"/>
              </a:ext>
            </a:extLst>
          </p:cNvPr>
          <p:cNvSpPr txBox="1"/>
          <p:nvPr/>
        </p:nvSpPr>
        <p:spPr>
          <a:xfrm>
            <a:off x="4607115" y="6208241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11 hrs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52F3D2C-6EF0-BFD1-E461-8209F599D39B}"/>
              </a:ext>
            </a:extLst>
          </p:cNvPr>
          <p:cNvSpPr txBox="1"/>
          <p:nvPr/>
        </p:nvSpPr>
        <p:spPr>
          <a:xfrm>
            <a:off x="5526042" y="6208241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15 hrs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CE73CF7-1D40-A1E9-257B-6B405275CB84}"/>
              </a:ext>
            </a:extLst>
          </p:cNvPr>
          <p:cNvSpPr txBox="1"/>
          <p:nvPr/>
        </p:nvSpPr>
        <p:spPr>
          <a:xfrm>
            <a:off x="6391408" y="6208241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15 hrs</a:t>
            </a:r>
          </a:p>
        </p:txBody>
      </p:sp>
      <p:sp>
        <p:nvSpPr>
          <p:cNvPr id="44" name="Star: 6 Points 43">
            <a:extLst>
              <a:ext uri="{FF2B5EF4-FFF2-40B4-BE49-F238E27FC236}">
                <a16:creationId xmlns:a16="http://schemas.microsoft.com/office/drawing/2014/main" id="{8AEFEEA2-2983-2D50-7B50-B73D2043A439}"/>
              </a:ext>
            </a:extLst>
          </p:cNvPr>
          <p:cNvSpPr/>
          <p:nvPr/>
        </p:nvSpPr>
        <p:spPr>
          <a:xfrm>
            <a:off x="7107475" y="4840062"/>
            <a:ext cx="1222929" cy="1167619"/>
          </a:xfrm>
          <a:prstGeom prst="star6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tx1"/>
                </a:solidFill>
              </a:rPr>
              <a:t>Full feeds reached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9241710-ED71-EBE9-1834-F030A09EFA06}"/>
              </a:ext>
            </a:extLst>
          </p:cNvPr>
          <p:cNvSpPr txBox="1"/>
          <p:nvPr/>
        </p:nvSpPr>
        <p:spPr>
          <a:xfrm>
            <a:off x="314278" y="1559137"/>
            <a:ext cx="2218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Example of Non-Adherence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409329A-E363-E08C-83BB-DEEF813CE6C1}"/>
              </a:ext>
            </a:extLst>
          </p:cNvPr>
          <p:cNvSpPr txBox="1"/>
          <p:nvPr/>
        </p:nvSpPr>
        <p:spPr>
          <a:xfrm>
            <a:off x="219200" y="4233874"/>
            <a:ext cx="1853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accent6"/>
                </a:solidFill>
              </a:rPr>
              <a:t>Example of Adherence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80512B0-4612-D369-4FCE-D737E53820D5}"/>
              </a:ext>
            </a:extLst>
          </p:cNvPr>
          <p:cNvSpPr txBox="1"/>
          <p:nvPr/>
        </p:nvSpPr>
        <p:spPr>
          <a:xfrm>
            <a:off x="8597224" y="2050120"/>
            <a:ext cx="34636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Non-Adherence in the Full Milk Arm</a:t>
            </a:r>
            <a:r>
              <a:rPr lang="en-GB" sz="1600" dirty="0"/>
              <a:t>: The infant has more than 24hrs (in total) of IV fluids from birth to reaching full feeds.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D870330-3174-FA85-531A-3FB657358102}"/>
              </a:ext>
            </a:extLst>
          </p:cNvPr>
          <p:cNvSpPr txBox="1"/>
          <p:nvPr/>
        </p:nvSpPr>
        <p:spPr>
          <a:xfrm>
            <a:off x="8737948" y="4387762"/>
            <a:ext cx="3160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Adherence in the Full Milk Arm</a:t>
            </a:r>
            <a:r>
              <a:rPr lang="en-GB" sz="1600" dirty="0"/>
              <a:t>: The infant has less than, or equal to 24hrs (in total, from birth to reaching full feed criteria) of IV fluids from birth to reaching full feeds.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40AA5C-186E-F6C1-0F05-40B2970350B7}"/>
              </a:ext>
            </a:extLst>
          </p:cNvPr>
          <p:cNvSpPr txBox="1"/>
          <p:nvPr/>
        </p:nvSpPr>
        <p:spPr>
          <a:xfrm>
            <a:off x="2787108" y="1580205"/>
            <a:ext cx="41083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These dates/figures are for illustrative purposes only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8DAE4E2-7CAD-0274-D47C-6C4FC70868C9}"/>
              </a:ext>
            </a:extLst>
          </p:cNvPr>
          <p:cNvCxnSpPr/>
          <p:nvPr/>
        </p:nvCxnSpPr>
        <p:spPr>
          <a:xfrm>
            <a:off x="1350517" y="6701051"/>
            <a:ext cx="6196304" cy="0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CEBAE380-C0E9-4447-A72F-E3D2D41F1284}"/>
              </a:ext>
            </a:extLst>
          </p:cNvPr>
          <p:cNvSpPr txBox="1"/>
          <p:nvPr/>
        </p:nvSpPr>
        <p:spPr>
          <a:xfrm>
            <a:off x="757053" y="6522054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7030A0"/>
                </a:solidFill>
              </a:rPr>
              <a:t>Birth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741A685-EC34-2FAA-A191-828FFD450FB5}"/>
              </a:ext>
            </a:extLst>
          </p:cNvPr>
          <p:cNvSpPr txBox="1"/>
          <p:nvPr/>
        </p:nvSpPr>
        <p:spPr>
          <a:xfrm>
            <a:off x="7586928" y="6515359"/>
            <a:ext cx="893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7030A0"/>
                </a:solidFill>
              </a:rPr>
              <a:t>Full feeds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7C60138-B39C-8B24-A35E-F5617105DD4E}"/>
              </a:ext>
            </a:extLst>
          </p:cNvPr>
          <p:cNvSpPr txBox="1"/>
          <p:nvPr/>
        </p:nvSpPr>
        <p:spPr>
          <a:xfrm>
            <a:off x="2093914" y="396268"/>
            <a:ext cx="93005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What Does Adherence Look Like in the Full Milk Arm?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5DFCEA1-A559-F64A-0E27-9A58FB344398}"/>
              </a:ext>
            </a:extLst>
          </p:cNvPr>
          <p:cNvCxnSpPr>
            <a:stCxn id="54" idx="3"/>
            <a:endCxn id="29" idx="1"/>
          </p:cNvCxnSpPr>
          <p:nvPr/>
        </p:nvCxnSpPr>
        <p:spPr>
          <a:xfrm flipV="1">
            <a:off x="8480186" y="6559798"/>
            <a:ext cx="296465" cy="109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186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</cp:revision>
  <dcterms:created xsi:type="dcterms:W3CDTF">2022-11-11T11:06:44Z</dcterms:created>
  <dcterms:modified xsi:type="dcterms:W3CDTF">2022-11-11T11:06:57Z</dcterms:modified>
</cp:coreProperties>
</file>